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25.xml" ContentType="application/vnd.openxmlformats-officedocument.presentationml.notesSlide+xml"/>
  <Override PartName="/ppt/activeX/activeX2.xml" ContentType="application/vnd.ms-office.activeX+xml"/>
  <Override PartName="/ppt/activeX/activeX2.bin" ContentType="application/vnd.ms-office.activeX"/>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activeX/activeX3.xml" ContentType="application/vnd.ms-office.activeX+xml"/>
  <Override PartName="/ppt/activeX/activeX3.bin" ContentType="application/vnd.ms-office.activeX"/>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88"/>
  </p:notesMasterIdLst>
  <p:sldIdLst>
    <p:sldId id="256" r:id="rId2"/>
    <p:sldId id="320" r:id="rId3"/>
    <p:sldId id="293" r:id="rId4"/>
    <p:sldId id="292" r:id="rId5"/>
    <p:sldId id="403" r:id="rId6"/>
    <p:sldId id="323" r:id="rId7"/>
    <p:sldId id="324" r:id="rId8"/>
    <p:sldId id="404" r:id="rId9"/>
    <p:sldId id="325" r:id="rId10"/>
    <p:sldId id="326" r:id="rId11"/>
    <p:sldId id="327" r:id="rId12"/>
    <p:sldId id="328" r:id="rId13"/>
    <p:sldId id="329" r:id="rId14"/>
    <p:sldId id="333" r:id="rId15"/>
    <p:sldId id="334" r:id="rId16"/>
    <p:sldId id="335" r:id="rId17"/>
    <p:sldId id="336" r:id="rId18"/>
    <p:sldId id="337" r:id="rId19"/>
    <p:sldId id="338" r:id="rId20"/>
    <p:sldId id="339" r:id="rId21"/>
    <p:sldId id="342" r:id="rId22"/>
    <p:sldId id="340" r:id="rId23"/>
    <p:sldId id="391" r:id="rId24"/>
    <p:sldId id="341" r:id="rId25"/>
    <p:sldId id="345" r:id="rId26"/>
    <p:sldId id="346" r:id="rId27"/>
    <p:sldId id="347" r:id="rId28"/>
    <p:sldId id="348" r:id="rId29"/>
    <p:sldId id="349" r:id="rId30"/>
    <p:sldId id="350" r:id="rId31"/>
    <p:sldId id="351" r:id="rId32"/>
    <p:sldId id="352" r:id="rId33"/>
    <p:sldId id="353" r:id="rId34"/>
    <p:sldId id="355" r:id="rId35"/>
    <p:sldId id="405" r:id="rId36"/>
    <p:sldId id="406" r:id="rId37"/>
    <p:sldId id="392" r:id="rId38"/>
    <p:sldId id="393" r:id="rId39"/>
    <p:sldId id="394" r:id="rId40"/>
    <p:sldId id="395" r:id="rId41"/>
    <p:sldId id="396" r:id="rId42"/>
    <p:sldId id="357" r:id="rId43"/>
    <p:sldId id="408" r:id="rId44"/>
    <p:sldId id="409" r:id="rId45"/>
    <p:sldId id="360" r:id="rId46"/>
    <p:sldId id="410" r:id="rId47"/>
    <p:sldId id="407" r:id="rId48"/>
    <p:sldId id="358" r:id="rId49"/>
    <p:sldId id="359" r:id="rId50"/>
    <p:sldId id="362" r:id="rId51"/>
    <p:sldId id="417" r:id="rId52"/>
    <p:sldId id="363" r:id="rId53"/>
    <p:sldId id="364" r:id="rId54"/>
    <p:sldId id="365" r:id="rId55"/>
    <p:sldId id="366" r:id="rId56"/>
    <p:sldId id="367" r:id="rId57"/>
    <p:sldId id="368" r:id="rId58"/>
    <p:sldId id="369" r:id="rId59"/>
    <p:sldId id="370" r:id="rId60"/>
    <p:sldId id="371" r:id="rId61"/>
    <p:sldId id="389" r:id="rId62"/>
    <p:sldId id="390" r:id="rId63"/>
    <p:sldId id="400" r:id="rId64"/>
    <p:sldId id="372" r:id="rId65"/>
    <p:sldId id="373" r:id="rId66"/>
    <p:sldId id="374" r:id="rId67"/>
    <p:sldId id="375" r:id="rId68"/>
    <p:sldId id="376" r:id="rId69"/>
    <p:sldId id="377" r:id="rId70"/>
    <p:sldId id="378" r:id="rId71"/>
    <p:sldId id="411" r:id="rId72"/>
    <p:sldId id="412" r:id="rId73"/>
    <p:sldId id="414" r:id="rId74"/>
    <p:sldId id="397" r:id="rId75"/>
    <p:sldId id="398" r:id="rId76"/>
    <p:sldId id="399" r:id="rId77"/>
    <p:sldId id="379" r:id="rId78"/>
    <p:sldId id="380" r:id="rId79"/>
    <p:sldId id="381" r:id="rId80"/>
    <p:sldId id="382" r:id="rId81"/>
    <p:sldId id="383" r:id="rId82"/>
    <p:sldId id="384" r:id="rId83"/>
    <p:sldId id="385" r:id="rId84"/>
    <p:sldId id="386" r:id="rId85"/>
    <p:sldId id="415" r:id="rId86"/>
    <p:sldId id="416" r:id="rId87"/>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00CC"/>
    <a:srgbClr val="0000FF"/>
    <a:srgbClr val="333399"/>
    <a:srgbClr val="FF66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850" autoAdjust="0"/>
    <p:restoredTop sz="89241" autoAdjust="0"/>
  </p:normalViewPr>
  <p:slideViewPr>
    <p:cSldViewPr snapToGrid="0">
      <p:cViewPr varScale="1">
        <p:scale>
          <a:sx n="63" d="100"/>
          <a:sy n="63" d="100"/>
        </p:scale>
        <p:origin x="-1146"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activeX/activeX3.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4.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53.png"/></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59.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284499828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29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29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25B0A89-20ED-4271-AE70-3529D297B174}" type="slidenum">
              <a:rPr lang="zh-CN" altLang="en-US" smtClean="0">
                <a:solidFill>
                  <a:srgbClr val="000000"/>
                </a:solidFill>
                <a:latin typeface="Arial" panose="020B0604020202020204" pitchFamily="34" charset="0"/>
              </a:rPr>
              <a:pPr>
                <a:spcBef>
                  <a:spcPct val="0"/>
                </a:spcBef>
              </a:pPr>
              <a:t>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074554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54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3AE171CA-A80E-47EC-9926-228EF2C99824}" type="slidenum">
              <a:rPr lang="zh-CN" altLang="en-US" smtClean="0">
                <a:solidFill>
                  <a:srgbClr val="000000"/>
                </a:solidFill>
                <a:latin typeface="Arial" panose="020B0604020202020204" pitchFamily="34" charset="0"/>
              </a:rPr>
              <a:pPr>
                <a:spcBef>
                  <a:spcPct val="0"/>
                </a:spcBef>
              </a:pPr>
              <a:t>15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642834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75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75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5DF9D6-587C-4E18-B349-C533628F778C}" type="slidenum">
              <a:rPr lang="zh-CN" altLang="en-US" smtClean="0">
                <a:solidFill>
                  <a:srgbClr val="000000"/>
                </a:solidFill>
                <a:latin typeface="Arial" panose="020B0604020202020204" pitchFamily="34" charset="0"/>
              </a:rPr>
              <a:pPr>
                <a:spcBef>
                  <a:spcPct val="0"/>
                </a:spcBef>
              </a:pPr>
              <a:t>16</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9809462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95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095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DE9625B-5E33-451B-8D0B-C568E7A8719D}" type="slidenum">
              <a:rPr lang="zh-CN" altLang="en-US" smtClean="0">
                <a:latin typeface="Arial" panose="020B0604020202020204" pitchFamily="34" charset="0"/>
              </a:rPr>
              <a:pPr>
                <a:spcBef>
                  <a:spcPct val="0"/>
                </a:spcBef>
              </a:pPr>
              <a:t>17</a:t>
            </a:fld>
            <a:endParaRPr lang="zh-CN" altLang="en-US">
              <a:latin typeface="Arial" panose="020B0604020202020204" pitchFamily="34" charset="0"/>
            </a:endParaRPr>
          </a:p>
        </p:txBody>
      </p:sp>
    </p:spTree>
    <p:extLst>
      <p:ext uri="{BB962C8B-B14F-4D97-AF65-F5344CB8AC3E}">
        <p14:creationId xmlns:p14="http://schemas.microsoft.com/office/powerpoint/2010/main" val="21301256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16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9B1380A-B4E3-40BB-908F-919032A1F8D9}" type="slidenum">
              <a:rPr lang="zh-CN" altLang="en-US" smtClean="0">
                <a:latin typeface="Arial" panose="020B0604020202020204" pitchFamily="34" charset="0"/>
              </a:rPr>
              <a:pPr>
                <a:spcBef>
                  <a:spcPct val="0"/>
                </a:spcBef>
              </a:pPr>
              <a:t>18</a:t>
            </a:fld>
            <a:endParaRPr lang="zh-CN" altLang="en-US">
              <a:latin typeface="Arial" panose="020B0604020202020204" pitchFamily="34" charset="0"/>
            </a:endParaRPr>
          </a:p>
        </p:txBody>
      </p:sp>
    </p:spTree>
    <p:extLst>
      <p:ext uri="{BB962C8B-B14F-4D97-AF65-F5344CB8AC3E}">
        <p14:creationId xmlns:p14="http://schemas.microsoft.com/office/powerpoint/2010/main" val="34825774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36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36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D56505-2629-413E-BB69-E45BDD51683B}" type="slidenum">
              <a:rPr lang="zh-CN" altLang="en-US" smtClean="0">
                <a:latin typeface="Arial" panose="020B0604020202020204" pitchFamily="34" charset="0"/>
              </a:rPr>
              <a:pPr>
                <a:spcBef>
                  <a:spcPct val="0"/>
                </a:spcBef>
              </a:pPr>
              <a:t>19</a:t>
            </a:fld>
            <a:endParaRPr lang="zh-CN" altLang="en-US">
              <a:latin typeface="Arial" panose="020B0604020202020204" pitchFamily="34" charset="0"/>
            </a:endParaRPr>
          </a:p>
        </p:txBody>
      </p:sp>
    </p:spTree>
    <p:extLst>
      <p:ext uri="{BB962C8B-B14F-4D97-AF65-F5344CB8AC3E}">
        <p14:creationId xmlns:p14="http://schemas.microsoft.com/office/powerpoint/2010/main" val="7003513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57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157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B66DF06-B488-4336-A1F8-F4EC41F80780}" type="slidenum">
              <a:rPr lang="zh-CN" altLang="en-US" smtClean="0">
                <a:latin typeface="Arial" panose="020B0604020202020204" pitchFamily="34" charset="0"/>
              </a:rPr>
              <a:pPr>
                <a:spcBef>
                  <a:spcPct val="0"/>
                </a:spcBef>
              </a:pPr>
              <a:t>20</a:t>
            </a:fld>
            <a:endParaRPr lang="zh-CN" altLang="en-US">
              <a:latin typeface="Arial" panose="020B0604020202020204" pitchFamily="34" charset="0"/>
            </a:endParaRPr>
          </a:p>
        </p:txBody>
      </p:sp>
    </p:spTree>
    <p:extLst>
      <p:ext uri="{BB962C8B-B14F-4D97-AF65-F5344CB8AC3E}">
        <p14:creationId xmlns:p14="http://schemas.microsoft.com/office/powerpoint/2010/main" val="2165083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18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18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CBE6D3-F6C7-4EE2-97B3-149C25F51EFC}" type="slidenum">
              <a:rPr lang="zh-CN" altLang="en-US" smtClean="0">
                <a:solidFill>
                  <a:srgbClr val="000000"/>
                </a:solidFill>
                <a:latin typeface="Arial" panose="020B0604020202020204" pitchFamily="34" charset="0"/>
              </a:rPr>
              <a:pPr>
                <a:spcBef>
                  <a:spcPct val="0"/>
                </a:spcBef>
              </a:pPr>
              <a:t>21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8446274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77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77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792564C-8F3D-482B-929F-427D902E9C6B}" type="slidenum">
              <a:rPr lang="zh-CN" altLang="en-US" smtClean="0">
                <a:solidFill>
                  <a:srgbClr val="000000"/>
                </a:solidFill>
                <a:latin typeface="Arial" panose="020B0604020202020204" pitchFamily="34" charset="0"/>
              </a:rPr>
              <a:pPr>
                <a:spcBef>
                  <a:spcPct val="0"/>
                </a:spcBef>
              </a:pPr>
              <a:t>22</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8488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98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198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A77983-B557-4FC5-A536-C1805E5FB59A}" type="slidenum">
              <a:rPr lang="zh-CN" altLang="en-US" smtClean="0">
                <a:solidFill>
                  <a:srgbClr val="000000"/>
                </a:solidFill>
                <a:latin typeface="Arial" panose="020B0604020202020204" pitchFamily="34" charset="0"/>
              </a:rPr>
              <a:pPr>
                <a:spcBef>
                  <a:spcPct val="0"/>
                </a:spcBef>
              </a:pPr>
              <a:t>24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326239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80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280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22FFD811-53AB-4C8A-AEBE-58E00B8E6B0F}" type="slidenum">
              <a:rPr lang="zh-CN" altLang="en-US" smtClean="0">
                <a:latin typeface="Arial" panose="020B0604020202020204" pitchFamily="34" charset="0"/>
              </a:rPr>
              <a:pPr>
                <a:spcBef>
                  <a:spcPct val="0"/>
                </a:spcBef>
              </a:pPr>
              <a:t>25</a:t>
            </a:fld>
            <a:endParaRPr lang="zh-CN" altLang="en-US">
              <a:latin typeface="Arial" panose="020B0604020202020204" pitchFamily="34" charset="0"/>
            </a:endParaRPr>
          </a:p>
        </p:txBody>
      </p:sp>
    </p:spTree>
    <p:extLst>
      <p:ext uri="{BB962C8B-B14F-4D97-AF65-F5344CB8AC3E}">
        <p14:creationId xmlns:p14="http://schemas.microsoft.com/office/powerpoint/2010/main" val="21156192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D7C117-B164-4DB3-B94E-454A59CE70D3}" type="slidenum">
              <a:rPr lang="zh-CN" altLang="en-US" smtClean="0">
                <a:solidFill>
                  <a:srgbClr val="000000"/>
                </a:solidFill>
                <a:latin typeface="Arial" panose="020B0604020202020204" pitchFamily="34" charset="0"/>
              </a:rPr>
              <a:pPr>
                <a:spcBef>
                  <a:spcPct val="0"/>
                </a:spcBef>
              </a:pPr>
              <a:t>7</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3020488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00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00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750CD22-1A17-4584-B9A7-4D584647007B}" type="slidenum">
              <a:rPr lang="zh-CN" altLang="en-US" smtClean="0">
                <a:latin typeface="Arial" panose="020B0604020202020204" pitchFamily="34" charset="0"/>
              </a:rPr>
              <a:pPr>
                <a:spcBef>
                  <a:spcPct val="0"/>
                </a:spcBef>
              </a:pPr>
              <a:t>26</a:t>
            </a:fld>
            <a:endParaRPr lang="zh-CN" altLang="en-US">
              <a:latin typeface="Arial" panose="020B0604020202020204" pitchFamily="34" charset="0"/>
            </a:endParaRPr>
          </a:p>
        </p:txBody>
      </p:sp>
    </p:spTree>
    <p:extLst>
      <p:ext uri="{BB962C8B-B14F-4D97-AF65-F5344CB8AC3E}">
        <p14:creationId xmlns:p14="http://schemas.microsoft.com/office/powerpoint/2010/main" val="11129490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2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2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2F8C03C-6922-4813-B2D0-4DA75832248A}" type="slidenum">
              <a:rPr lang="zh-CN" altLang="en-US" smtClean="0">
                <a:latin typeface="Arial" panose="020B0604020202020204" pitchFamily="34" charset="0"/>
              </a:rPr>
              <a:pPr>
                <a:spcBef>
                  <a:spcPct val="0"/>
                </a:spcBef>
              </a:pPr>
              <a:t>27</a:t>
            </a:fld>
            <a:endParaRPr lang="zh-CN" altLang="en-US">
              <a:latin typeface="Arial" panose="020B0604020202020204" pitchFamily="34" charset="0"/>
            </a:endParaRPr>
          </a:p>
        </p:txBody>
      </p:sp>
    </p:spTree>
    <p:extLst>
      <p:ext uri="{BB962C8B-B14F-4D97-AF65-F5344CB8AC3E}">
        <p14:creationId xmlns:p14="http://schemas.microsoft.com/office/powerpoint/2010/main" val="34797950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4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4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6E4CD4C-CE26-49C3-9E53-17497BE83BFB}" type="slidenum">
              <a:rPr lang="zh-CN" altLang="en-US" smtClean="0">
                <a:latin typeface="Arial" panose="020B0604020202020204" pitchFamily="34" charset="0"/>
              </a:rPr>
              <a:pPr>
                <a:spcBef>
                  <a:spcPct val="0"/>
                </a:spcBef>
              </a:pPr>
              <a:t>28</a:t>
            </a:fld>
            <a:endParaRPr lang="zh-CN" altLang="en-US">
              <a:latin typeface="Arial" panose="020B0604020202020204" pitchFamily="34" charset="0"/>
            </a:endParaRPr>
          </a:p>
        </p:txBody>
      </p:sp>
    </p:spTree>
    <p:extLst>
      <p:ext uri="{BB962C8B-B14F-4D97-AF65-F5344CB8AC3E}">
        <p14:creationId xmlns:p14="http://schemas.microsoft.com/office/powerpoint/2010/main" val="4584846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6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6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3E48FC7-C40D-4B9B-98A1-07DF3FDFF41B}" type="slidenum">
              <a:rPr lang="zh-CN" altLang="en-US" smtClean="0">
                <a:latin typeface="Arial" panose="020B0604020202020204" pitchFamily="34" charset="0"/>
              </a:rPr>
              <a:pPr>
                <a:spcBef>
                  <a:spcPct val="0"/>
                </a:spcBef>
              </a:pPr>
              <a:t>29</a:t>
            </a:fld>
            <a:endParaRPr lang="zh-CN" altLang="en-US">
              <a:latin typeface="Arial" panose="020B0604020202020204" pitchFamily="34" charset="0"/>
            </a:endParaRPr>
          </a:p>
        </p:txBody>
      </p:sp>
    </p:spTree>
    <p:extLst>
      <p:ext uri="{BB962C8B-B14F-4D97-AF65-F5344CB8AC3E}">
        <p14:creationId xmlns:p14="http://schemas.microsoft.com/office/powerpoint/2010/main" val="306291764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38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38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6C0C102-6730-409E-AD7D-C3B862B7E9F4}" type="slidenum">
              <a:rPr lang="zh-CN" altLang="en-US" smtClean="0">
                <a:latin typeface="Arial" panose="020B0604020202020204" pitchFamily="34" charset="0"/>
              </a:rPr>
              <a:pPr>
                <a:spcBef>
                  <a:spcPct val="0"/>
                </a:spcBef>
              </a:pPr>
              <a:t>30</a:t>
            </a:fld>
            <a:endParaRPr lang="zh-CN" altLang="en-US">
              <a:latin typeface="Arial" panose="020B0604020202020204" pitchFamily="34" charset="0"/>
            </a:endParaRPr>
          </a:p>
        </p:txBody>
      </p:sp>
    </p:spTree>
    <p:extLst>
      <p:ext uri="{BB962C8B-B14F-4D97-AF65-F5344CB8AC3E}">
        <p14:creationId xmlns:p14="http://schemas.microsoft.com/office/powerpoint/2010/main" val="19878357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0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0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7A5AA85-52F8-497F-8C32-B9A3CC7E96EC}" type="slidenum">
              <a:rPr lang="zh-CN" altLang="en-US" smtClean="0">
                <a:latin typeface="Arial" panose="020B0604020202020204" pitchFamily="34" charset="0"/>
              </a:rPr>
              <a:pPr>
                <a:spcBef>
                  <a:spcPct val="0"/>
                </a:spcBef>
              </a:pPr>
              <a:t>31</a:t>
            </a:fld>
            <a:endParaRPr lang="zh-CN" altLang="en-US">
              <a:latin typeface="Arial" panose="020B0604020202020204" pitchFamily="34" charset="0"/>
            </a:endParaRPr>
          </a:p>
        </p:txBody>
      </p:sp>
    </p:spTree>
    <p:extLst>
      <p:ext uri="{BB962C8B-B14F-4D97-AF65-F5344CB8AC3E}">
        <p14:creationId xmlns:p14="http://schemas.microsoft.com/office/powerpoint/2010/main" val="20183647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2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2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FCEFD6E-8496-481B-B9B5-07ECF77C1BB6}" type="slidenum">
              <a:rPr lang="zh-CN" altLang="en-US" smtClean="0">
                <a:latin typeface="Arial" panose="020B0604020202020204" pitchFamily="34" charset="0"/>
              </a:rPr>
              <a:pPr>
                <a:spcBef>
                  <a:spcPct val="0"/>
                </a:spcBef>
              </a:pPr>
              <a:t>32</a:t>
            </a:fld>
            <a:endParaRPr lang="zh-CN" altLang="en-US">
              <a:latin typeface="Arial" panose="020B0604020202020204" pitchFamily="34" charset="0"/>
            </a:endParaRPr>
          </a:p>
        </p:txBody>
      </p:sp>
    </p:spTree>
    <p:extLst>
      <p:ext uri="{BB962C8B-B14F-4D97-AF65-F5344CB8AC3E}">
        <p14:creationId xmlns:p14="http://schemas.microsoft.com/office/powerpoint/2010/main" val="19300263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43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43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4D1B2C4-8861-4FCC-A9B6-2043CEB0C79F}" type="slidenum">
              <a:rPr lang="zh-CN" altLang="en-US" smtClean="0">
                <a:latin typeface="Arial" panose="020B0604020202020204" pitchFamily="34" charset="0"/>
              </a:rPr>
              <a:pPr>
                <a:spcBef>
                  <a:spcPct val="0"/>
                </a:spcBef>
              </a:pPr>
              <a:t>33</a:t>
            </a:fld>
            <a:endParaRPr lang="zh-CN" altLang="en-US">
              <a:latin typeface="Arial" panose="020B0604020202020204" pitchFamily="34" charset="0"/>
            </a:endParaRPr>
          </a:p>
        </p:txBody>
      </p:sp>
    </p:spTree>
    <p:extLst>
      <p:ext uri="{BB962C8B-B14F-4D97-AF65-F5344CB8AC3E}">
        <p14:creationId xmlns:p14="http://schemas.microsoft.com/office/powerpoint/2010/main" val="725040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8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48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5370DBA-1346-4724-9082-B39BC39E2048}" type="slidenum">
              <a:rPr lang="zh-CN" altLang="en-US" smtClean="0">
                <a:latin typeface="Arial" panose="020B0604020202020204" pitchFamily="34" charset="0"/>
              </a:rPr>
              <a:pPr>
                <a:spcBef>
                  <a:spcPct val="0"/>
                </a:spcBef>
              </a:pPr>
              <a:t>34</a:t>
            </a:fld>
            <a:endParaRPr lang="zh-CN" altLang="en-US">
              <a:latin typeface="Arial" panose="020B0604020202020204" pitchFamily="34" charset="0"/>
            </a:endParaRPr>
          </a:p>
        </p:txBody>
      </p:sp>
    </p:spTree>
    <p:extLst>
      <p:ext uri="{BB962C8B-B14F-4D97-AF65-F5344CB8AC3E}">
        <p14:creationId xmlns:p14="http://schemas.microsoft.com/office/powerpoint/2010/main" val="4750333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39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239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E7DB8F6-E643-4DA8-A00E-C3A8A43335EA}" type="slidenum">
              <a:rPr lang="zh-CN" altLang="en-US" smtClean="0">
                <a:solidFill>
                  <a:srgbClr val="000000"/>
                </a:solidFill>
                <a:latin typeface="Arial" panose="020B0604020202020204" pitchFamily="34" charset="0"/>
              </a:rPr>
              <a:pPr>
                <a:spcBef>
                  <a:spcPct val="0"/>
                </a:spcBef>
              </a:pPr>
              <a:t>35</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1601660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49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849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5D7C117-B164-4DB3-B94E-454A59CE70D3}" type="slidenum">
              <a:rPr lang="zh-CN" altLang="en-US" smtClean="0">
                <a:solidFill>
                  <a:srgbClr val="000000"/>
                </a:solidFill>
                <a:latin typeface="Arial" panose="020B0604020202020204" pitchFamily="34" charset="0"/>
              </a:rPr>
              <a:pPr>
                <a:spcBef>
                  <a:spcPct val="0"/>
                </a:spcBef>
              </a:pPr>
              <a:t>8</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18642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幻灯片图像占位符 1"/>
          <p:cNvSpPr>
            <a:spLocks noGrp="1" noRot="1" noChangeAspect="1" noTextEdit="1"/>
          </p:cNvSpPr>
          <p:nvPr>
            <p:ph type="sldImg"/>
          </p:nvPr>
        </p:nvSpPr>
        <p:spPr>
          <a:ln/>
        </p:spPr>
      </p:sp>
      <p:sp>
        <p:nvSpPr>
          <p:cNvPr id="11469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14692"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eaLnBrk="1" hangingPunct="1"/>
            <a:fld id="{734B3A80-24AA-4D4A-9A72-81B3B8BDBCD7}" type="slidenum">
              <a:rPr lang="zh-CN" altLang="en-US" sz="1200"/>
              <a:pPr eaLnBrk="1" hangingPunct="1"/>
              <a:t>37</a:t>
            </a:fld>
            <a:endParaRPr lang="en-US" altLang="zh-CN" sz="1200"/>
          </a:p>
        </p:txBody>
      </p:sp>
    </p:spTree>
    <p:extLst>
      <p:ext uri="{BB962C8B-B14F-4D97-AF65-F5344CB8AC3E}">
        <p14:creationId xmlns:p14="http://schemas.microsoft.com/office/powerpoint/2010/main" val="18231675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42</a:t>
            </a:fld>
            <a:endParaRPr lang="zh-CN" altLang="en-US">
              <a:latin typeface="Arial" panose="020B0604020202020204" pitchFamily="34" charset="0"/>
            </a:endParaRPr>
          </a:p>
        </p:txBody>
      </p:sp>
    </p:spTree>
    <p:extLst>
      <p:ext uri="{BB962C8B-B14F-4D97-AF65-F5344CB8AC3E}">
        <p14:creationId xmlns:p14="http://schemas.microsoft.com/office/powerpoint/2010/main" val="32443558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43</a:t>
            </a:fld>
            <a:endParaRPr lang="zh-CN" altLang="en-US">
              <a:latin typeface="Arial" panose="020B0604020202020204" pitchFamily="34" charset="0"/>
            </a:endParaRPr>
          </a:p>
        </p:txBody>
      </p:sp>
    </p:spTree>
    <p:extLst>
      <p:ext uri="{BB962C8B-B14F-4D97-AF65-F5344CB8AC3E}">
        <p14:creationId xmlns:p14="http://schemas.microsoft.com/office/powerpoint/2010/main" val="9807315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44</a:t>
            </a:fld>
            <a:endParaRPr lang="zh-CN" altLang="en-US">
              <a:latin typeface="Arial" panose="020B0604020202020204" pitchFamily="34" charset="0"/>
            </a:endParaRPr>
          </a:p>
        </p:txBody>
      </p:sp>
    </p:spTree>
    <p:extLst>
      <p:ext uri="{BB962C8B-B14F-4D97-AF65-F5344CB8AC3E}">
        <p14:creationId xmlns:p14="http://schemas.microsoft.com/office/powerpoint/2010/main" val="33801780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B35CFE-2411-412F-8CC9-3E66C1E61E45}" type="slidenum">
              <a:rPr lang="zh-CN" altLang="en-US" smtClean="0">
                <a:latin typeface="Arial" panose="020B0604020202020204" pitchFamily="34" charset="0"/>
              </a:rPr>
              <a:pPr>
                <a:spcBef>
                  <a:spcPct val="0"/>
                </a:spcBef>
              </a:pPr>
              <a:t>45</a:t>
            </a:fld>
            <a:endParaRPr lang="zh-CN" altLang="en-US">
              <a:latin typeface="Arial" panose="020B0604020202020204" pitchFamily="34" charset="0"/>
            </a:endParaRPr>
          </a:p>
        </p:txBody>
      </p:sp>
    </p:spTree>
    <p:extLst>
      <p:ext uri="{BB962C8B-B14F-4D97-AF65-F5344CB8AC3E}">
        <p14:creationId xmlns:p14="http://schemas.microsoft.com/office/powerpoint/2010/main" val="32995560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87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87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B35CFE-2411-412F-8CC9-3E66C1E61E45}" type="slidenum">
              <a:rPr lang="zh-CN" altLang="en-US" smtClean="0">
                <a:latin typeface="Arial" panose="020B0604020202020204" pitchFamily="34" charset="0"/>
              </a:rPr>
              <a:pPr>
                <a:spcBef>
                  <a:spcPct val="0"/>
                </a:spcBef>
              </a:pPr>
              <a:t>46</a:t>
            </a:fld>
            <a:endParaRPr lang="zh-CN" altLang="en-US">
              <a:latin typeface="Arial" panose="020B0604020202020204" pitchFamily="34" charset="0"/>
            </a:endParaRPr>
          </a:p>
        </p:txBody>
      </p:sp>
    </p:spTree>
    <p:extLst>
      <p:ext uri="{BB962C8B-B14F-4D97-AF65-F5344CB8AC3E}">
        <p14:creationId xmlns:p14="http://schemas.microsoft.com/office/powerpoint/2010/main" val="40324239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25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25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18F2C3D-7535-41D7-8E1E-1AE66F95702E}" type="slidenum">
              <a:rPr lang="zh-CN" altLang="en-US" smtClean="0">
                <a:latin typeface="Arial" panose="020B0604020202020204" pitchFamily="34" charset="0"/>
              </a:rPr>
              <a:pPr>
                <a:spcBef>
                  <a:spcPct val="0"/>
                </a:spcBef>
              </a:pPr>
              <a:t>47</a:t>
            </a:fld>
            <a:endParaRPr lang="zh-CN" altLang="en-US">
              <a:latin typeface="Arial" panose="020B0604020202020204" pitchFamily="34" charset="0"/>
            </a:endParaRPr>
          </a:p>
        </p:txBody>
      </p:sp>
    </p:spTree>
    <p:extLst>
      <p:ext uri="{BB962C8B-B14F-4D97-AF65-F5344CB8AC3E}">
        <p14:creationId xmlns:p14="http://schemas.microsoft.com/office/powerpoint/2010/main" val="19607482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46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46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A94D5F4-40D2-422D-8A21-77223DC66884}" type="slidenum">
              <a:rPr lang="zh-CN" altLang="en-US" smtClean="0">
                <a:latin typeface="Arial" panose="020B0604020202020204" pitchFamily="34" charset="0"/>
              </a:rPr>
              <a:pPr>
                <a:spcBef>
                  <a:spcPct val="0"/>
                </a:spcBef>
              </a:pPr>
              <a:t>48</a:t>
            </a:fld>
            <a:endParaRPr lang="zh-CN" altLang="en-US">
              <a:latin typeface="Arial" panose="020B0604020202020204" pitchFamily="34" charset="0"/>
            </a:endParaRPr>
          </a:p>
        </p:txBody>
      </p:sp>
    </p:spTree>
    <p:extLst>
      <p:ext uri="{BB962C8B-B14F-4D97-AF65-F5344CB8AC3E}">
        <p14:creationId xmlns:p14="http://schemas.microsoft.com/office/powerpoint/2010/main" val="54634941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56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56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008320-D51E-4138-8C72-D6D57CA92A25}" type="slidenum">
              <a:rPr lang="zh-CN" altLang="en-US" smtClean="0">
                <a:latin typeface="Arial" panose="020B0604020202020204" pitchFamily="34" charset="0"/>
              </a:rPr>
              <a:pPr>
                <a:spcBef>
                  <a:spcPct val="0"/>
                </a:spcBef>
              </a:pPr>
              <a:t>49</a:t>
            </a:fld>
            <a:endParaRPr lang="zh-CN" altLang="en-US">
              <a:latin typeface="Arial" panose="020B0604020202020204" pitchFamily="34" charset="0"/>
            </a:endParaRPr>
          </a:p>
        </p:txBody>
      </p:sp>
    </p:spTree>
    <p:extLst>
      <p:ext uri="{BB962C8B-B14F-4D97-AF65-F5344CB8AC3E}">
        <p14:creationId xmlns:p14="http://schemas.microsoft.com/office/powerpoint/2010/main" val="208600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8BBEFB-2DCC-4609-9D02-58414384F69E}" type="slidenum">
              <a:rPr lang="zh-CN" altLang="en-US" smtClean="0">
                <a:latin typeface="Arial" panose="020B0604020202020204" pitchFamily="34" charset="0"/>
              </a:rPr>
              <a:pPr>
                <a:spcBef>
                  <a:spcPct val="0"/>
                </a:spcBef>
              </a:pPr>
              <a:t>50</a:t>
            </a:fld>
            <a:endParaRPr lang="zh-CN" altLang="en-US">
              <a:latin typeface="Arial" panose="020B0604020202020204" pitchFamily="34" charset="0"/>
            </a:endParaRPr>
          </a:p>
        </p:txBody>
      </p:sp>
    </p:spTree>
    <p:extLst>
      <p:ext uri="{BB962C8B-B14F-4D97-AF65-F5344CB8AC3E}">
        <p14:creationId xmlns:p14="http://schemas.microsoft.com/office/powerpoint/2010/main" val="1619745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870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A997B4F-858A-4D58-93F8-A1E096588A0B}" type="slidenum">
              <a:rPr lang="zh-CN" altLang="en-US" smtClean="0">
                <a:latin typeface="Arial" panose="020B0604020202020204" pitchFamily="34" charset="0"/>
              </a:rPr>
              <a:pPr>
                <a:spcBef>
                  <a:spcPct val="0"/>
                </a:spcBef>
              </a:pPr>
              <a:t>9</a:t>
            </a:fld>
            <a:endParaRPr lang="zh-CN" altLang="en-US">
              <a:latin typeface="Arial" panose="020B0604020202020204" pitchFamily="34" charset="0"/>
            </a:endParaRPr>
          </a:p>
        </p:txBody>
      </p:sp>
    </p:spTree>
    <p:extLst>
      <p:ext uri="{BB962C8B-B14F-4D97-AF65-F5344CB8AC3E}">
        <p14:creationId xmlns:p14="http://schemas.microsoft.com/office/powerpoint/2010/main" val="13046311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28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28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98BBEFB-2DCC-4609-9D02-58414384F69E}" type="slidenum">
              <a:rPr lang="zh-CN" altLang="en-US" smtClean="0">
                <a:latin typeface="Arial" panose="020B0604020202020204" pitchFamily="34" charset="0"/>
              </a:rPr>
              <a:pPr>
                <a:spcBef>
                  <a:spcPct val="0"/>
                </a:spcBef>
              </a:pPr>
              <a:t>51</a:t>
            </a:fld>
            <a:endParaRPr lang="zh-CN" altLang="en-US">
              <a:latin typeface="Arial" panose="020B0604020202020204" pitchFamily="34" charset="0"/>
            </a:endParaRPr>
          </a:p>
        </p:txBody>
      </p:sp>
    </p:spTree>
    <p:extLst>
      <p:ext uri="{BB962C8B-B14F-4D97-AF65-F5344CB8AC3E}">
        <p14:creationId xmlns:p14="http://schemas.microsoft.com/office/powerpoint/2010/main" val="19399082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486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486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5C1A1050-70FE-4ED2-87A5-902A7D2A9F9F}" type="slidenum">
              <a:rPr lang="zh-CN" altLang="en-US" smtClean="0">
                <a:latin typeface="Arial" panose="020B0604020202020204" pitchFamily="34" charset="0"/>
              </a:rPr>
              <a:pPr>
                <a:spcBef>
                  <a:spcPct val="0"/>
                </a:spcBef>
              </a:pPr>
              <a:t>52</a:t>
            </a:fld>
            <a:endParaRPr lang="zh-CN" altLang="en-US">
              <a:latin typeface="Arial" panose="020B0604020202020204" pitchFamily="34" charset="0"/>
            </a:endParaRPr>
          </a:p>
        </p:txBody>
      </p:sp>
    </p:spTree>
    <p:extLst>
      <p:ext uri="{BB962C8B-B14F-4D97-AF65-F5344CB8AC3E}">
        <p14:creationId xmlns:p14="http://schemas.microsoft.com/office/powerpoint/2010/main" val="20972759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6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6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156BB1C-D45E-4A7C-9243-8B6D41F15987}" type="slidenum">
              <a:rPr lang="zh-CN" altLang="en-US" smtClean="0">
                <a:latin typeface="Arial" panose="020B0604020202020204" pitchFamily="34" charset="0"/>
              </a:rPr>
              <a:pPr>
                <a:spcBef>
                  <a:spcPct val="0"/>
                </a:spcBef>
              </a:pPr>
              <a:t>53</a:t>
            </a:fld>
            <a:endParaRPr lang="zh-CN" altLang="en-US">
              <a:latin typeface="Arial" panose="020B0604020202020204" pitchFamily="34" charset="0"/>
            </a:endParaRPr>
          </a:p>
        </p:txBody>
      </p:sp>
    </p:spTree>
    <p:extLst>
      <p:ext uri="{BB962C8B-B14F-4D97-AF65-F5344CB8AC3E}">
        <p14:creationId xmlns:p14="http://schemas.microsoft.com/office/powerpoint/2010/main" val="324859621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896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6896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CE26CA4-9722-413E-A46E-1A5D690AF7BC}" type="slidenum">
              <a:rPr lang="zh-CN" altLang="en-US" smtClean="0">
                <a:latin typeface="Arial" panose="020B0604020202020204" pitchFamily="34" charset="0"/>
              </a:rPr>
              <a:pPr>
                <a:spcBef>
                  <a:spcPct val="0"/>
                </a:spcBef>
              </a:pPr>
              <a:t>54</a:t>
            </a:fld>
            <a:endParaRPr lang="zh-CN" altLang="en-US">
              <a:latin typeface="Arial" panose="020B0604020202020204" pitchFamily="34" charset="0"/>
            </a:endParaRPr>
          </a:p>
        </p:txBody>
      </p:sp>
    </p:spTree>
    <p:extLst>
      <p:ext uri="{BB962C8B-B14F-4D97-AF65-F5344CB8AC3E}">
        <p14:creationId xmlns:p14="http://schemas.microsoft.com/office/powerpoint/2010/main" val="27580908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10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10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C7231F2-8FF5-4D58-AD9A-2C2614383D4A}" type="slidenum">
              <a:rPr lang="zh-CN" altLang="en-US" smtClean="0">
                <a:latin typeface="Arial" panose="020B0604020202020204" pitchFamily="34" charset="0"/>
              </a:rPr>
              <a:pPr>
                <a:spcBef>
                  <a:spcPct val="0"/>
                </a:spcBef>
              </a:pPr>
              <a:t>55</a:t>
            </a:fld>
            <a:endParaRPr lang="zh-CN" altLang="en-US">
              <a:latin typeface="Arial" panose="020B0604020202020204" pitchFamily="34" charset="0"/>
            </a:endParaRPr>
          </a:p>
        </p:txBody>
      </p:sp>
    </p:spTree>
    <p:extLst>
      <p:ext uri="{BB962C8B-B14F-4D97-AF65-F5344CB8AC3E}">
        <p14:creationId xmlns:p14="http://schemas.microsoft.com/office/powerpoint/2010/main" val="3304313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305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306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1D95BF1-1F5C-4A10-A5D6-4813E4B196E2}" type="slidenum">
              <a:rPr lang="zh-CN" altLang="en-US" smtClean="0">
                <a:latin typeface="Arial" panose="020B0604020202020204" pitchFamily="34" charset="0"/>
              </a:rPr>
              <a:pPr>
                <a:spcBef>
                  <a:spcPct val="0"/>
                </a:spcBef>
              </a:pPr>
              <a:t>56</a:t>
            </a:fld>
            <a:endParaRPr lang="zh-CN" altLang="en-US">
              <a:latin typeface="Arial" panose="020B0604020202020204" pitchFamily="34" charset="0"/>
            </a:endParaRPr>
          </a:p>
        </p:txBody>
      </p:sp>
    </p:spTree>
    <p:extLst>
      <p:ext uri="{BB962C8B-B14F-4D97-AF65-F5344CB8AC3E}">
        <p14:creationId xmlns:p14="http://schemas.microsoft.com/office/powerpoint/2010/main" val="76714939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510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510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DA158DE-29EB-41F4-B93F-DE2D99FE60FA}" type="slidenum">
              <a:rPr lang="zh-CN" altLang="en-US" smtClean="0">
                <a:latin typeface="Arial" panose="020B0604020202020204" pitchFamily="34" charset="0"/>
              </a:rPr>
              <a:pPr>
                <a:spcBef>
                  <a:spcPct val="0"/>
                </a:spcBef>
              </a:pPr>
              <a:t>57</a:t>
            </a:fld>
            <a:endParaRPr lang="zh-CN" altLang="en-US">
              <a:latin typeface="Arial" panose="020B0604020202020204" pitchFamily="34" charset="0"/>
            </a:endParaRPr>
          </a:p>
        </p:txBody>
      </p:sp>
    </p:spTree>
    <p:extLst>
      <p:ext uri="{BB962C8B-B14F-4D97-AF65-F5344CB8AC3E}">
        <p14:creationId xmlns:p14="http://schemas.microsoft.com/office/powerpoint/2010/main" val="118361412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7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77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A686B5AD-B0EE-4A50-8792-6F6D1C17B4A1}" type="slidenum">
              <a:rPr lang="zh-CN" altLang="en-US" smtClean="0">
                <a:latin typeface="Arial" panose="020B0604020202020204" pitchFamily="34" charset="0"/>
              </a:rPr>
              <a:pPr>
                <a:spcBef>
                  <a:spcPct val="0"/>
                </a:spcBef>
              </a:pPr>
              <a:t>58</a:t>
            </a:fld>
            <a:endParaRPr lang="zh-CN" altLang="en-US">
              <a:latin typeface="Arial" panose="020B0604020202020204" pitchFamily="34" charset="0"/>
            </a:endParaRPr>
          </a:p>
        </p:txBody>
      </p:sp>
    </p:spTree>
    <p:extLst>
      <p:ext uri="{BB962C8B-B14F-4D97-AF65-F5344CB8AC3E}">
        <p14:creationId xmlns:p14="http://schemas.microsoft.com/office/powerpoint/2010/main" val="2378103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79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79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67D71F-16A6-4BCB-A725-EE503C638D6C}" type="slidenum">
              <a:rPr lang="zh-CN" altLang="en-US" smtClean="0">
                <a:solidFill>
                  <a:srgbClr val="000000"/>
                </a:solidFill>
                <a:latin typeface="Arial" panose="020B0604020202020204" pitchFamily="34" charset="0"/>
              </a:rPr>
              <a:pPr>
                <a:spcBef>
                  <a:spcPct val="0"/>
                </a:spcBef>
              </a:pPr>
              <a:t>59</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49852208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1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81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3381E6A-422D-4F3E-B447-82158EEA3573}" type="slidenum">
              <a:rPr lang="zh-CN" altLang="en-US" smtClean="0">
                <a:solidFill>
                  <a:srgbClr val="000000"/>
                </a:solidFill>
                <a:latin typeface="Arial" panose="020B0604020202020204" pitchFamily="34" charset="0"/>
              </a:rPr>
              <a:pPr>
                <a:spcBef>
                  <a:spcPct val="0"/>
                </a:spcBef>
              </a:pPr>
              <a:t>60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3385421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7541F6C-46E3-4A21-87B1-4E3D7423B8D5}" type="slidenum">
              <a:rPr lang="en-US" altLang="zh-CN" smtClean="0">
                <a:solidFill>
                  <a:srgbClr val="000000"/>
                </a:solidFill>
                <a:latin typeface="Arial" panose="020B0604020202020204" pitchFamily="34" charset="0"/>
              </a:rPr>
              <a:pPr>
                <a:spcBef>
                  <a:spcPct val="0"/>
                </a:spcBef>
              </a:pPr>
              <a:t>10</a:t>
            </a:fld>
            <a:endParaRPr lang="en-US" altLang="zh-CN">
              <a:solidFill>
                <a:srgbClr val="000000"/>
              </a:solidFill>
              <a:latin typeface="Arial" panose="020B0604020202020204" pitchFamily="34" charset="0"/>
            </a:endParaRPr>
          </a:p>
        </p:txBody>
      </p:sp>
      <p:sp>
        <p:nvSpPr>
          <p:cNvPr id="89091" name="Rectangle 2"/>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2" name="Rectangle 3"/>
          <p:cNvSpPr>
            <a:spLocks noGrp="1" noChangeArrowheads="1"/>
          </p:cNvSpPr>
          <p:nvPr>
            <p:ph type="body" idx="1"/>
          </p:nvPr>
        </p:nvSpPr>
        <p:spPr bwMode="auto">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zh-CN"/>
          </a:p>
        </p:txBody>
      </p:sp>
    </p:spTree>
    <p:extLst>
      <p:ext uri="{BB962C8B-B14F-4D97-AF65-F5344CB8AC3E}">
        <p14:creationId xmlns:p14="http://schemas.microsoft.com/office/powerpoint/2010/main" val="14012152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3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3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FB4FA6-505A-4080-B234-056118AFE308}" type="slidenum">
              <a:rPr lang="zh-CN" altLang="en-US" smtClean="0">
                <a:latin typeface="Arial" panose="020B0604020202020204" pitchFamily="34" charset="0"/>
              </a:rPr>
              <a:pPr>
                <a:spcBef>
                  <a:spcPct val="0"/>
                </a:spcBef>
              </a:pPr>
              <a:t>64</a:t>
            </a:fld>
            <a:endParaRPr lang="zh-CN" altLang="en-US">
              <a:latin typeface="Arial" panose="020B0604020202020204" pitchFamily="34" charset="0"/>
            </a:endParaRPr>
          </a:p>
        </p:txBody>
      </p:sp>
    </p:spTree>
    <p:extLst>
      <p:ext uri="{BB962C8B-B14F-4D97-AF65-F5344CB8AC3E}">
        <p14:creationId xmlns:p14="http://schemas.microsoft.com/office/powerpoint/2010/main" val="228699041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5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5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00FBAD72-F5F2-41B7-A580-14BC5207F20B}" type="slidenum">
              <a:rPr lang="zh-CN" altLang="en-US" smtClean="0">
                <a:latin typeface="Arial" panose="020B0604020202020204" pitchFamily="34" charset="0"/>
              </a:rPr>
              <a:pPr>
                <a:spcBef>
                  <a:spcPct val="0"/>
                </a:spcBef>
              </a:pPr>
              <a:t>65</a:t>
            </a:fld>
            <a:endParaRPr lang="zh-CN" altLang="en-US">
              <a:latin typeface="Arial" panose="020B0604020202020204" pitchFamily="34" charset="0"/>
            </a:endParaRPr>
          </a:p>
        </p:txBody>
      </p:sp>
    </p:spTree>
    <p:extLst>
      <p:ext uri="{BB962C8B-B14F-4D97-AF65-F5344CB8AC3E}">
        <p14:creationId xmlns:p14="http://schemas.microsoft.com/office/powerpoint/2010/main" val="3098059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7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7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ECB9B02-FB07-400C-A97C-F052C7321DD3}" type="slidenum">
              <a:rPr lang="zh-CN" altLang="en-US" smtClean="0">
                <a:latin typeface="Arial" panose="020B0604020202020204" pitchFamily="34" charset="0"/>
              </a:rPr>
              <a:pPr>
                <a:spcBef>
                  <a:spcPct val="0"/>
                </a:spcBef>
              </a:pPr>
              <a:t>66</a:t>
            </a:fld>
            <a:endParaRPr lang="zh-CN" altLang="en-US">
              <a:latin typeface="Arial" panose="020B0604020202020204" pitchFamily="34" charset="0"/>
            </a:endParaRPr>
          </a:p>
        </p:txBody>
      </p:sp>
    </p:spTree>
    <p:extLst>
      <p:ext uri="{BB962C8B-B14F-4D97-AF65-F5344CB8AC3E}">
        <p14:creationId xmlns:p14="http://schemas.microsoft.com/office/powerpoint/2010/main" val="20041851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894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894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60E1261-BEA2-40E0-9E36-631FD621012F}" type="slidenum">
              <a:rPr lang="zh-CN" altLang="en-US" smtClean="0">
                <a:latin typeface="Arial" panose="020B0604020202020204" pitchFamily="34" charset="0"/>
              </a:rPr>
              <a:pPr>
                <a:spcBef>
                  <a:spcPct val="0"/>
                </a:spcBef>
              </a:pPr>
              <a:t>67</a:t>
            </a:fld>
            <a:endParaRPr lang="zh-CN" altLang="en-US">
              <a:latin typeface="Arial" panose="020B0604020202020204" pitchFamily="34" charset="0"/>
            </a:endParaRPr>
          </a:p>
        </p:txBody>
      </p:sp>
    </p:spTree>
    <p:extLst>
      <p:ext uri="{BB962C8B-B14F-4D97-AF65-F5344CB8AC3E}">
        <p14:creationId xmlns:p14="http://schemas.microsoft.com/office/powerpoint/2010/main" val="350514003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14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14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E45301E3-2927-446B-A8F3-0BBD203F0509}" type="slidenum">
              <a:rPr lang="zh-CN" altLang="en-US" smtClean="0">
                <a:latin typeface="Arial" panose="020B0604020202020204" pitchFamily="34" charset="0"/>
              </a:rPr>
              <a:pPr>
                <a:spcBef>
                  <a:spcPct val="0"/>
                </a:spcBef>
              </a:pPr>
              <a:t>68</a:t>
            </a:fld>
            <a:endParaRPr lang="zh-CN" altLang="en-US">
              <a:latin typeface="Arial" panose="020B0604020202020204" pitchFamily="34" charset="0"/>
            </a:endParaRPr>
          </a:p>
        </p:txBody>
      </p:sp>
    </p:spTree>
    <p:extLst>
      <p:ext uri="{BB962C8B-B14F-4D97-AF65-F5344CB8AC3E}">
        <p14:creationId xmlns:p14="http://schemas.microsoft.com/office/powerpoint/2010/main" val="33034299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3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3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C9D217B-8BAC-4900-8D6E-4DCC7EBB2BC1}" type="slidenum">
              <a:rPr lang="zh-CN" altLang="en-US" smtClean="0">
                <a:latin typeface="Arial" panose="020B0604020202020204" pitchFamily="34" charset="0"/>
              </a:rPr>
              <a:pPr>
                <a:spcBef>
                  <a:spcPct val="0"/>
                </a:spcBef>
              </a:pPr>
              <a:t>69</a:t>
            </a:fld>
            <a:endParaRPr lang="zh-CN" altLang="en-US">
              <a:latin typeface="Arial" panose="020B0604020202020204" pitchFamily="34" charset="0"/>
            </a:endParaRPr>
          </a:p>
        </p:txBody>
      </p:sp>
    </p:spTree>
    <p:extLst>
      <p:ext uri="{BB962C8B-B14F-4D97-AF65-F5344CB8AC3E}">
        <p14:creationId xmlns:p14="http://schemas.microsoft.com/office/powerpoint/2010/main" val="374491320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09A4E-F918-445F-80C5-B4A480B5D41B}" type="slidenum">
              <a:rPr lang="zh-CN" altLang="en-US" smtClean="0">
                <a:solidFill>
                  <a:srgbClr val="000000"/>
                </a:solidFill>
                <a:latin typeface="Arial" panose="020B0604020202020204" pitchFamily="34" charset="0"/>
              </a:rPr>
              <a:pPr>
                <a:spcBef>
                  <a:spcPct val="0"/>
                </a:spcBef>
              </a:pPr>
              <a:t>70</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504187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55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955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CDC09A4E-F918-445F-80C5-B4A480B5D41B}" type="slidenum">
              <a:rPr lang="zh-CN" altLang="en-US" smtClean="0">
                <a:solidFill>
                  <a:srgbClr val="000000"/>
                </a:solidFill>
                <a:latin typeface="Arial" panose="020B0604020202020204" pitchFamily="34" charset="0"/>
              </a:rPr>
              <a:pPr>
                <a:spcBef>
                  <a:spcPct val="0"/>
                </a:spcBef>
              </a:pPr>
              <a:t>71</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14738039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7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7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107CE533-BC5B-4409-B261-EEAFBDA60A3C}" type="slidenum">
              <a:rPr lang="zh-CN" altLang="en-US" smtClean="0">
                <a:latin typeface="Arial" panose="020B0604020202020204" pitchFamily="34" charset="0"/>
              </a:rPr>
              <a:pPr>
                <a:spcBef>
                  <a:spcPct val="0"/>
                </a:spcBef>
              </a:pPr>
              <a:t>77</a:t>
            </a:fld>
            <a:endParaRPr lang="zh-CN" altLang="en-US">
              <a:latin typeface="Arial" panose="020B0604020202020204" pitchFamily="34" charset="0"/>
            </a:endParaRPr>
          </a:p>
        </p:txBody>
      </p:sp>
    </p:spTree>
    <p:extLst>
      <p:ext uri="{BB962C8B-B14F-4D97-AF65-F5344CB8AC3E}">
        <p14:creationId xmlns:p14="http://schemas.microsoft.com/office/powerpoint/2010/main" val="38778482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996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1996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7EEC351E-0BD6-458B-9AC6-100EEA510213}" type="slidenum">
              <a:rPr lang="zh-CN" altLang="en-US" smtClean="0">
                <a:latin typeface="Arial" panose="020B0604020202020204" pitchFamily="34" charset="0"/>
              </a:rPr>
              <a:pPr>
                <a:spcBef>
                  <a:spcPct val="0"/>
                </a:spcBef>
              </a:pPr>
              <a:t>78</a:t>
            </a:fld>
            <a:endParaRPr lang="zh-CN" altLang="en-US">
              <a:latin typeface="Arial" panose="020B0604020202020204" pitchFamily="34" charset="0"/>
            </a:endParaRPr>
          </a:p>
        </p:txBody>
      </p:sp>
    </p:spTree>
    <p:extLst>
      <p:ext uri="{BB962C8B-B14F-4D97-AF65-F5344CB8AC3E}">
        <p14:creationId xmlns:p14="http://schemas.microsoft.com/office/powerpoint/2010/main" val="1825009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11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520A9B1-751D-4D1E-9804-09CB9BCBB12B}" type="slidenum">
              <a:rPr lang="zh-CN" altLang="en-US" smtClean="0">
                <a:latin typeface="Arial" panose="020B0604020202020204" pitchFamily="34" charset="0"/>
              </a:rPr>
              <a:pPr>
                <a:spcBef>
                  <a:spcPct val="0"/>
                </a:spcBef>
              </a:pPr>
              <a:t>11</a:t>
            </a:fld>
            <a:endParaRPr lang="zh-CN" altLang="en-US">
              <a:latin typeface="Arial" panose="020B0604020202020204" pitchFamily="34" charset="0"/>
            </a:endParaRPr>
          </a:p>
        </p:txBody>
      </p:sp>
    </p:spTree>
    <p:extLst>
      <p:ext uri="{BB962C8B-B14F-4D97-AF65-F5344CB8AC3E}">
        <p14:creationId xmlns:p14="http://schemas.microsoft.com/office/powerpoint/2010/main" val="229891840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17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17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765F9D9-EE5A-4689-A82E-F9CDA3F6B84A}" type="slidenum">
              <a:rPr lang="zh-CN" altLang="en-US" smtClean="0">
                <a:latin typeface="Arial" panose="020B0604020202020204" pitchFamily="34" charset="0"/>
              </a:rPr>
              <a:pPr>
                <a:spcBef>
                  <a:spcPct val="0"/>
                </a:spcBef>
              </a:pPr>
              <a:t>79</a:t>
            </a:fld>
            <a:endParaRPr lang="zh-CN" altLang="en-US">
              <a:latin typeface="Arial" panose="020B0604020202020204" pitchFamily="34" charset="0"/>
            </a:endParaRPr>
          </a:p>
        </p:txBody>
      </p:sp>
    </p:spTree>
    <p:extLst>
      <p:ext uri="{BB962C8B-B14F-4D97-AF65-F5344CB8AC3E}">
        <p14:creationId xmlns:p14="http://schemas.microsoft.com/office/powerpoint/2010/main" val="21377347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377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378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F5B532B9-194D-4C5D-9697-A9D5FC0AC303}" type="slidenum">
              <a:rPr lang="zh-CN" altLang="en-US" smtClean="0">
                <a:latin typeface="Arial" panose="020B0604020202020204" pitchFamily="34" charset="0"/>
              </a:rPr>
              <a:pPr>
                <a:spcBef>
                  <a:spcPct val="0"/>
                </a:spcBef>
              </a:pPr>
              <a:t>80</a:t>
            </a:fld>
            <a:endParaRPr lang="zh-CN" altLang="en-US">
              <a:latin typeface="Arial" panose="020B0604020202020204" pitchFamily="34" charset="0"/>
            </a:endParaRPr>
          </a:p>
        </p:txBody>
      </p:sp>
    </p:spTree>
    <p:extLst>
      <p:ext uri="{BB962C8B-B14F-4D97-AF65-F5344CB8AC3E}">
        <p14:creationId xmlns:p14="http://schemas.microsoft.com/office/powerpoint/2010/main" val="68794753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58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58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1A21905-80B7-49DA-8C77-FFD37839AFBC}" type="slidenum">
              <a:rPr lang="zh-CN" altLang="en-US" smtClean="0">
                <a:latin typeface="Arial" panose="020B0604020202020204" pitchFamily="34" charset="0"/>
              </a:rPr>
              <a:pPr>
                <a:spcBef>
                  <a:spcPct val="0"/>
                </a:spcBef>
              </a:pPr>
              <a:t>81</a:t>
            </a:fld>
            <a:endParaRPr lang="zh-CN" altLang="en-US">
              <a:latin typeface="Arial" panose="020B0604020202020204" pitchFamily="34" charset="0"/>
            </a:endParaRPr>
          </a:p>
        </p:txBody>
      </p:sp>
    </p:spTree>
    <p:extLst>
      <p:ext uri="{BB962C8B-B14F-4D97-AF65-F5344CB8AC3E}">
        <p14:creationId xmlns:p14="http://schemas.microsoft.com/office/powerpoint/2010/main" val="73361843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78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78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05C2A3F-415C-4DEE-AE47-E5C05EECBF21}" type="slidenum">
              <a:rPr lang="zh-CN" altLang="en-US" smtClean="0">
                <a:latin typeface="Arial" panose="020B0604020202020204" pitchFamily="34" charset="0"/>
              </a:rPr>
              <a:pPr>
                <a:spcBef>
                  <a:spcPct val="0"/>
                </a:spcBef>
              </a:pPr>
              <a:t>82</a:t>
            </a:fld>
            <a:endParaRPr lang="zh-CN" altLang="en-US">
              <a:latin typeface="Arial" panose="020B0604020202020204" pitchFamily="34" charset="0"/>
            </a:endParaRPr>
          </a:p>
        </p:txBody>
      </p:sp>
    </p:spTree>
    <p:extLst>
      <p:ext uri="{BB962C8B-B14F-4D97-AF65-F5344CB8AC3E}">
        <p14:creationId xmlns:p14="http://schemas.microsoft.com/office/powerpoint/2010/main" val="1732667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992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20992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6DBB528C-E03A-48E7-BD65-2BE673F47E3B}" type="slidenum">
              <a:rPr lang="zh-CN" altLang="en-US" smtClean="0">
                <a:latin typeface="Arial" panose="020B0604020202020204" pitchFamily="34" charset="0"/>
              </a:rPr>
              <a:pPr>
                <a:spcBef>
                  <a:spcPct val="0"/>
                </a:spcBef>
              </a:pPr>
              <a:t>83</a:t>
            </a:fld>
            <a:endParaRPr lang="zh-CN" altLang="en-US">
              <a:latin typeface="Arial" panose="020B0604020202020204" pitchFamily="34" charset="0"/>
            </a:endParaRPr>
          </a:p>
        </p:txBody>
      </p:sp>
    </p:spTree>
    <p:extLst>
      <p:ext uri="{BB962C8B-B14F-4D97-AF65-F5344CB8AC3E}">
        <p14:creationId xmlns:p14="http://schemas.microsoft.com/office/powerpoint/2010/main" val="1246470246"/>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119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2119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89C065A2-6251-49CD-8573-DC494AC6ADDA}" type="slidenum">
              <a:rPr lang="zh-CN" altLang="en-US" smtClean="0">
                <a:solidFill>
                  <a:srgbClr val="000000"/>
                </a:solidFill>
                <a:latin typeface="Arial" panose="020B0604020202020204" pitchFamily="34" charset="0"/>
              </a:rPr>
              <a:pPr>
                <a:spcBef>
                  <a:spcPct val="0"/>
                </a:spcBef>
              </a:pPr>
              <a:t>84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003618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9318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98629262-4D98-4C6C-991D-48E3D2D61D00}" type="slidenum">
              <a:rPr lang="zh-CN" altLang="en-US" smtClean="0">
                <a:latin typeface="Arial" panose="020B0604020202020204" pitchFamily="34" charset="0"/>
              </a:rPr>
              <a:pPr>
                <a:spcBef>
                  <a:spcPct val="0"/>
                </a:spcBef>
              </a:pPr>
              <a:t>12</a:t>
            </a:fld>
            <a:endParaRPr lang="zh-CN" altLang="en-US">
              <a:latin typeface="Arial" panose="020B0604020202020204" pitchFamily="34" charset="0"/>
            </a:endParaRPr>
          </a:p>
        </p:txBody>
      </p:sp>
    </p:spTree>
    <p:extLst>
      <p:ext uri="{BB962C8B-B14F-4D97-AF65-F5344CB8AC3E}">
        <p14:creationId xmlns:p14="http://schemas.microsoft.com/office/powerpoint/2010/main" val="5488534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952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472BEA0F-2E8E-4E49-B42E-E090D54D7154}" type="slidenum">
              <a:rPr lang="zh-CN" altLang="en-US" smtClean="0">
                <a:solidFill>
                  <a:srgbClr val="000000"/>
                </a:solidFill>
                <a:latin typeface="Arial" panose="020B0604020202020204" pitchFamily="34" charset="0"/>
              </a:rPr>
              <a:pPr>
                <a:spcBef>
                  <a:spcPct val="0"/>
                </a:spcBef>
              </a:pPr>
              <a:t>13</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29318089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10342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宋体" panose="02010600030101010101" pitchFamily="2" charset="-122"/>
              </a:defRPr>
            </a:lvl1pPr>
            <a:lvl2pPr marL="742950" indent="-285750">
              <a:spcBef>
                <a:spcPct val="30000"/>
              </a:spcBef>
              <a:defRPr sz="1200">
                <a:solidFill>
                  <a:schemeClr val="tx1"/>
                </a:solidFill>
                <a:latin typeface="Calibri" panose="020F0502020204030204" pitchFamily="34" charset="0"/>
                <a:ea typeface="宋体" panose="02010600030101010101" pitchFamily="2" charset="-122"/>
              </a:defRPr>
            </a:lvl2pPr>
            <a:lvl3pPr marL="1143000" indent="-228600">
              <a:spcBef>
                <a:spcPct val="30000"/>
              </a:spcBef>
              <a:defRPr sz="1200">
                <a:solidFill>
                  <a:schemeClr val="tx1"/>
                </a:solidFill>
                <a:latin typeface="Calibri" panose="020F0502020204030204" pitchFamily="34" charset="0"/>
                <a:ea typeface="宋体" panose="02010600030101010101" pitchFamily="2" charset="-122"/>
              </a:defRPr>
            </a:lvl3pPr>
            <a:lvl4pPr marL="1600200" indent="-228600">
              <a:spcBef>
                <a:spcPct val="30000"/>
              </a:spcBef>
              <a:defRPr sz="1200">
                <a:solidFill>
                  <a:schemeClr val="tx1"/>
                </a:solidFill>
                <a:latin typeface="Calibri" panose="020F0502020204030204" pitchFamily="34" charset="0"/>
                <a:ea typeface="宋体" panose="02010600030101010101" pitchFamily="2" charset="-122"/>
              </a:defRPr>
            </a:lvl4pPr>
            <a:lvl5pPr marL="2057400" indent="-228600">
              <a:spcBef>
                <a:spcPct val="30000"/>
              </a:spcBef>
              <a:defRPr sz="12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宋体" panose="02010600030101010101" pitchFamily="2" charset="-122"/>
              </a:defRPr>
            </a:lvl9pPr>
          </a:lstStyle>
          <a:p>
            <a:pPr>
              <a:spcBef>
                <a:spcPct val="0"/>
              </a:spcBef>
            </a:pPr>
            <a:fld id="{BC61FD6B-E5C1-4FF6-BDE9-13B5AE932224}" type="slidenum">
              <a:rPr lang="zh-CN" altLang="en-US" smtClean="0">
                <a:solidFill>
                  <a:srgbClr val="000000"/>
                </a:solidFill>
                <a:latin typeface="Arial" panose="020B0604020202020204" pitchFamily="34" charset="0"/>
              </a:rPr>
              <a:pPr>
                <a:spcBef>
                  <a:spcPct val="0"/>
                </a:spcBef>
              </a:pPr>
              <a:t>14</a:t>
            </a:fld>
            <a:endParaRPr lang="en-US" altLang="zh-CN">
              <a:solidFill>
                <a:srgbClr val="000000"/>
              </a:solidFill>
              <a:latin typeface="Arial" panose="020B0604020202020204" pitchFamily="34" charset="0"/>
            </a:endParaRPr>
          </a:p>
        </p:txBody>
      </p:sp>
    </p:spTree>
    <p:extLst>
      <p:ext uri="{BB962C8B-B14F-4D97-AF65-F5344CB8AC3E}">
        <p14:creationId xmlns:p14="http://schemas.microsoft.com/office/powerpoint/2010/main" val="429429276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240322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399620521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34092773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3890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7300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1441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9385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4001475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4684803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3636909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1559643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7296345"/>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8" Type="http://schemas.openxmlformats.org/officeDocument/2006/relationships/image" Target="../media/image1710.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notesSlide" Target="../notesSlides/notesSlide6.xml"/><Relationship Id="rId7" Type="http://schemas.openxmlformats.org/officeDocument/2006/relationships/image" Target="../media/image24.emf"/><Relationship Id="rId2" Type="http://schemas.openxmlformats.org/officeDocument/2006/relationships/slideLayout" Target="../slideLayouts/slideLayout9.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38.png"/><Relationship Id="rId5" Type="http://schemas.openxmlformats.org/officeDocument/2006/relationships/image" Target="../media/image23.emf"/><Relationship Id="rId10" Type="http://schemas.openxmlformats.org/officeDocument/2006/relationships/image" Target="../media/image37.png"/><Relationship Id="rId4" Type="http://schemas.openxmlformats.org/officeDocument/2006/relationships/oleObject" Target="../embeddings/oleObject1.bin"/><Relationship Id="rId9" Type="http://schemas.openxmlformats.org/officeDocument/2006/relationships/image" Target="../media/image36.png"/></Relationships>
</file>

<file path=ppt/slides/_rels/slide12.xml.rels><?xml version="1.0" encoding="UTF-8" standalone="yes"?>
<Relationships xmlns="http://schemas.openxmlformats.org/package/2006/relationships"><Relationship Id="rId8" Type="http://schemas.openxmlformats.org/officeDocument/2006/relationships/image" Target="../media/image30.jpeg"/><Relationship Id="rId3" Type="http://schemas.openxmlformats.org/officeDocument/2006/relationships/notesSlide" Target="../notesSlides/notesSlide7.xml"/><Relationship Id="rId7" Type="http://schemas.openxmlformats.org/officeDocument/2006/relationships/image" Target="../media/image29.emf"/><Relationship Id="rId2" Type="http://schemas.openxmlformats.org/officeDocument/2006/relationships/slideLayout" Target="../slideLayouts/slideLayout9.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44.png"/><Relationship Id="rId5" Type="http://schemas.openxmlformats.org/officeDocument/2006/relationships/image" Target="../media/image28.emf"/><Relationship Id="rId10" Type="http://schemas.openxmlformats.org/officeDocument/2006/relationships/image" Target="../media/image43.png"/><Relationship Id="rId4" Type="http://schemas.openxmlformats.org/officeDocument/2006/relationships/oleObject" Target="../embeddings/oleObject3.bin"/><Relationship Id="rId9"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710.png"/><Relationship Id="rId7"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35.png"/><Relationship Id="rId5" Type="http://schemas.openxmlformats.org/officeDocument/2006/relationships/image" Target="../media/image34.png"/><Relationship Id="rId10" Type="http://schemas.openxmlformats.org/officeDocument/2006/relationships/image" Target="../media/image45.png"/><Relationship Id="rId4" Type="http://schemas.openxmlformats.org/officeDocument/2006/relationships/image" Target="../media/image33.png"/><Relationship Id="rId9" Type="http://schemas.openxmlformats.org/officeDocument/2006/relationships/image" Target="../media/image41.png"/></Relationships>
</file>

<file path=ppt/slides/_rels/slide14.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47.png"/><Relationship Id="rId12" Type="http://schemas.openxmlformats.org/officeDocument/2006/relationships/image" Target="../media/image52.png"/><Relationship Id="rId2" Type="http://schemas.openxmlformats.org/officeDocument/2006/relationships/notesSlide" Target="../notesSlides/notesSlide9.xml"/><Relationship Id="rId1" Type="http://schemas.openxmlformats.org/officeDocument/2006/relationships/slideLayout" Target="../slideLayouts/slideLayout9.xml"/><Relationship Id="rId6" Type="http://schemas.openxmlformats.org/officeDocument/2006/relationships/image" Target="../media/image64.png"/><Relationship Id="rId11" Type="http://schemas.openxmlformats.org/officeDocument/2006/relationships/image" Target="../media/image51.png"/><Relationship Id="rId5" Type="http://schemas.openxmlformats.org/officeDocument/2006/relationships/image" Target="../media/image63.png"/><Relationship Id="rId15" Type="http://schemas.openxmlformats.org/officeDocument/2006/relationships/image" Target="../media/image93.png"/><Relationship Id="rId10" Type="http://schemas.openxmlformats.org/officeDocument/2006/relationships/image" Target="../media/image50.png"/><Relationship Id="rId4" Type="http://schemas.openxmlformats.org/officeDocument/2006/relationships/image" Target="../media/image82.png"/><Relationship Id="rId9" Type="http://schemas.openxmlformats.org/officeDocument/2006/relationships/image" Target="../media/image49.png"/><Relationship Id="rId14" Type="http://schemas.openxmlformats.org/officeDocument/2006/relationships/image" Target="../media/image92.png"/></Relationships>
</file>

<file path=ppt/slides/_rels/slide15.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6.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78.png"/><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image" Target="../media/image103.png"/><Relationship Id="rId11" Type="http://schemas.openxmlformats.org/officeDocument/2006/relationships/image" Target="../media/image73.png"/><Relationship Id="rId5" Type="http://schemas.openxmlformats.org/officeDocument/2006/relationships/image" Target="../media/image102.png"/><Relationship Id="rId10" Type="http://schemas.openxmlformats.org/officeDocument/2006/relationships/image" Target="../media/image107.png"/><Relationship Id="rId4" Type="http://schemas.openxmlformats.org/officeDocument/2006/relationships/image" Target="../media/image101.png"/><Relationship Id="rId9" Type="http://schemas.openxmlformats.org/officeDocument/2006/relationships/image" Target="../media/image66.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vmlDrawing" Target="../drawings/vmlDrawing3.vml"/><Relationship Id="rId6" Type="http://schemas.openxmlformats.org/officeDocument/2006/relationships/image" Target="../media/image55.jpeg"/><Relationship Id="rId5" Type="http://schemas.openxmlformats.org/officeDocument/2006/relationships/image" Target="../media/image54.png"/><Relationship Id="rId4" Type="http://schemas.openxmlformats.org/officeDocument/2006/relationships/oleObject" Target="../embeddings/oleObject5.bin"/></Relationships>
</file>

<file path=ppt/slides/_rels/slide18.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3.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106.png"/><Relationship Id="rId11" Type="http://schemas.openxmlformats.org/officeDocument/2006/relationships/image" Target="../media/image112.png"/><Relationship Id="rId5" Type="http://schemas.openxmlformats.org/officeDocument/2006/relationships/image" Target="../media/image88.png"/><Relationship Id="rId10" Type="http://schemas.openxmlformats.org/officeDocument/2006/relationships/image" Target="../media/image111.png"/><Relationship Id="rId4" Type="http://schemas.openxmlformats.org/officeDocument/2006/relationships/image" Target="../media/image84.png"/><Relationship Id="rId9" Type="http://schemas.openxmlformats.org/officeDocument/2006/relationships/image" Target="../media/image110.png"/></Relationships>
</file>

<file path=ppt/slides/_rels/slide19.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2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28.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6.png"/><Relationship Id="rId5" Type="http://schemas.openxmlformats.org/officeDocument/2006/relationships/image" Target="../media/image130.png"/><Relationship Id="rId4" Type="http://schemas.openxmlformats.org/officeDocument/2006/relationships/image" Target="../media/image129.png"/><Relationship Id="rId9" Type="http://schemas.openxmlformats.org/officeDocument/2006/relationships/image" Target="../media/image580.png"/></Relationships>
</file>

<file path=ppt/slides/_rels/slide21.xml.rels><?xml version="1.0" encoding="UTF-8" standalone="yes"?>
<Relationships xmlns="http://schemas.openxmlformats.org/package/2006/relationships"><Relationship Id="rId8" Type="http://schemas.openxmlformats.org/officeDocument/2006/relationships/image" Target="../media/image145.png"/><Relationship Id="rId13" Type="http://schemas.openxmlformats.org/officeDocument/2006/relationships/image" Target="../media/image158.png"/><Relationship Id="rId18" Type="http://schemas.openxmlformats.org/officeDocument/2006/relationships/image" Target="../media/image150.png"/><Relationship Id="rId3" Type="http://schemas.openxmlformats.org/officeDocument/2006/relationships/image" Target="../media/image140.png"/><Relationship Id="rId21" Type="http://schemas.openxmlformats.org/officeDocument/2006/relationships/image" Target="../media/image153.png"/><Relationship Id="rId7" Type="http://schemas.openxmlformats.org/officeDocument/2006/relationships/image" Target="../media/image144.png"/><Relationship Id="rId17" Type="http://schemas.openxmlformats.org/officeDocument/2006/relationships/image" Target="../media/image149.png"/><Relationship Id="rId2" Type="http://schemas.openxmlformats.org/officeDocument/2006/relationships/notesSlide" Target="../notesSlides/notesSlide16.xml"/><Relationship Id="rId16" Type="http://schemas.openxmlformats.org/officeDocument/2006/relationships/image" Target="../media/image148.png"/><Relationship Id="rId20" Type="http://schemas.openxmlformats.org/officeDocument/2006/relationships/image" Target="../media/image152.png"/><Relationship Id="rId1" Type="http://schemas.openxmlformats.org/officeDocument/2006/relationships/slideLayout" Target="../slideLayouts/slideLayout9.xml"/><Relationship Id="rId6" Type="http://schemas.openxmlformats.org/officeDocument/2006/relationships/image" Target="../media/image143.png"/><Relationship Id="rId5" Type="http://schemas.openxmlformats.org/officeDocument/2006/relationships/image" Target="../media/image142.png"/><Relationship Id="rId15" Type="http://schemas.openxmlformats.org/officeDocument/2006/relationships/image" Target="../media/image160.png"/><Relationship Id="rId10" Type="http://schemas.openxmlformats.org/officeDocument/2006/relationships/image" Target="../media/image147.png"/><Relationship Id="rId19" Type="http://schemas.openxmlformats.org/officeDocument/2006/relationships/image" Target="../media/image151.png"/><Relationship Id="rId4" Type="http://schemas.openxmlformats.org/officeDocument/2006/relationships/image" Target="../media/image141.png"/><Relationship Id="rId9" Type="http://schemas.openxmlformats.org/officeDocument/2006/relationships/image" Target="../media/image146.png"/><Relationship Id="rId14" Type="http://schemas.openxmlformats.org/officeDocument/2006/relationships/image" Target="../media/image159.png"/><Relationship Id="rId22" Type="http://schemas.openxmlformats.org/officeDocument/2006/relationships/image" Target="../media/image154.png"/></Relationships>
</file>

<file path=ppt/slides/_rels/slide22.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116.png"/><Relationship Id="rId7" Type="http://schemas.openxmlformats.org/officeDocument/2006/relationships/image" Target="../media/image118.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117.png"/><Relationship Id="rId5" Type="http://schemas.openxmlformats.org/officeDocument/2006/relationships/image" Target="../media/image136.png"/><Relationship Id="rId10" Type="http://schemas.openxmlformats.org/officeDocument/2006/relationships/image" Target="../media/image62.png"/><Relationship Id="rId4" Type="http://schemas.openxmlformats.org/officeDocument/2006/relationships/image" Target="../media/image59.png"/><Relationship Id="rId9"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367.png"/><Relationship Id="rId7" Type="http://schemas.openxmlformats.org/officeDocument/2006/relationships/image" Target="../media/image379.png"/><Relationship Id="rId2" Type="http://schemas.openxmlformats.org/officeDocument/2006/relationships/image" Target="../media/image251.png"/><Relationship Id="rId1" Type="http://schemas.openxmlformats.org/officeDocument/2006/relationships/slideLayout" Target="../slideLayouts/slideLayout6.xml"/><Relationship Id="rId6" Type="http://schemas.openxmlformats.org/officeDocument/2006/relationships/image" Target="../media/image375.png"/><Relationship Id="rId5" Type="http://schemas.openxmlformats.org/officeDocument/2006/relationships/image" Target="../media/image369.png"/><Relationship Id="rId4" Type="http://schemas.openxmlformats.org/officeDocument/2006/relationships/image" Target="../media/image368.png"/></Relationships>
</file>

<file path=ppt/slides/_rels/slide24.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slide" Target="slide7.xml"/></Relationships>
</file>

<file path=ppt/slides/_rels/slide26.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176.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57.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9.xml"/><Relationship Id="rId1" Type="http://schemas.openxmlformats.org/officeDocument/2006/relationships/vmlDrawing" Target="../drawings/vmlDrawing4.vml"/><Relationship Id="rId5" Type="http://schemas.openxmlformats.org/officeDocument/2006/relationships/image" Target="../media/image58.wmf"/><Relationship Id="rId4" Type="http://schemas.openxmlformats.org/officeDocument/2006/relationships/oleObject" Target="../embeddings/oleObject6.bin"/></Relationships>
</file>

<file path=ppt/slides/_rels/slide28.xml.rels><?xml version="1.0" encoding="UTF-8" standalone="yes"?>
<Relationships xmlns="http://schemas.openxmlformats.org/package/2006/relationships"><Relationship Id="rId8" Type="http://schemas.openxmlformats.org/officeDocument/2006/relationships/image" Target="../media/image182.png"/><Relationship Id="rId13" Type="http://schemas.openxmlformats.org/officeDocument/2006/relationships/image" Target="../media/image165.png"/><Relationship Id="rId18" Type="http://schemas.openxmlformats.org/officeDocument/2006/relationships/image" Target="../media/image193.png"/><Relationship Id="rId3" Type="http://schemas.openxmlformats.org/officeDocument/2006/relationships/image" Target="../media/image65.png"/><Relationship Id="rId21" Type="http://schemas.openxmlformats.org/officeDocument/2006/relationships/image" Target="../media/image196.png"/><Relationship Id="rId7" Type="http://schemas.openxmlformats.org/officeDocument/2006/relationships/image" Target="../media/image181.png"/><Relationship Id="rId12" Type="http://schemas.openxmlformats.org/officeDocument/2006/relationships/image" Target="../media/image186.png"/><Relationship Id="rId17" Type="http://schemas.openxmlformats.org/officeDocument/2006/relationships/image" Target="../media/image172.png"/><Relationship Id="rId2" Type="http://schemas.openxmlformats.org/officeDocument/2006/relationships/notesSlide" Target="../notesSlides/notesSlide22.xml"/><Relationship Id="rId16" Type="http://schemas.openxmlformats.org/officeDocument/2006/relationships/image" Target="../media/image190.png"/><Relationship Id="rId20" Type="http://schemas.openxmlformats.org/officeDocument/2006/relationships/image" Target="../media/image195.png"/><Relationship Id="rId1" Type="http://schemas.openxmlformats.org/officeDocument/2006/relationships/slideLayout" Target="../slideLayouts/slideLayout9.xml"/><Relationship Id="rId6" Type="http://schemas.openxmlformats.org/officeDocument/2006/relationships/image" Target="../media/image180.png"/><Relationship Id="rId11" Type="http://schemas.openxmlformats.org/officeDocument/2006/relationships/image" Target="../media/image164.png"/><Relationship Id="rId5" Type="http://schemas.openxmlformats.org/officeDocument/2006/relationships/image" Target="../media/image163.png"/><Relationship Id="rId15" Type="http://schemas.openxmlformats.org/officeDocument/2006/relationships/image" Target="../media/image189.png"/><Relationship Id="rId23" Type="http://schemas.openxmlformats.org/officeDocument/2006/relationships/image" Target="../media/image198.png"/><Relationship Id="rId10" Type="http://schemas.openxmlformats.org/officeDocument/2006/relationships/image" Target="../media/image184.png"/><Relationship Id="rId19" Type="http://schemas.openxmlformats.org/officeDocument/2006/relationships/image" Target="../media/image194.png"/><Relationship Id="rId4" Type="http://schemas.openxmlformats.org/officeDocument/2006/relationships/image" Target="../media/image67.png"/><Relationship Id="rId9" Type="http://schemas.openxmlformats.org/officeDocument/2006/relationships/image" Target="../media/image183.png"/><Relationship Id="rId14" Type="http://schemas.openxmlformats.org/officeDocument/2006/relationships/image" Target="../media/image171.png"/><Relationship Id="rId22"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70.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notesSlide" Target="../notesSlides/notesSlide23.xml"/><Relationship Id="rId1" Type="http://schemas.openxmlformats.org/officeDocument/2006/relationships/slideLayout" Target="../slideLayouts/slideLayout9.xml"/><Relationship Id="rId6" Type="http://schemas.openxmlformats.org/officeDocument/2006/relationships/image" Target="../media/image202.png"/><Relationship Id="rId11" Type="http://schemas.openxmlformats.org/officeDocument/2006/relationships/image" Target="../media/image207.png"/><Relationship Id="rId5" Type="http://schemas.openxmlformats.org/officeDocument/2006/relationships/image" Target="../media/image201.png"/><Relationship Id="rId10" Type="http://schemas.openxmlformats.org/officeDocument/2006/relationships/image" Target="../media/image206.png"/><Relationship Id="rId4" Type="http://schemas.openxmlformats.org/officeDocument/2006/relationships/image" Target="../media/image200.png"/><Relationship Id="rId9" Type="http://schemas.openxmlformats.org/officeDocument/2006/relationships/image" Target="../media/image71.png"/><Relationship Id="rId14" Type="http://schemas.openxmlformats.org/officeDocument/2006/relationships/image" Target="../media/image7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8" Type="http://schemas.openxmlformats.org/officeDocument/2006/relationships/image" Target="../media/image214.png"/><Relationship Id="rId13" Type="http://schemas.openxmlformats.org/officeDocument/2006/relationships/image" Target="../media/image219.png"/><Relationship Id="rId3" Type="http://schemas.openxmlformats.org/officeDocument/2006/relationships/image" Target="../media/image27.png"/><Relationship Id="rId7" Type="http://schemas.openxmlformats.org/officeDocument/2006/relationships/image" Target="../media/image177.png"/><Relationship Id="rId12" Type="http://schemas.openxmlformats.org/officeDocument/2006/relationships/image" Target="../media/image218.png"/><Relationship Id="rId2" Type="http://schemas.openxmlformats.org/officeDocument/2006/relationships/notesSlide" Target="../notesSlides/notesSlide24.xml"/><Relationship Id="rId16" Type="http://schemas.openxmlformats.org/officeDocument/2006/relationships/image" Target="../media/image179.png"/><Relationship Id="rId1" Type="http://schemas.openxmlformats.org/officeDocument/2006/relationships/slideLayout" Target="../slideLayouts/slideLayout9.xml"/><Relationship Id="rId6" Type="http://schemas.openxmlformats.org/officeDocument/2006/relationships/image" Target="../media/image68.jpeg"/><Relationship Id="rId11" Type="http://schemas.openxmlformats.org/officeDocument/2006/relationships/image" Target="../media/image178.png"/><Relationship Id="rId5" Type="http://schemas.openxmlformats.org/officeDocument/2006/relationships/image" Target="../media/image211.png"/><Relationship Id="rId15" Type="http://schemas.openxmlformats.org/officeDocument/2006/relationships/image" Target="../media/image221.png"/><Relationship Id="rId10" Type="http://schemas.openxmlformats.org/officeDocument/2006/relationships/image" Target="../media/image216.png"/><Relationship Id="rId4" Type="http://schemas.openxmlformats.org/officeDocument/2006/relationships/hyperlink" Target="../../../../&#21035;&#20154;&#35838;&#20214;/&#22823;&#23398;&#29289;&#29702;&#30005;&#23376;&#25945;&#26696;&#65288;&#35199;&#20892;&#65289;/optical%20flash(e)/double-slit%20experiment(2).exe" TargetMode="External"/><Relationship Id="rId9" Type="http://schemas.openxmlformats.org/officeDocument/2006/relationships/image" Target="../media/image215.png"/><Relationship Id="rId14" Type="http://schemas.openxmlformats.org/officeDocument/2006/relationships/image" Target="../media/image22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5.png"/><Relationship Id="rId2" Type="http://schemas.openxmlformats.org/officeDocument/2006/relationships/control" Target="../activeX/activeX1.xml"/><Relationship Id="rId1" Type="http://schemas.openxmlformats.org/officeDocument/2006/relationships/vmlDrawing" Target="../drawings/vmlDrawing5.vml"/><Relationship Id="rId6" Type="http://schemas.openxmlformats.org/officeDocument/2006/relationships/image" Target="../media/image225.png"/><Relationship Id="rId5" Type="http://schemas.openxmlformats.org/officeDocument/2006/relationships/image" Target="../media/image185.png"/><Relationship Id="rId4" Type="http://schemas.openxmlformats.org/officeDocument/2006/relationships/notesSlide" Target="../notesSlides/notesSlide2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7.png"/><Relationship Id="rId2" Type="http://schemas.openxmlformats.org/officeDocument/2006/relationships/control" Target="../activeX/activeX2.xml"/><Relationship Id="rId1" Type="http://schemas.openxmlformats.org/officeDocument/2006/relationships/vmlDrawing" Target="../drawings/vmlDrawing6.vml"/><Relationship Id="rId6" Type="http://schemas.openxmlformats.org/officeDocument/2006/relationships/image" Target="../media/image227.png"/><Relationship Id="rId5" Type="http://schemas.openxmlformats.org/officeDocument/2006/relationships/image" Target="../media/image224.png"/><Relationship Id="rId4" Type="http://schemas.openxmlformats.org/officeDocument/2006/relationships/notesSlide" Target="../notesSlides/notesSlide26.xml"/></Relationships>
</file>

<file path=ppt/slides/_rels/slide33.xml.rels><?xml version="1.0" encoding="UTF-8" standalone="yes"?>
<Relationships xmlns="http://schemas.openxmlformats.org/package/2006/relationships"><Relationship Id="rId8" Type="http://schemas.openxmlformats.org/officeDocument/2006/relationships/image" Target="../media/image233.png"/><Relationship Id="rId13" Type="http://schemas.openxmlformats.org/officeDocument/2006/relationships/image" Target="../media/image238.png"/><Relationship Id="rId3" Type="http://schemas.openxmlformats.org/officeDocument/2006/relationships/image" Target="../media/image79.png"/><Relationship Id="rId7" Type="http://schemas.openxmlformats.org/officeDocument/2006/relationships/image" Target="../media/image770.png"/><Relationship Id="rId12" Type="http://schemas.openxmlformats.org/officeDocument/2006/relationships/image" Target="../media/image237.png"/><Relationship Id="rId2" Type="http://schemas.openxmlformats.org/officeDocument/2006/relationships/notesSlide" Target="../notesSlides/notesSlide27.xml"/><Relationship Id="rId16" Type="http://schemas.openxmlformats.org/officeDocument/2006/relationships/image" Target="../media/image810.png"/><Relationship Id="rId1" Type="http://schemas.openxmlformats.org/officeDocument/2006/relationships/slideLayout" Target="../slideLayouts/slideLayout9.xml"/><Relationship Id="rId6" Type="http://schemas.openxmlformats.org/officeDocument/2006/relationships/image" Target="../media/image85.png"/><Relationship Id="rId11" Type="http://schemas.openxmlformats.org/officeDocument/2006/relationships/image" Target="../media/image790.png"/><Relationship Id="rId5" Type="http://schemas.openxmlformats.org/officeDocument/2006/relationships/image" Target="../media/image81.png"/><Relationship Id="rId15" Type="http://schemas.openxmlformats.org/officeDocument/2006/relationships/image" Target="../media/image240.png"/><Relationship Id="rId10" Type="http://schemas.openxmlformats.org/officeDocument/2006/relationships/image" Target="../media/image235.png"/><Relationship Id="rId4" Type="http://schemas.openxmlformats.org/officeDocument/2006/relationships/image" Target="../media/image80.png"/><Relationship Id="rId9" Type="http://schemas.openxmlformats.org/officeDocument/2006/relationships/image" Target="../media/image234.png"/><Relationship Id="rId14" Type="http://schemas.openxmlformats.org/officeDocument/2006/relationships/image" Target="../media/image800.png"/></Relationships>
</file>

<file path=ppt/slides/_rels/slide3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50.png"/><Relationship Id="rId5" Type="http://schemas.openxmlformats.org/officeDocument/2006/relationships/image" Target="../media/image87.jpeg"/><Relationship Id="rId4" Type="http://schemas.openxmlformats.org/officeDocument/2006/relationships/image" Target="../media/image243.png"/></Relationships>
</file>

<file path=ppt/slides/_rels/slide35.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36.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860.png"/><Relationship Id="rId7" Type="http://schemas.openxmlformats.org/officeDocument/2006/relationships/image" Target="../media/image91.png"/><Relationship Id="rId2" Type="http://schemas.openxmlformats.org/officeDocument/2006/relationships/image" Target="../media/image89.png"/><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0.png"/><Relationship Id="rId4" Type="http://schemas.openxmlformats.org/officeDocument/2006/relationships/image" Target="../media/image87.png"/><Relationship Id="rId9" Type="http://schemas.openxmlformats.org/officeDocument/2006/relationships/image" Target="../media/image1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5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8" Type="http://schemas.openxmlformats.org/officeDocument/2006/relationships/image" Target="../media/image386.png"/><Relationship Id="rId3" Type="http://schemas.openxmlformats.org/officeDocument/2006/relationships/image" Target="../media/image377.png"/><Relationship Id="rId7" Type="http://schemas.openxmlformats.org/officeDocument/2006/relationships/image" Target="../media/image385.png"/><Relationship Id="rId12" Type="http://schemas.openxmlformats.org/officeDocument/2006/relationships/image" Target="../media/image390.png"/><Relationship Id="rId2" Type="http://schemas.openxmlformats.org/officeDocument/2006/relationships/image" Target="../media/image259.png"/><Relationship Id="rId1" Type="http://schemas.openxmlformats.org/officeDocument/2006/relationships/slideLayout" Target="../slideLayouts/slideLayout6.xml"/><Relationship Id="rId6" Type="http://schemas.openxmlformats.org/officeDocument/2006/relationships/image" Target="../media/image384.png"/><Relationship Id="rId11" Type="http://schemas.openxmlformats.org/officeDocument/2006/relationships/image" Target="../media/image389.png"/><Relationship Id="rId5" Type="http://schemas.openxmlformats.org/officeDocument/2006/relationships/image" Target="../media/image381.png"/><Relationship Id="rId10" Type="http://schemas.openxmlformats.org/officeDocument/2006/relationships/image" Target="../media/image388.png"/><Relationship Id="rId4" Type="http://schemas.openxmlformats.org/officeDocument/2006/relationships/image" Target="../media/image378.png"/><Relationship Id="rId9" Type="http://schemas.openxmlformats.org/officeDocument/2006/relationships/image" Target="../media/image387.png"/></Relationships>
</file>

<file path=ppt/slides/_rels/slide41.xml.rels><?xml version="1.0" encoding="UTF-8" standalone="yes"?>
<Relationships xmlns="http://schemas.openxmlformats.org/package/2006/relationships"><Relationship Id="rId3" Type="http://schemas.openxmlformats.org/officeDocument/2006/relationships/image" Target="../media/image358.png"/><Relationship Id="rId2" Type="http://schemas.openxmlformats.org/officeDocument/2006/relationships/image" Target="../media/image90.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86.png"/><Relationship Id="rId7" Type="http://schemas.openxmlformats.org/officeDocument/2006/relationships/image" Target="../media/image138.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37.png"/><Relationship Id="rId5" Type="http://schemas.openxmlformats.org/officeDocument/2006/relationships/image" Target="../media/image134.png"/><Relationship Id="rId4" Type="http://schemas.openxmlformats.org/officeDocument/2006/relationships/image" Target="../media/image132.png"/></Relationships>
</file>

<file path=ppt/slides/_rels/slide43.xml.rels><?xml version="1.0" encoding="UTF-8" standalone="yes"?>
<Relationships xmlns="http://schemas.openxmlformats.org/package/2006/relationships"><Relationship Id="rId8" Type="http://schemas.openxmlformats.org/officeDocument/2006/relationships/image" Target="../media/image187.png"/><Relationship Id="rId3" Type="http://schemas.openxmlformats.org/officeDocument/2006/relationships/image" Target="../media/image119.png"/><Relationship Id="rId7" Type="http://schemas.openxmlformats.org/officeDocument/2006/relationships/image" Target="../media/image173.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25.png"/><Relationship Id="rId5" Type="http://schemas.openxmlformats.org/officeDocument/2006/relationships/image" Target="../media/image120.png"/><Relationship Id="rId4" Type="http://schemas.openxmlformats.org/officeDocument/2006/relationships/image" Target="../media/image157.png"/></Relationships>
</file>

<file path=ppt/slides/_rels/slide44.xml.rels><?xml version="1.0" encoding="UTF-8" standalone="yes"?>
<Relationships xmlns="http://schemas.openxmlformats.org/package/2006/relationships"><Relationship Id="rId8" Type="http://schemas.openxmlformats.org/officeDocument/2006/relationships/image" Target="../media/image213.png"/><Relationship Id="rId13" Type="http://schemas.openxmlformats.org/officeDocument/2006/relationships/image" Target="../media/image228.png"/><Relationship Id="rId3" Type="http://schemas.openxmlformats.org/officeDocument/2006/relationships/image" Target="../media/image125.png"/><Relationship Id="rId7" Type="http://schemas.openxmlformats.org/officeDocument/2006/relationships/image" Target="../media/image212.png"/><Relationship Id="rId12" Type="http://schemas.openxmlformats.org/officeDocument/2006/relationships/image" Target="../media/image226.png"/><Relationship Id="rId2" Type="http://schemas.openxmlformats.org/officeDocument/2006/relationships/notesSlide" Target="../notesSlides/notesSlide33.xml"/><Relationship Id="rId1" Type="http://schemas.openxmlformats.org/officeDocument/2006/relationships/slideLayout" Target="../slideLayouts/slideLayout9.xml"/><Relationship Id="rId6" Type="http://schemas.openxmlformats.org/officeDocument/2006/relationships/image" Target="../media/image192.png"/><Relationship Id="rId11" Type="http://schemas.openxmlformats.org/officeDocument/2006/relationships/image" Target="../media/image223.png"/><Relationship Id="rId5" Type="http://schemas.openxmlformats.org/officeDocument/2006/relationships/image" Target="../media/image191.png"/><Relationship Id="rId15" Type="http://schemas.openxmlformats.org/officeDocument/2006/relationships/image" Target="../media/image230.png"/><Relationship Id="rId10" Type="http://schemas.openxmlformats.org/officeDocument/2006/relationships/image" Target="../media/image222.png"/><Relationship Id="rId4" Type="http://schemas.openxmlformats.org/officeDocument/2006/relationships/image" Target="../media/image188.png"/><Relationship Id="rId9" Type="http://schemas.openxmlformats.org/officeDocument/2006/relationships/image" Target="../media/image217.png"/><Relationship Id="rId14" Type="http://schemas.openxmlformats.org/officeDocument/2006/relationships/image" Target="../media/image229.png"/></Relationships>
</file>

<file path=ppt/slides/_rels/slide45.xml.rels><?xml version="1.0" encoding="UTF-8" standalone="yes"?>
<Relationships xmlns="http://schemas.openxmlformats.org/package/2006/relationships"><Relationship Id="rId8" Type="http://schemas.openxmlformats.org/officeDocument/2006/relationships/image" Target="../media/image242.png"/><Relationship Id="rId3" Type="http://schemas.openxmlformats.org/officeDocument/2006/relationships/image" Target="../media/image131.png"/><Relationship Id="rId7" Type="http://schemas.openxmlformats.org/officeDocument/2006/relationships/image" Target="../media/image241.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239.png"/><Relationship Id="rId5" Type="http://schemas.openxmlformats.org/officeDocument/2006/relationships/image" Target="../media/image133.png"/><Relationship Id="rId4" Type="http://schemas.openxmlformats.org/officeDocument/2006/relationships/image" Target="../media/image232.png"/></Relationships>
</file>

<file path=ppt/slides/_rels/slide46.xml.rels><?xml version="1.0" encoding="UTF-8" standalone="yes"?>
<Relationships xmlns="http://schemas.openxmlformats.org/package/2006/relationships"><Relationship Id="rId8" Type="http://schemas.openxmlformats.org/officeDocument/2006/relationships/image" Target="../media/image255.png"/><Relationship Id="rId3" Type="http://schemas.openxmlformats.org/officeDocument/2006/relationships/image" Target="../media/image2360.png"/><Relationship Id="rId7" Type="http://schemas.openxmlformats.org/officeDocument/2006/relationships/image" Target="../media/image244.png"/><Relationship Id="rId12" Type="http://schemas.openxmlformats.org/officeDocument/2006/relationships/image" Target="../media/image246.png"/><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image" Target="../media/image274.png"/><Relationship Id="rId11" Type="http://schemas.openxmlformats.org/officeDocument/2006/relationships/image" Target="../media/image279.png"/><Relationship Id="rId10" Type="http://schemas.openxmlformats.org/officeDocument/2006/relationships/image" Target="../media/image257.png"/><Relationship Id="rId4" Type="http://schemas.openxmlformats.org/officeDocument/2006/relationships/image" Target="../media/image2421.png"/><Relationship Id="rId9" Type="http://schemas.openxmlformats.org/officeDocument/2006/relationships/image" Target="../media/image256.png"/></Relationships>
</file>

<file path=ppt/slides/_rels/slide47.xml.rels><?xml version="1.0" encoding="UTF-8" standalone="yes"?>
<Relationships xmlns="http://schemas.openxmlformats.org/package/2006/relationships"><Relationship Id="rId8" Type="http://schemas.openxmlformats.org/officeDocument/2006/relationships/image" Target="../media/image2231.png"/><Relationship Id="rId3" Type="http://schemas.openxmlformats.org/officeDocument/2006/relationships/image" Target="../media/image252.png"/><Relationship Id="rId7" Type="http://schemas.openxmlformats.org/officeDocument/2006/relationships/image" Target="../media/image2220.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2170.png"/><Relationship Id="rId11" Type="http://schemas.openxmlformats.org/officeDocument/2006/relationships/image" Target="../media/image260.png"/><Relationship Id="rId5" Type="http://schemas.openxmlformats.org/officeDocument/2006/relationships/image" Target="../media/image2540.png"/><Relationship Id="rId10" Type="http://schemas.openxmlformats.org/officeDocument/2006/relationships/image" Target="../media/image2590.png"/><Relationship Id="rId4" Type="http://schemas.openxmlformats.org/officeDocument/2006/relationships/image" Target="../media/image135.png"/><Relationship Id="rId9" Type="http://schemas.openxmlformats.org/officeDocument/2006/relationships/image" Target="../media/image2261.png"/></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7" Type="http://schemas.openxmlformats.org/officeDocument/2006/relationships/image" Target="../media/image265.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2301.png"/><Relationship Id="rId5" Type="http://schemas.openxmlformats.org/officeDocument/2006/relationships/image" Target="../media/image263.png"/><Relationship Id="rId4" Type="http://schemas.openxmlformats.org/officeDocument/2006/relationships/image" Target="../media/image2291.png"/></Relationships>
</file>

<file path=ppt/slides/_rels/slide49.xml.rels><?xml version="1.0" encoding="UTF-8" standalone="yes"?>
<Relationships xmlns="http://schemas.openxmlformats.org/package/2006/relationships"><Relationship Id="rId8" Type="http://schemas.openxmlformats.org/officeDocument/2006/relationships/image" Target="../media/image1780.png"/><Relationship Id="rId3" Type="http://schemas.openxmlformats.org/officeDocument/2006/relationships/image" Target="../media/image161.png"/><Relationship Id="rId7" Type="http://schemas.openxmlformats.org/officeDocument/2006/relationships/image" Target="../media/image270.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2311.png"/><Relationship Id="rId5" Type="http://schemas.openxmlformats.org/officeDocument/2006/relationships/image" Target="../media/image1770.png"/><Relationship Id="rId4" Type="http://schemas.openxmlformats.org/officeDocument/2006/relationships/image" Target="../media/image26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31.png"/><Relationship Id="rId3" Type="http://schemas.openxmlformats.org/officeDocument/2006/relationships/image" Target="../media/image162.png"/><Relationship Id="rId7" Type="http://schemas.openxmlformats.org/officeDocument/2006/relationships/image" Target="../media/image84.png"/><Relationship Id="rId12" Type="http://schemas.openxmlformats.org/officeDocument/2006/relationships/image" Target="../media/image210.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205.png"/><Relationship Id="rId11" Type="http://schemas.openxmlformats.org/officeDocument/2006/relationships/image" Target="../media/image109.png"/><Relationship Id="rId5" Type="http://schemas.openxmlformats.org/officeDocument/2006/relationships/image" Target="../media/image199.png"/><Relationship Id="rId10" Type="http://schemas.openxmlformats.org/officeDocument/2006/relationships/image" Target="../media/image108.png"/><Relationship Id="rId4" Type="http://schemas.openxmlformats.org/officeDocument/2006/relationships/image" Target="../media/image197.png"/><Relationship Id="rId9" Type="http://schemas.openxmlformats.org/officeDocument/2006/relationships/image" Target="../media/image106.png"/><Relationship Id="rId14" Type="http://schemas.openxmlformats.org/officeDocument/2006/relationships/image" Target="../media/image236.png"/></Relationships>
</file>

<file path=ppt/slides/_rels/slide5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notesSlide" Target="../notesSlides/notesSlide40.xml"/><Relationship Id="rId1" Type="http://schemas.openxmlformats.org/officeDocument/2006/relationships/slideLayout" Target="../slideLayouts/slideLayout9.xml"/><Relationship Id="rId4" Type="http://schemas.openxmlformats.org/officeDocument/2006/relationships/image" Target="../media/image86.jpeg"/></Relationships>
</file>

<file path=ppt/slides/_rels/slide52.xml.rels><?xml version="1.0" encoding="UTF-8" standalone="yes"?>
<Relationships xmlns="http://schemas.openxmlformats.org/package/2006/relationships"><Relationship Id="rId8" Type="http://schemas.openxmlformats.org/officeDocument/2006/relationships/image" Target="../media/image2300.png"/><Relationship Id="rId13" Type="http://schemas.openxmlformats.org/officeDocument/2006/relationships/image" Target="../media/image280.png"/><Relationship Id="rId18" Type="http://schemas.openxmlformats.org/officeDocument/2006/relationships/image" Target="../media/image285.png"/><Relationship Id="rId3" Type="http://schemas.openxmlformats.org/officeDocument/2006/relationships/image" Target="../media/image2120.png"/><Relationship Id="rId7" Type="http://schemas.openxmlformats.org/officeDocument/2006/relationships/image" Target="../media/image2290.png"/><Relationship Id="rId12" Type="http://schemas.openxmlformats.org/officeDocument/2006/relationships/image" Target="../media/image268.png"/><Relationship Id="rId17" Type="http://schemas.openxmlformats.org/officeDocument/2006/relationships/image" Target="../media/image284.png"/><Relationship Id="rId2" Type="http://schemas.openxmlformats.org/officeDocument/2006/relationships/notesSlide" Target="../notesSlides/notesSlide41.xml"/><Relationship Id="rId16" Type="http://schemas.openxmlformats.org/officeDocument/2006/relationships/image" Target="../media/image283.png"/><Relationship Id="rId1" Type="http://schemas.openxmlformats.org/officeDocument/2006/relationships/slideLayout" Target="../slideLayouts/slideLayout9.xml"/><Relationship Id="rId6" Type="http://schemas.openxmlformats.org/officeDocument/2006/relationships/image" Target="../media/image2280.png"/><Relationship Id="rId11" Type="http://schemas.openxmlformats.org/officeDocument/2006/relationships/image" Target="../media/image2440.png"/><Relationship Id="rId5" Type="http://schemas.openxmlformats.org/officeDocument/2006/relationships/image" Target="../media/image2260.png"/><Relationship Id="rId15" Type="http://schemas.openxmlformats.org/officeDocument/2006/relationships/image" Target="../media/image282.png"/><Relationship Id="rId10" Type="http://schemas.openxmlformats.org/officeDocument/2006/relationships/image" Target="../media/image2420.png"/><Relationship Id="rId4" Type="http://schemas.openxmlformats.org/officeDocument/2006/relationships/image" Target="../media/image2230.png"/><Relationship Id="rId9" Type="http://schemas.openxmlformats.org/officeDocument/2006/relationships/image" Target="../media/image2310.png"/><Relationship Id="rId14" Type="http://schemas.openxmlformats.org/officeDocument/2006/relationships/image" Target="../media/image281.png"/></Relationships>
</file>

<file path=ppt/slides/_rels/slide53.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7.png"/><Relationship Id="rId7" Type="http://schemas.openxmlformats.org/officeDocument/2006/relationships/image" Target="../media/image292.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291.png"/><Relationship Id="rId5" Type="http://schemas.openxmlformats.org/officeDocument/2006/relationships/image" Target="../media/image290.png"/><Relationship Id="rId10" Type="http://schemas.openxmlformats.org/officeDocument/2006/relationships/image" Target="../media/image249.png"/><Relationship Id="rId4" Type="http://schemas.openxmlformats.org/officeDocument/2006/relationships/image" Target="../media/image289.png"/><Relationship Id="rId9" Type="http://schemas.openxmlformats.org/officeDocument/2006/relationships/image" Target="../media/image294.png"/></Relationships>
</file>

<file path=ppt/slides/_rels/slide54.xml.rels><?xml version="1.0" encoding="UTF-8" standalone="yes"?>
<Relationships xmlns="http://schemas.openxmlformats.org/package/2006/relationships"><Relationship Id="rId8" Type="http://schemas.openxmlformats.org/officeDocument/2006/relationships/image" Target="../media/image2610.png"/><Relationship Id="rId3" Type="http://schemas.openxmlformats.org/officeDocument/2006/relationships/image" Target="../media/image248.jpeg"/><Relationship Id="rId7" Type="http://schemas.openxmlformats.org/officeDocument/2006/relationships/image" Target="../media/image299.png"/><Relationship Id="rId2" Type="http://schemas.openxmlformats.org/officeDocument/2006/relationships/notesSlide" Target="../notesSlides/notesSlide43.xml"/><Relationship Id="rId1" Type="http://schemas.openxmlformats.org/officeDocument/2006/relationships/slideLayout" Target="../slideLayouts/slideLayout9.xml"/><Relationship Id="rId6" Type="http://schemas.openxmlformats.org/officeDocument/2006/relationships/image" Target="../media/image2130.png"/><Relationship Id="rId5" Type="http://schemas.openxmlformats.org/officeDocument/2006/relationships/image" Target="../media/image297.png"/><Relationship Id="rId10" Type="http://schemas.openxmlformats.org/officeDocument/2006/relationships/image" Target="../media/image264.png"/><Relationship Id="rId4" Type="http://schemas.openxmlformats.org/officeDocument/2006/relationships/image" Target="../media/image247.png"/><Relationship Id="rId9" Type="http://schemas.openxmlformats.org/officeDocument/2006/relationships/image" Target="../media/image262.png"/></Relationships>
</file>

<file path=ppt/slides/_rels/slide55.xml.rels><?xml version="1.0" encoding="UTF-8" standalone="yes"?>
<Relationships xmlns="http://schemas.openxmlformats.org/package/2006/relationships"><Relationship Id="rId8" Type="http://schemas.openxmlformats.org/officeDocument/2006/relationships/image" Target="../media/image1970.png"/><Relationship Id="rId3" Type="http://schemas.openxmlformats.org/officeDocument/2006/relationships/image" Target="../media/image250.png"/><Relationship Id="rId7" Type="http://schemas.openxmlformats.org/officeDocument/2006/relationships/image" Target="../media/image306.png"/><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image" Target="../media/image305.png"/><Relationship Id="rId4" Type="http://schemas.openxmlformats.org/officeDocument/2006/relationships/image" Target="../media/image25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vmlDrawing" Target="../drawings/vmlDrawing7.vml"/><Relationship Id="rId5" Type="http://schemas.openxmlformats.org/officeDocument/2006/relationships/image" Target="../media/image253.png"/><Relationship Id="rId4" Type="http://schemas.openxmlformats.org/officeDocument/2006/relationships/oleObject" Target="../embeddings/oleObject7.bin"/></Relationships>
</file>

<file path=ppt/slides/_rels/slide57.xml.rels><?xml version="1.0" encoding="UTF-8" standalone="yes"?>
<Relationships xmlns="http://schemas.openxmlformats.org/package/2006/relationships"><Relationship Id="rId8" Type="http://schemas.openxmlformats.org/officeDocument/2006/relationships/image" Target="../media/image275.png"/><Relationship Id="rId13" Type="http://schemas.openxmlformats.org/officeDocument/2006/relationships/image" Target="../media/image319.png"/><Relationship Id="rId3" Type="http://schemas.openxmlformats.org/officeDocument/2006/relationships/image" Target="../media/image309.png"/><Relationship Id="rId7" Type="http://schemas.openxmlformats.org/officeDocument/2006/relationships/image" Target="../media/image273.png"/><Relationship Id="rId12" Type="http://schemas.openxmlformats.org/officeDocument/2006/relationships/image" Target="../media/image2050.png"/><Relationship Id="rId2" Type="http://schemas.openxmlformats.org/officeDocument/2006/relationships/notesSlide" Target="../notesSlides/notesSlide46.xml"/><Relationship Id="rId1" Type="http://schemas.openxmlformats.org/officeDocument/2006/relationships/slideLayout" Target="../slideLayouts/slideLayout9.xml"/><Relationship Id="rId6" Type="http://schemas.openxmlformats.org/officeDocument/2006/relationships/image" Target="../media/image272.png"/><Relationship Id="rId11" Type="http://schemas.openxmlformats.org/officeDocument/2006/relationships/image" Target="../media/image278.png"/><Relationship Id="rId5" Type="http://schemas.openxmlformats.org/officeDocument/2006/relationships/image" Target="../media/image311.png"/><Relationship Id="rId10" Type="http://schemas.openxmlformats.org/officeDocument/2006/relationships/image" Target="../media/image277.png"/><Relationship Id="rId4" Type="http://schemas.openxmlformats.org/officeDocument/2006/relationships/image" Target="../media/image310.png"/><Relationship Id="rId9" Type="http://schemas.openxmlformats.org/officeDocument/2006/relationships/image" Target="../media/image276.png"/></Relationships>
</file>

<file path=ppt/slides/_rels/slide58.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8" Type="http://schemas.openxmlformats.org/officeDocument/2006/relationships/image" Target="../media/image302.png"/><Relationship Id="rId13" Type="http://schemas.openxmlformats.org/officeDocument/2006/relationships/image" Target="../media/image313.png"/><Relationship Id="rId3" Type="http://schemas.openxmlformats.org/officeDocument/2006/relationships/image" Target="../media/image288.png"/><Relationship Id="rId7" Type="http://schemas.openxmlformats.org/officeDocument/2006/relationships/image" Target="../media/image301.png"/><Relationship Id="rId12" Type="http://schemas.openxmlformats.org/officeDocument/2006/relationships/image" Target="../media/image312.png"/><Relationship Id="rId2" Type="http://schemas.openxmlformats.org/officeDocument/2006/relationships/notesSlide" Target="../notesSlides/notesSlide48.xml"/><Relationship Id="rId1" Type="http://schemas.openxmlformats.org/officeDocument/2006/relationships/slideLayout" Target="../slideLayouts/slideLayout9.xml"/><Relationship Id="rId6" Type="http://schemas.openxmlformats.org/officeDocument/2006/relationships/image" Target="../media/image300.png"/><Relationship Id="rId11" Type="http://schemas.openxmlformats.org/officeDocument/2006/relationships/image" Target="../media/image308.png"/><Relationship Id="rId5" Type="http://schemas.openxmlformats.org/officeDocument/2006/relationships/image" Target="../media/image298.png"/><Relationship Id="rId10" Type="http://schemas.openxmlformats.org/officeDocument/2006/relationships/image" Target="../media/image304.png"/><Relationship Id="rId4" Type="http://schemas.openxmlformats.org/officeDocument/2006/relationships/image" Target="../media/image296.png"/><Relationship Id="rId9" Type="http://schemas.openxmlformats.org/officeDocument/2006/relationships/image" Target="../media/image303.png"/><Relationship Id="rId14" Type="http://schemas.openxmlformats.org/officeDocument/2006/relationships/image" Target="../media/image31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8" Type="http://schemas.openxmlformats.org/officeDocument/2006/relationships/image" Target="../media/image312.png"/><Relationship Id="rId13" Type="http://schemas.openxmlformats.org/officeDocument/2006/relationships/image" Target="../media/image335.png"/><Relationship Id="rId3" Type="http://schemas.openxmlformats.org/officeDocument/2006/relationships/image" Target="../media/image329.png"/><Relationship Id="rId7" Type="http://schemas.openxmlformats.org/officeDocument/2006/relationships/image" Target="../media/image308.png"/><Relationship Id="rId12" Type="http://schemas.openxmlformats.org/officeDocument/2006/relationships/image" Target="../media/image334.png"/><Relationship Id="rId2" Type="http://schemas.openxmlformats.org/officeDocument/2006/relationships/notesSlide" Target="../notesSlides/notesSlide49.xml"/><Relationship Id="rId16" Type="http://schemas.openxmlformats.org/officeDocument/2006/relationships/image" Target="../media/image338.png"/><Relationship Id="rId1" Type="http://schemas.openxmlformats.org/officeDocument/2006/relationships/slideLayout" Target="../slideLayouts/slideLayout9.xml"/><Relationship Id="rId6" Type="http://schemas.openxmlformats.org/officeDocument/2006/relationships/image" Target="../media/image332.png"/><Relationship Id="rId11" Type="http://schemas.openxmlformats.org/officeDocument/2006/relationships/image" Target="../media/image333.png"/><Relationship Id="rId5" Type="http://schemas.openxmlformats.org/officeDocument/2006/relationships/image" Target="../media/image331.png"/><Relationship Id="rId15" Type="http://schemas.openxmlformats.org/officeDocument/2006/relationships/image" Target="../media/image337.png"/><Relationship Id="rId10" Type="http://schemas.openxmlformats.org/officeDocument/2006/relationships/image" Target="../media/image314.png"/><Relationship Id="rId4" Type="http://schemas.openxmlformats.org/officeDocument/2006/relationships/image" Target="../media/image330.png"/><Relationship Id="rId9" Type="http://schemas.openxmlformats.org/officeDocument/2006/relationships/image" Target="../media/image313.png"/><Relationship Id="rId14" Type="http://schemas.openxmlformats.org/officeDocument/2006/relationships/image" Target="../media/image336.png"/></Relationships>
</file>

<file path=ppt/slides/_rels/slide61.xml.rels><?xml version="1.0" encoding="UTF-8" standalone="yes"?>
<Relationships xmlns="http://schemas.openxmlformats.org/package/2006/relationships"><Relationship Id="rId3" Type="http://schemas.openxmlformats.org/officeDocument/2006/relationships/image" Target="../media/image258.png"/><Relationship Id="rId7" Type="http://schemas.openxmlformats.org/officeDocument/2006/relationships/image" Target="../media/image360.png"/><Relationship Id="rId2" Type="http://schemas.openxmlformats.org/officeDocument/2006/relationships/image" Target="../media/image2390.png"/><Relationship Id="rId1" Type="http://schemas.openxmlformats.org/officeDocument/2006/relationships/slideLayout" Target="../slideLayouts/slideLayout7.xml"/><Relationship Id="rId6" Type="http://schemas.openxmlformats.org/officeDocument/2006/relationships/image" Target="../media/image359.png"/><Relationship Id="rId5" Type="http://schemas.openxmlformats.org/officeDocument/2006/relationships/image" Target="../media/image2640.png"/><Relationship Id="rId4" Type="http://schemas.openxmlformats.org/officeDocument/2006/relationships/image" Target="../media/image2580.png"/></Relationships>
</file>

<file path=ppt/slides/_rels/slide62.xml.rels><?xml version="1.0" encoding="UTF-8" standalone="yes"?>
<Relationships xmlns="http://schemas.openxmlformats.org/package/2006/relationships"><Relationship Id="rId8" Type="http://schemas.openxmlformats.org/officeDocument/2006/relationships/image" Target="../media/image364.png"/><Relationship Id="rId3" Type="http://schemas.openxmlformats.org/officeDocument/2006/relationships/image" Target="../media/image2450.png"/><Relationship Id="rId7" Type="http://schemas.openxmlformats.org/officeDocument/2006/relationships/image" Target="../media/image363.png"/><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image" Target="../media/image362.png"/><Relationship Id="rId5" Type="http://schemas.openxmlformats.org/officeDocument/2006/relationships/image" Target="../media/image259.wmf"/><Relationship Id="rId4" Type="http://schemas.openxmlformats.org/officeDocument/2006/relationships/oleObject" Target="../embeddings/oleObject8.bin"/><Relationship Id="rId9" Type="http://schemas.openxmlformats.org/officeDocument/2006/relationships/image" Target="../media/image366.png"/></Relationships>
</file>

<file path=ppt/slides/_rels/slide63.xml.rels><?xml version="1.0" encoding="UTF-8" standalone="yes"?>
<Relationships xmlns="http://schemas.openxmlformats.org/package/2006/relationships"><Relationship Id="rId8" Type="http://schemas.openxmlformats.org/officeDocument/2006/relationships/image" Target="../media/image393.png"/><Relationship Id="rId3" Type="http://schemas.openxmlformats.org/officeDocument/2006/relationships/image" Target="../media/image402.png"/><Relationship Id="rId7" Type="http://schemas.openxmlformats.org/officeDocument/2006/relationships/image" Target="../media/image406.png"/><Relationship Id="rId12" Type="http://schemas.openxmlformats.org/officeDocument/2006/relationships/image" Target="../media/image408.png"/><Relationship Id="rId2" Type="http://schemas.openxmlformats.org/officeDocument/2006/relationships/image" Target="../media/image365.png"/><Relationship Id="rId1" Type="http://schemas.openxmlformats.org/officeDocument/2006/relationships/slideLayout" Target="../slideLayouts/slideLayout6.xml"/><Relationship Id="rId6" Type="http://schemas.openxmlformats.org/officeDocument/2006/relationships/image" Target="../media/image392.png"/><Relationship Id="rId11" Type="http://schemas.openxmlformats.org/officeDocument/2006/relationships/image" Target="../media/image407.png"/><Relationship Id="rId5" Type="http://schemas.openxmlformats.org/officeDocument/2006/relationships/image" Target="../media/image404.png"/><Relationship Id="rId10" Type="http://schemas.openxmlformats.org/officeDocument/2006/relationships/image" Target="../media/image405.png"/><Relationship Id="rId4" Type="http://schemas.openxmlformats.org/officeDocument/2006/relationships/image" Target="../media/image403.png"/><Relationship Id="rId9" Type="http://schemas.openxmlformats.org/officeDocument/2006/relationships/image" Target="../media/image394.png"/></Relationships>
</file>

<file path=ppt/slides/_rels/slide64.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image" Target="../media/image260.jpeg"/><Relationship Id="rId7" Type="http://schemas.openxmlformats.org/officeDocument/2006/relationships/image" Target="../media/image343.png"/><Relationship Id="rId12" Type="http://schemas.openxmlformats.org/officeDocument/2006/relationships/image" Target="../media/image348.png"/><Relationship Id="rId2" Type="http://schemas.openxmlformats.org/officeDocument/2006/relationships/notesSlide" Target="../notesSlides/notesSlide50.xml"/><Relationship Id="rId1" Type="http://schemas.openxmlformats.org/officeDocument/2006/relationships/slideLayout" Target="../slideLayouts/slideLayout9.xml"/><Relationship Id="rId6" Type="http://schemas.openxmlformats.org/officeDocument/2006/relationships/image" Target="../media/image342.png"/><Relationship Id="rId11" Type="http://schemas.openxmlformats.org/officeDocument/2006/relationships/image" Target="../media/image347.png"/><Relationship Id="rId5" Type="http://schemas.openxmlformats.org/officeDocument/2006/relationships/image" Target="../media/image341.png"/><Relationship Id="rId10" Type="http://schemas.openxmlformats.org/officeDocument/2006/relationships/image" Target="../media/image346.png"/><Relationship Id="rId4" Type="http://schemas.openxmlformats.org/officeDocument/2006/relationships/image" Target="../media/image340.png"/><Relationship Id="rId9" Type="http://schemas.openxmlformats.org/officeDocument/2006/relationships/image" Target="../media/image345.png"/></Relationships>
</file>

<file path=ppt/slides/_rels/slide65.xml.rels><?xml version="1.0" encoding="UTF-8" standalone="yes"?>
<Relationships xmlns="http://schemas.openxmlformats.org/package/2006/relationships"><Relationship Id="rId8" Type="http://schemas.openxmlformats.org/officeDocument/2006/relationships/image" Target="../media/image318.png"/><Relationship Id="rId13" Type="http://schemas.openxmlformats.org/officeDocument/2006/relationships/image" Target="../media/image357.png"/><Relationship Id="rId18" Type="http://schemas.openxmlformats.org/officeDocument/2006/relationships/image" Target="../media/image3620.png"/><Relationship Id="rId3" Type="http://schemas.openxmlformats.org/officeDocument/2006/relationships/image" Target="../media/image260.jpeg"/><Relationship Id="rId7" Type="http://schemas.openxmlformats.org/officeDocument/2006/relationships/image" Target="../media/image317.png"/><Relationship Id="rId12" Type="http://schemas.openxmlformats.org/officeDocument/2006/relationships/image" Target="../media/image323.png"/><Relationship Id="rId17" Type="http://schemas.openxmlformats.org/officeDocument/2006/relationships/image" Target="../media/image361.png"/><Relationship Id="rId2" Type="http://schemas.openxmlformats.org/officeDocument/2006/relationships/notesSlide" Target="../notesSlides/notesSlide51.xml"/><Relationship Id="rId16" Type="http://schemas.openxmlformats.org/officeDocument/2006/relationships/image" Target="../media/image3600.png"/><Relationship Id="rId1" Type="http://schemas.openxmlformats.org/officeDocument/2006/relationships/slideLayout" Target="../slideLayouts/slideLayout9.xml"/><Relationship Id="rId6" Type="http://schemas.openxmlformats.org/officeDocument/2006/relationships/image" Target="../media/image316.png"/><Relationship Id="rId11" Type="http://schemas.openxmlformats.org/officeDocument/2006/relationships/image" Target="../media/image322.png"/><Relationship Id="rId5" Type="http://schemas.openxmlformats.org/officeDocument/2006/relationships/image" Target="../media/image349.png"/><Relationship Id="rId15" Type="http://schemas.openxmlformats.org/officeDocument/2006/relationships/image" Target="../media/image3590.png"/><Relationship Id="rId10" Type="http://schemas.openxmlformats.org/officeDocument/2006/relationships/image" Target="../media/image321.png"/><Relationship Id="rId19" Type="http://schemas.openxmlformats.org/officeDocument/2006/relationships/image" Target="../media/image3630.png"/><Relationship Id="rId4" Type="http://schemas.openxmlformats.org/officeDocument/2006/relationships/image" Target="../media/image247.png"/><Relationship Id="rId9" Type="http://schemas.openxmlformats.org/officeDocument/2006/relationships/image" Target="../media/image320.png"/><Relationship Id="rId14" Type="http://schemas.openxmlformats.org/officeDocument/2006/relationships/image" Target="../media/image324.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control" Target="../activeX/activeX3.xml"/><Relationship Id="rId1" Type="http://schemas.openxmlformats.org/officeDocument/2006/relationships/vmlDrawing" Target="../drawings/vmlDrawing9.vml"/><Relationship Id="rId6" Type="http://schemas.openxmlformats.org/officeDocument/2006/relationships/image" Target="../media/image266.png"/><Relationship Id="rId5" Type="http://schemas.openxmlformats.org/officeDocument/2006/relationships/image" Target="../media/image247.png"/><Relationship Id="rId4" Type="http://schemas.openxmlformats.org/officeDocument/2006/relationships/notesSlide" Target="../notesSlides/notesSlide52.xml"/></Relationships>
</file>

<file path=ppt/slides/_rels/slide67.xml.rels><?xml version="1.0" encoding="UTF-8" standalone="yes"?>
<Relationships xmlns="http://schemas.openxmlformats.org/package/2006/relationships"><Relationship Id="rId8" Type="http://schemas.openxmlformats.org/officeDocument/2006/relationships/image" Target="../media/image370.png"/><Relationship Id="rId13" Type="http://schemas.openxmlformats.org/officeDocument/2006/relationships/image" Target="../media/image3750.png"/><Relationship Id="rId3" Type="http://schemas.openxmlformats.org/officeDocument/2006/relationships/image" Target="../media/image269.png"/><Relationship Id="rId7" Type="http://schemas.openxmlformats.org/officeDocument/2006/relationships/image" Target="../media/image328.png"/><Relationship Id="rId12" Type="http://schemas.openxmlformats.org/officeDocument/2006/relationships/image" Target="../media/image374.png"/><Relationship Id="rId2" Type="http://schemas.openxmlformats.org/officeDocument/2006/relationships/notesSlide" Target="../notesSlides/notesSlide53.xml"/><Relationship Id="rId1" Type="http://schemas.openxmlformats.org/officeDocument/2006/relationships/slideLayout" Target="../slideLayouts/slideLayout9.xml"/><Relationship Id="rId6" Type="http://schemas.openxmlformats.org/officeDocument/2006/relationships/image" Target="../media/image3680.png"/><Relationship Id="rId11" Type="http://schemas.openxmlformats.org/officeDocument/2006/relationships/image" Target="../media/image373.png"/><Relationship Id="rId5" Type="http://schemas.openxmlformats.org/officeDocument/2006/relationships/image" Target="../media/image3670.png"/><Relationship Id="rId10" Type="http://schemas.openxmlformats.org/officeDocument/2006/relationships/image" Target="../media/image372.png"/><Relationship Id="rId4" Type="http://schemas.openxmlformats.org/officeDocument/2006/relationships/image" Target="../media/image271.png"/><Relationship Id="rId9" Type="http://schemas.openxmlformats.org/officeDocument/2006/relationships/image" Target="../media/image371.png"/><Relationship Id="rId14" Type="http://schemas.openxmlformats.org/officeDocument/2006/relationships/image" Target="../media/image376.png"/></Relationships>
</file>

<file path=ppt/slides/_rels/slide68.xml.rels><?xml version="1.0" encoding="UTF-8" standalone="yes"?>
<Relationships xmlns="http://schemas.openxmlformats.org/package/2006/relationships"><Relationship Id="rId8" Type="http://schemas.openxmlformats.org/officeDocument/2006/relationships/image" Target="../media/image382.png"/><Relationship Id="rId13" Type="http://schemas.openxmlformats.org/officeDocument/2006/relationships/image" Target="../media/image3870.png"/><Relationship Id="rId3" Type="http://schemas.openxmlformats.org/officeDocument/2006/relationships/image" Target="../media/image3770.png"/><Relationship Id="rId7" Type="http://schemas.openxmlformats.org/officeDocument/2006/relationships/image" Target="../media/image3810.png"/><Relationship Id="rId12" Type="http://schemas.openxmlformats.org/officeDocument/2006/relationships/image" Target="../media/image3860.png"/><Relationship Id="rId2" Type="http://schemas.openxmlformats.org/officeDocument/2006/relationships/notesSlide" Target="../notesSlides/notesSlide54.xml"/><Relationship Id="rId1" Type="http://schemas.openxmlformats.org/officeDocument/2006/relationships/slideLayout" Target="../slideLayouts/slideLayout9.xml"/><Relationship Id="rId6" Type="http://schemas.openxmlformats.org/officeDocument/2006/relationships/image" Target="../media/image380.png"/><Relationship Id="rId11" Type="http://schemas.openxmlformats.org/officeDocument/2006/relationships/image" Target="../media/image3850.png"/><Relationship Id="rId5" Type="http://schemas.openxmlformats.org/officeDocument/2006/relationships/image" Target="../media/image3790.png"/><Relationship Id="rId10" Type="http://schemas.openxmlformats.org/officeDocument/2006/relationships/image" Target="../media/image3840.png"/><Relationship Id="rId4" Type="http://schemas.openxmlformats.org/officeDocument/2006/relationships/image" Target="../media/image3780.png"/><Relationship Id="rId9" Type="http://schemas.openxmlformats.org/officeDocument/2006/relationships/image" Target="../media/image383.png"/></Relationships>
</file>

<file path=ppt/slides/_rels/slide69.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8" Type="http://schemas.openxmlformats.org/officeDocument/2006/relationships/image" Target="../media/image339.png"/><Relationship Id="rId13" Type="http://schemas.openxmlformats.org/officeDocument/2006/relationships/image" Target="../media/image354.png"/><Relationship Id="rId3" Type="http://schemas.openxmlformats.org/officeDocument/2006/relationships/image" Target="../media/image287.png"/><Relationship Id="rId7" Type="http://schemas.openxmlformats.org/officeDocument/2006/relationships/image" Target="../media/image327.png"/><Relationship Id="rId12" Type="http://schemas.openxmlformats.org/officeDocument/2006/relationships/image" Target="../media/image353.png"/><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image" Target="../media/image326.png"/><Relationship Id="rId11" Type="http://schemas.openxmlformats.org/officeDocument/2006/relationships/image" Target="../media/image352.png"/><Relationship Id="rId5" Type="http://schemas.openxmlformats.org/officeDocument/2006/relationships/image" Target="../media/image325.png"/><Relationship Id="rId10" Type="http://schemas.openxmlformats.org/officeDocument/2006/relationships/image" Target="../media/image351.png"/><Relationship Id="rId4" Type="http://schemas.openxmlformats.org/officeDocument/2006/relationships/image" Target="../media/image2711.png"/><Relationship Id="rId9" Type="http://schemas.openxmlformats.org/officeDocument/2006/relationships/image" Target="../media/image350.png"/></Relationships>
</file>

<file path=ppt/slides/_rels/slide71.xml.rels><?xml version="1.0" encoding="UTF-8" standalone="yes"?>
<Relationships xmlns="http://schemas.openxmlformats.org/package/2006/relationships"><Relationship Id="rId8" Type="http://schemas.openxmlformats.org/officeDocument/2006/relationships/image" Target="../media/image3930.png"/><Relationship Id="rId3" Type="http://schemas.openxmlformats.org/officeDocument/2006/relationships/image" Target="../media/image3880.png"/><Relationship Id="rId7" Type="http://schemas.openxmlformats.org/officeDocument/2006/relationships/image" Target="../media/image3500.png"/><Relationship Id="rId12" Type="http://schemas.openxmlformats.org/officeDocument/2006/relationships/image" Target="../media/image3510.png"/><Relationship Id="rId2" Type="http://schemas.openxmlformats.org/officeDocument/2006/relationships/notesSlide" Target="../notesSlides/notesSlide57.xml"/><Relationship Id="rId1" Type="http://schemas.openxmlformats.org/officeDocument/2006/relationships/slideLayout" Target="../slideLayouts/slideLayout9.xml"/><Relationship Id="rId6" Type="http://schemas.openxmlformats.org/officeDocument/2006/relationships/image" Target="../media/image3390.png"/><Relationship Id="rId11" Type="http://schemas.openxmlformats.org/officeDocument/2006/relationships/image" Target="../media/image396.png"/><Relationship Id="rId5" Type="http://schemas.openxmlformats.org/officeDocument/2006/relationships/image" Target="../media/image3900.png"/><Relationship Id="rId10" Type="http://schemas.openxmlformats.org/officeDocument/2006/relationships/image" Target="../media/image395.png"/><Relationship Id="rId9" Type="http://schemas.openxmlformats.org/officeDocument/2006/relationships/image" Target="../media/image3940.png"/></Relationships>
</file>

<file path=ppt/slides/_rels/slide72.xml.rels><?xml version="1.0" encoding="UTF-8" standalone="yes"?>
<Relationships xmlns="http://schemas.openxmlformats.org/package/2006/relationships"><Relationship Id="rId2" Type="http://schemas.openxmlformats.org/officeDocument/2006/relationships/image" Target="../media/image35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272.emf"/><Relationship Id="rId1" Type="http://schemas.openxmlformats.org/officeDocument/2006/relationships/slideLayout" Target="../slideLayouts/slideLayout8.xml"/><Relationship Id="rId5" Type="http://schemas.openxmlformats.org/officeDocument/2006/relationships/image" Target="../media/image398.png"/><Relationship Id="rId4" Type="http://schemas.openxmlformats.org/officeDocument/2006/relationships/image" Target="../media/image397.png"/></Relationships>
</file>

<file path=ppt/slides/_rels/slide74.xml.rels><?xml version="1.0" encoding="UTF-8" standalone="yes"?>
<Relationships xmlns="http://schemas.openxmlformats.org/package/2006/relationships"><Relationship Id="rId3" Type="http://schemas.openxmlformats.org/officeDocument/2006/relationships/image" Target="../media/image3970.png"/><Relationship Id="rId2" Type="http://schemas.openxmlformats.org/officeDocument/2006/relationships/image" Target="../media/image3610.png"/><Relationship Id="rId1" Type="http://schemas.openxmlformats.org/officeDocument/2006/relationships/slideLayout" Target="../slideLayouts/slideLayout7.xml"/><Relationship Id="rId5" Type="http://schemas.openxmlformats.org/officeDocument/2006/relationships/image" Target="../media/image399.png"/><Relationship Id="rId4" Type="http://schemas.openxmlformats.org/officeDocument/2006/relationships/image" Target="../media/image398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3.jpeg"/><Relationship Id="rId2" Type="http://schemas.openxmlformats.org/officeDocument/2006/relationships/notesSlide" Target="../notesSlides/notesSlide58.xml"/><Relationship Id="rId1" Type="http://schemas.openxmlformats.org/officeDocument/2006/relationships/slideLayout" Target="../slideLayouts/slideLayout9.xml"/><Relationship Id="rId5" Type="http://schemas.openxmlformats.org/officeDocument/2006/relationships/image" Target="../media/image275.jpeg"/><Relationship Id="rId4" Type="http://schemas.openxmlformats.org/officeDocument/2006/relationships/image" Target="../media/image274.jpeg"/></Relationships>
</file>

<file path=ppt/slides/_rels/slide78.xml.rels><?xml version="1.0" encoding="UTF-8" standalone="yes"?>
<Relationships xmlns="http://schemas.openxmlformats.org/package/2006/relationships"><Relationship Id="rId8" Type="http://schemas.openxmlformats.org/officeDocument/2006/relationships/image" Target="../media/image4050.png"/><Relationship Id="rId3" Type="http://schemas.openxmlformats.org/officeDocument/2006/relationships/image" Target="../media/image400.png"/><Relationship Id="rId7" Type="http://schemas.openxmlformats.org/officeDocument/2006/relationships/image" Target="../media/image4040.png"/><Relationship Id="rId2" Type="http://schemas.openxmlformats.org/officeDocument/2006/relationships/notesSlide" Target="../notesSlides/notesSlide59.xml"/><Relationship Id="rId1" Type="http://schemas.openxmlformats.org/officeDocument/2006/relationships/slideLayout" Target="../slideLayouts/slideLayout9.xml"/><Relationship Id="rId6" Type="http://schemas.openxmlformats.org/officeDocument/2006/relationships/image" Target="../media/image4030.png"/><Relationship Id="rId5" Type="http://schemas.openxmlformats.org/officeDocument/2006/relationships/image" Target="../media/image4020.png"/><Relationship Id="rId4" Type="http://schemas.openxmlformats.org/officeDocument/2006/relationships/image" Target="../media/image401.png"/></Relationships>
</file>

<file path=ppt/slides/_rels/slide79.xml.rels><?xml version="1.0" encoding="UTF-8" standalone="yes"?>
<Relationships xmlns="http://schemas.openxmlformats.org/package/2006/relationships"><Relationship Id="rId3" Type="http://schemas.openxmlformats.org/officeDocument/2006/relationships/image" Target="../media/image276.jpeg"/><Relationship Id="rId2" Type="http://schemas.openxmlformats.org/officeDocument/2006/relationships/notesSlide" Target="../notesSlides/notesSlide60.xml"/><Relationship Id="rId1" Type="http://schemas.openxmlformats.org/officeDocument/2006/relationships/slideLayout" Target="../slideLayouts/slideLayout9.xml"/><Relationship Id="rId5" Type="http://schemas.openxmlformats.org/officeDocument/2006/relationships/hyperlink" Target="&#20809;&#23398;flash/&#29275;&#39039;&#29615;.exe" TargetMode="External"/><Relationship Id="rId4" Type="http://schemas.openxmlformats.org/officeDocument/2006/relationships/image" Target="../media/image277.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8" Type="http://schemas.openxmlformats.org/officeDocument/2006/relationships/image" Target="../media/image3650.png"/><Relationship Id="rId13" Type="http://schemas.openxmlformats.org/officeDocument/2006/relationships/image" Target="../media/image3660.png"/><Relationship Id="rId3" Type="http://schemas.openxmlformats.org/officeDocument/2006/relationships/image" Target="../media/image3580.png"/><Relationship Id="rId7" Type="http://schemas.openxmlformats.org/officeDocument/2006/relationships/image" Target="../media/image3640.png"/><Relationship Id="rId12" Type="http://schemas.openxmlformats.org/officeDocument/2006/relationships/image" Target="../media/image417.png"/><Relationship Id="rId17" Type="http://schemas.openxmlformats.org/officeDocument/2006/relationships/image" Target="../media/image3920.png"/><Relationship Id="rId2" Type="http://schemas.openxmlformats.org/officeDocument/2006/relationships/notesSlide" Target="../notesSlides/notesSlide61.xml"/><Relationship Id="rId16" Type="http://schemas.openxmlformats.org/officeDocument/2006/relationships/image" Target="../media/image3910.png"/><Relationship Id="rId1" Type="http://schemas.openxmlformats.org/officeDocument/2006/relationships/slideLayout" Target="../slideLayouts/slideLayout9.xml"/><Relationship Id="rId6" Type="http://schemas.openxmlformats.org/officeDocument/2006/relationships/image" Target="../media/image410.png"/><Relationship Id="rId11" Type="http://schemas.openxmlformats.org/officeDocument/2006/relationships/image" Target="../media/image416.png"/><Relationship Id="rId5" Type="http://schemas.openxmlformats.org/officeDocument/2006/relationships/image" Target="../media/image409.png"/><Relationship Id="rId15" Type="http://schemas.openxmlformats.org/officeDocument/2006/relationships/image" Target="../media/image3890.png"/><Relationship Id="rId10" Type="http://schemas.openxmlformats.org/officeDocument/2006/relationships/image" Target="../media/image415.png"/><Relationship Id="rId4" Type="http://schemas.openxmlformats.org/officeDocument/2006/relationships/image" Target="../media/image4080.png"/><Relationship Id="rId9" Type="http://schemas.openxmlformats.org/officeDocument/2006/relationships/image" Target="../media/image414.png"/><Relationship Id="rId14" Type="http://schemas.openxmlformats.org/officeDocument/2006/relationships/image" Target="../media/image3690.png"/></Relationships>
</file>

<file path=ppt/slides/_rels/slide81.xml.rels><?xml version="1.0" encoding="UTF-8" standalone="yes"?>
<Relationships xmlns="http://schemas.openxmlformats.org/package/2006/relationships"><Relationship Id="rId8" Type="http://schemas.openxmlformats.org/officeDocument/2006/relationships/image" Target="../media/image4070.png"/><Relationship Id="rId3" Type="http://schemas.openxmlformats.org/officeDocument/2006/relationships/image" Target="../media/image247.png"/><Relationship Id="rId7" Type="http://schemas.openxmlformats.org/officeDocument/2006/relationships/image" Target="../media/image4060.png"/><Relationship Id="rId2" Type="http://schemas.openxmlformats.org/officeDocument/2006/relationships/notesSlide" Target="../notesSlides/notesSlide62.xml"/><Relationship Id="rId1" Type="http://schemas.openxmlformats.org/officeDocument/2006/relationships/slideLayout" Target="../slideLayouts/slideLayout9.xml"/><Relationship Id="rId6" Type="http://schemas.openxmlformats.org/officeDocument/2006/relationships/image" Target="../media/image3990.png"/><Relationship Id="rId5" Type="http://schemas.openxmlformats.org/officeDocument/2006/relationships/image" Target="../media/image3980.png"/><Relationship Id="rId10" Type="http://schemas.openxmlformats.org/officeDocument/2006/relationships/image" Target="../media/image412.png"/><Relationship Id="rId4" Type="http://schemas.openxmlformats.org/officeDocument/2006/relationships/image" Target="../media/image286.png"/><Relationship Id="rId9" Type="http://schemas.openxmlformats.org/officeDocument/2006/relationships/image" Target="../media/image4110.png"/></Relationships>
</file>

<file path=ppt/slides/_rels/slide82.xml.rels><?xml version="1.0" encoding="UTF-8" standalone="yes"?>
<Relationships xmlns="http://schemas.openxmlformats.org/package/2006/relationships"><Relationship Id="rId8" Type="http://schemas.openxmlformats.org/officeDocument/2006/relationships/image" Target="../media/image434.png"/><Relationship Id="rId3" Type="http://schemas.openxmlformats.org/officeDocument/2006/relationships/image" Target="../media/image247.png"/><Relationship Id="rId7" Type="http://schemas.openxmlformats.org/officeDocument/2006/relationships/image" Target="../media/image433.png"/><Relationship Id="rId2" Type="http://schemas.openxmlformats.org/officeDocument/2006/relationships/notesSlide" Target="../notesSlides/notesSlide63.xml"/><Relationship Id="rId1" Type="http://schemas.openxmlformats.org/officeDocument/2006/relationships/slideLayout" Target="../slideLayouts/slideLayout9.xml"/><Relationship Id="rId6" Type="http://schemas.openxmlformats.org/officeDocument/2006/relationships/image" Target="../media/image432.png"/><Relationship Id="rId11" Type="http://schemas.openxmlformats.org/officeDocument/2006/relationships/image" Target="../media/image419.png"/><Relationship Id="rId10" Type="http://schemas.openxmlformats.org/officeDocument/2006/relationships/image" Target="../media/image418.png"/><Relationship Id="rId9" Type="http://schemas.openxmlformats.org/officeDocument/2006/relationships/image" Target="../media/image413.png"/></Relationships>
</file>

<file path=ppt/slides/_rels/slide83.xml.rels><?xml version="1.0" encoding="UTF-8" standalone="yes"?>
<Relationships xmlns="http://schemas.openxmlformats.org/package/2006/relationships"><Relationship Id="rId8" Type="http://schemas.openxmlformats.org/officeDocument/2006/relationships/image" Target="../media/image422.png"/><Relationship Id="rId3" Type="http://schemas.openxmlformats.org/officeDocument/2006/relationships/image" Target="../media/image247.png"/><Relationship Id="rId7" Type="http://schemas.openxmlformats.org/officeDocument/2006/relationships/image" Target="../media/image287.emf"/><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20.png"/><Relationship Id="rId11" Type="http://schemas.openxmlformats.org/officeDocument/2006/relationships/image" Target="../media/image425.png"/><Relationship Id="rId5" Type="http://schemas.openxmlformats.org/officeDocument/2006/relationships/image" Target="../media/image437.png"/><Relationship Id="rId10" Type="http://schemas.openxmlformats.org/officeDocument/2006/relationships/image" Target="../media/image424.png"/><Relationship Id="rId9" Type="http://schemas.openxmlformats.org/officeDocument/2006/relationships/image" Target="../media/image423.png"/></Relationships>
</file>

<file path=ppt/slides/_rels/slide84.xml.rels><?xml version="1.0" encoding="UTF-8" standalone="yes"?>
<Relationships xmlns="http://schemas.openxmlformats.org/package/2006/relationships"><Relationship Id="rId3" Type="http://schemas.openxmlformats.org/officeDocument/2006/relationships/image" Target="../media/image426.png"/><Relationship Id="rId2" Type="http://schemas.openxmlformats.org/officeDocument/2006/relationships/notesSlide" Target="../notesSlides/notesSlide65.xml"/><Relationship Id="rId1" Type="http://schemas.openxmlformats.org/officeDocument/2006/relationships/slideLayout" Target="../slideLayouts/slideLayout9.xml"/><Relationship Id="rId6" Type="http://schemas.openxmlformats.org/officeDocument/2006/relationships/image" Target="../media/image429.png"/><Relationship Id="rId5" Type="http://schemas.openxmlformats.org/officeDocument/2006/relationships/image" Target="../media/image428.png"/><Relationship Id="rId4" Type="http://schemas.openxmlformats.org/officeDocument/2006/relationships/image" Target="../media/image427.png"/></Relationships>
</file>

<file path=ppt/slides/_rels/slide85.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293.png"/><Relationship Id="rId1" Type="http://schemas.openxmlformats.org/officeDocument/2006/relationships/slideLayout" Target="../slideLayouts/slideLayout8.xml"/><Relationship Id="rId4" Type="http://schemas.openxmlformats.org/officeDocument/2006/relationships/image" Target="../media/image431.png"/></Relationships>
</file>

<file path=ppt/slides/_rels/slide86.xml.rels><?xml version="1.0" encoding="UTF-8" standalone="yes"?>
<Relationships xmlns="http://schemas.openxmlformats.org/package/2006/relationships"><Relationship Id="rId8" Type="http://schemas.openxmlformats.org/officeDocument/2006/relationships/image" Target="../media/image439.png"/><Relationship Id="rId3" Type="http://schemas.openxmlformats.org/officeDocument/2006/relationships/image" Target="../media/image435.png"/><Relationship Id="rId7" Type="http://schemas.openxmlformats.org/officeDocument/2006/relationships/image" Target="../media/image438.png"/><Relationship Id="rId12" Type="http://schemas.openxmlformats.org/officeDocument/2006/relationships/image" Target="../media/image443.png"/><Relationship Id="rId1" Type="http://schemas.openxmlformats.org/officeDocument/2006/relationships/slideLayout" Target="../slideLayouts/slideLayout8.xml"/><Relationship Id="rId11" Type="http://schemas.openxmlformats.org/officeDocument/2006/relationships/image" Target="../media/image442.png"/><Relationship Id="rId10" Type="http://schemas.openxmlformats.org/officeDocument/2006/relationships/image" Target="../media/image441.png"/><Relationship Id="rId4" Type="http://schemas.openxmlformats.org/officeDocument/2006/relationships/image" Target="../media/image436.png"/><Relationship Id="rId9" Type="http://schemas.openxmlformats.org/officeDocument/2006/relationships/image" Target="../media/image440.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8546123" y="4623340"/>
            <a:ext cx="3409046"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7089289" y="3137922"/>
            <a:ext cx="4924911"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波动光学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2 0.00348 C 0.08945 0.00348 0.07031 0.00232 0.05117 0.00116 C 0.04492 0.00093 0.0388 -0.00046 0.03242 -0.00092 C 0.02473 -0.00115 0.01679 -0.00092 0.00911 -0.00092 L 0.00911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6" name="Line 6"/>
          <p:cNvSpPr>
            <a:spLocks noChangeShapeType="1"/>
          </p:cNvSpPr>
          <p:nvPr/>
        </p:nvSpPr>
        <p:spPr bwMode="auto">
          <a:xfrm>
            <a:off x="4742359" y="1757604"/>
            <a:ext cx="0" cy="893763"/>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2" name="Group 7"/>
          <p:cNvGrpSpPr>
            <a:grpSpLocks/>
          </p:cNvGrpSpPr>
          <p:nvPr/>
        </p:nvGrpSpPr>
        <p:grpSpPr bwMode="auto">
          <a:xfrm>
            <a:off x="4970959" y="1965567"/>
            <a:ext cx="723900" cy="134937"/>
            <a:chOff x="1696" y="2201"/>
            <a:chExt cx="456" cy="85"/>
          </a:xfrm>
        </p:grpSpPr>
        <p:grpSp>
          <p:nvGrpSpPr>
            <p:cNvPr id="88208" name="Group 8"/>
            <p:cNvGrpSpPr>
              <a:grpSpLocks/>
            </p:cNvGrpSpPr>
            <p:nvPr/>
          </p:nvGrpSpPr>
          <p:grpSpPr bwMode="auto">
            <a:xfrm>
              <a:off x="1696" y="2201"/>
              <a:ext cx="167" cy="80"/>
              <a:chOff x="0" y="0"/>
              <a:chExt cx="19999" cy="20000"/>
            </a:xfrm>
          </p:grpSpPr>
          <p:sp>
            <p:nvSpPr>
              <p:cNvPr id="88213" name="Freeform 9"/>
              <p:cNvSpPr>
                <a:spLocks/>
              </p:cNvSpPr>
              <p:nvPr/>
            </p:nvSpPr>
            <p:spPr bwMode="auto">
              <a:xfrm>
                <a:off x="0" y="0"/>
                <a:ext cx="9724" cy="10249"/>
              </a:xfrm>
              <a:custGeom>
                <a:avLst/>
                <a:gdLst>
                  <a:gd name="T0" fmla="*/ 0 w 20000"/>
                  <a:gd name="T1" fmla="*/ 12 h 20000"/>
                  <a:gd name="T2" fmla="*/ 0 w 20000"/>
                  <a:gd name="T3" fmla="*/ 11 h 20000"/>
                  <a:gd name="T4" fmla="*/ 0 w 20000"/>
                  <a:gd name="T5" fmla="*/ 10 h 20000"/>
                  <a:gd name="T6" fmla="*/ 0 w 20000"/>
                  <a:gd name="T7" fmla="*/ 9 h 20000"/>
                  <a:gd name="T8" fmla="*/ 0 w 20000"/>
                  <a:gd name="T9" fmla="*/ 9 h 20000"/>
                  <a:gd name="T10" fmla="*/ 1 w 20000"/>
                  <a:gd name="T11" fmla="*/ 8 h 20000"/>
                  <a:gd name="T12" fmla="*/ 1 w 20000"/>
                  <a:gd name="T13" fmla="*/ 7 h 20000"/>
                  <a:gd name="T14" fmla="*/ 1 w 20000"/>
                  <a:gd name="T15" fmla="*/ 7 h 20000"/>
                  <a:gd name="T16" fmla="*/ 1 w 20000"/>
                  <a:gd name="T17" fmla="*/ 6 h 20000"/>
                  <a:gd name="T18" fmla="*/ 1 w 20000"/>
                  <a:gd name="T19" fmla="*/ 5 h 20000"/>
                  <a:gd name="T20" fmla="*/ 1 w 20000"/>
                  <a:gd name="T21" fmla="*/ 5 h 20000"/>
                  <a:gd name="T22" fmla="*/ 2 w 20000"/>
                  <a:gd name="T23" fmla="*/ 4 h 20000"/>
                  <a:gd name="T24" fmla="*/ 2 w 20000"/>
                  <a:gd name="T25" fmla="*/ 4 h 20000"/>
                  <a:gd name="T26" fmla="*/ 2 w 20000"/>
                  <a:gd name="T27" fmla="*/ 3 h 20000"/>
                  <a:gd name="T28" fmla="*/ 2 w 20000"/>
                  <a:gd name="T29" fmla="*/ 3 h 20000"/>
                  <a:gd name="T30" fmla="*/ 2 w 20000"/>
                  <a:gd name="T31" fmla="*/ 2 h 20000"/>
                  <a:gd name="T32" fmla="*/ 2 w 20000"/>
                  <a:gd name="T33" fmla="*/ 2 h 20000"/>
                  <a:gd name="T34" fmla="*/ 3 w 20000"/>
                  <a:gd name="T35" fmla="*/ 2 h 20000"/>
                  <a:gd name="T36" fmla="*/ 3 w 20000"/>
                  <a:gd name="T37" fmla="*/ 1 h 20000"/>
                  <a:gd name="T38" fmla="*/ 3 w 20000"/>
                  <a:gd name="T39" fmla="*/ 1 h 20000"/>
                  <a:gd name="T40" fmla="*/ 3 w 20000"/>
                  <a:gd name="T41" fmla="*/ 1 h 20000"/>
                  <a:gd name="T42" fmla="*/ 3 w 20000"/>
                  <a:gd name="T43" fmla="*/ 1 h 20000"/>
                  <a:gd name="T44" fmla="*/ 3 w 20000"/>
                  <a:gd name="T45" fmla="*/ 1 h 20000"/>
                  <a:gd name="T46" fmla="*/ 4 w 20000"/>
                  <a:gd name="T47" fmla="*/ 0 h 20000"/>
                  <a:gd name="T48" fmla="*/ 4 w 20000"/>
                  <a:gd name="T49" fmla="*/ 0 h 20000"/>
                  <a:gd name="T50" fmla="*/ 4 w 20000"/>
                  <a:gd name="T51" fmla="*/ 1 h 20000"/>
                  <a:gd name="T52" fmla="*/ 4 w 20000"/>
                  <a:gd name="T53" fmla="*/ 1 h 20000"/>
                  <a:gd name="T54" fmla="*/ 4 w 20000"/>
                  <a:gd name="T55" fmla="*/ 1 h 20000"/>
                  <a:gd name="T56" fmla="*/ 4 w 20000"/>
                  <a:gd name="T57" fmla="*/ 2 h 20000"/>
                  <a:gd name="T58" fmla="*/ 4 w 20000"/>
                  <a:gd name="T59" fmla="*/ 2 h 20000"/>
                  <a:gd name="T60" fmla="*/ 5 w 20000"/>
                  <a:gd name="T61" fmla="*/ 2 h 20000"/>
                  <a:gd name="T62" fmla="*/ 5 w 20000"/>
                  <a:gd name="T63" fmla="*/ 3 h 20000"/>
                  <a:gd name="T64" fmla="*/ 5 w 20000"/>
                  <a:gd name="T65" fmla="*/ 3 h 20000"/>
                  <a:gd name="T66" fmla="*/ 5 w 20000"/>
                  <a:gd name="T67" fmla="*/ 4 h 20000"/>
                  <a:gd name="T68" fmla="*/ 5 w 20000"/>
                  <a:gd name="T69" fmla="*/ 5 h 20000"/>
                  <a:gd name="T70" fmla="*/ 6 w 20000"/>
                  <a:gd name="T71" fmla="*/ 5 h 20000"/>
                  <a:gd name="T72" fmla="*/ 6 w 20000"/>
                  <a:gd name="T73" fmla="*/ 6 h 20000"/>
                  <a:gd name="T74" fmla="*/ 6 w 20000"/>
                  <a:gd name="T75" fmla="*/ 7 h 20000"/>
                  <a:gd name="T76" fmla="*/ 6 w 20000"/>
                  <a:gd name="T77" fmla="*/ 7 h 20000"/>
                  <a:gd name="T78" fmla="*/ 6 w 20000"/>
                  <a:gd name="T79" fmla="*/ 8 h 20000"/>
                  <a:gd name="T80" fmla="*/ 6 w 20000"/>
                  <a:gd name="T81" fmla="*/ 9 h 20000"/>
                  <a:gd name="T82" fmla="*/ 7 w 20000"/>
                  <a:gd name="T83" fmla="*/ 9 h 20000"/>
                  <a:gd name="T84" fmla="*/ 7 w 20000"/>
                  <a:gd name="T85" fmla="*/ 10 h 20000"/>
                  <a:gd name="T86" fmla="*/ 7 w 20000"/>
                  <a:gd name="T87" fmla="*/ 11 h 20000"/>
                  <a:gd name="T88" fmla="*/ 7 w 20000"/>
                  <a:gd name="T89" fmla="*/ 11 h 20000"/>
                  <a:gd name="T90" fmla="*/ 7 w 20000"/>
                  <a:gd name="T91" fmla="*/ 12 h 20000"/>
                  <a:gd name="T92" fmla="*/ 7 w 20000"/>
                  <a:gd name="T93" fmla="*/ 12 h 20000"/>
                  <a:gd name="T94" fmla="*/ 7 w 20000"/>
                  <a:gd name="T95" fmla="*/ 1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14" name="Freeform 10"/>
              <p:cNvSpPr>
                <a:spLocks/>
              </p:cNvSpPr>
              <p:nvPr/>
            </p:nvSpPr>
            <p:spPr bwMode="auto">
              <a:xfrm>
                <a:off x="9676" y="10050"/>
                <a:ext cx="10323" cy="9950"/>
              </a:xfrm>
              <a:custGeom>
                <a:avLst/>
                <a:gdLst>
                  <a:gd name="T0" fmla="*/ 1 w 20000"/>
                  <a:gd name="T1" fmla="*/ 0 h 20000"/>
                  <a:gd name="T2" fmla="*/ 1 w 20000"/>
                  <a:gd name="T3" fmla="*/ 0 h 20000"/>
                  <a:gd name="T4" fmla="*/ 1 w 20000"/>
                  <a:gd name="T5" fmla="*/ 1 h 20000"/>
                  <a:gd name="T6" fmla="*/ 1 w 20000"/>
                  <a:gd name="T7" fmla="*/ 2 h 20000"/>
                  <a:gd name="T8" fmla="*/ 2 w 20000"/>
                  <a:gd name="T9" fmla="*/ 2 h 20000"/>
                  <a:gd name="T10" fmla="*/ 2 w 20000"/>
                  <a:gd name="T11" fmla="*/ 3 h 20000"/>
                  <a:gd name="T12" fmla="*/ 2 w 20000"/>
                  <a:gd name="T13" fmla="*/ 3 h 20000"/>
                  <a:gd name="T14" fmla="*/ 2 w 20000"/>
                  <a:gd name="T15" fmla="*/ 4 h 20000"/>
                  <a:gd name="T16" fmla="*/ 3 w 20000"/>
                  <a:gd name="T17" fmla="*/ 4 h 20000"/>
                  <a:gd name="T18" fmla="*/ 3 w 20000"/>
                  <a:gd name="T19" fmla="*/ 5 h 20000"/>
                  <a:gd name="T20" fmla="*/ 3 w 20000"/>
                  <a:gd name="T21" fmla="*/ 5 h 20000"/>
                  <a:gd name="T22" fmla="*/ 3 w 20000"/>
                  <a:gd name="T23" fmla="*/ 6 h 20000"/>
                  <a:gd name="T24" fmla="*/ 4 w 20000"/>
                  <a:gd name="T25" fmla="*/ 6 h 20000"/>
                  <a:gd name="T26" fmla="*/ 4 w 20000"/>
                  <a:gd name="T27" fmla="*/ 7 h 20000"/>
                  <a:gd name="T28" fmla="*/ 4 w 20000"/>
                  <a:gd name="T29" fmla="*/ 7 h 20000"/>
                  <a:gd name="T30" fmla="*/ 4 w 20000"/>
                  <a:gd name="T31" fmla="*/ 7 h 20000"/>
                  <a:gd name="T32" fmla="*/ 5 w 20000"/>
                  <a:gd name="T33" fmla="*/ 8 h 20000"/>
                  <a:gd name="T34" fmla="*/ 5 w 20000"/>
                  <a:gd name="T35" fmla="*/ 8 h 20000"/>
                  <a:gd name="T36" fmla="*/ 5 w 20000"/>
                  <a:gd name="T37" fmla="*/ 8 h 20000"/>
                  <a:gd name="T38" fmla="*/ 6 w 20000"/>
                  <a:gd name="T39" fmla="*/ 9 h 20000"/>
                  <a:gd name="T40" fmla="*/ 6 w 20000"/>
                  <a:gd name="T41" fmla="*/ 9 h 20000"/>
                  <a:gd name="T42" fmla="*/ 6 w 20000"/>
                  <a:gd name="T43" fmla="*/ 9 h 20000"/>
                  <a:gd name="T44" fmla="*/ 6 w 20000"/>
                  <a:gd name="T45" fmla="*/ 9 h 20000"/>
                  <a:gd name="T46" fmla="*/ 6 w 20000"/>
                  <a:gd name="T47" fmla="*/ 9 h 20000"/>
                  <a:gd name="T48" fmla="*/ 7 w 20000"/>
                  <a:gd name="T49" fmla="*/ 9 h 20000"/>
                  <a:gd name="T50" fmla="*/ 7 w 20000"/>
                  <a:gd name="T51" fmla="*/ 9 h 20000"/>
                  <a:gd name="T52" fmla="*/ 7 w 20000"/>
                  <a:gd name="T53" fmla="*/ 9 h 20000"/>
                  <a:gd name="T54" fmla="*/ 8 w 20000"/>
                  <a:gd name="T55" fmla="*/ 9 h 20000"/>
                  <a:gd name="T56" fmla="*/ 8 w 20000"/>
                  <a:gd name="T57" fmla="*/ 8 h 20000"/>
                  <a:gd name="T58" fmla="*/ 8 w 20000"/>
                  <a:gd name="T59" fmla="*/ 8 h 20000"/>
                  <a:gd name="T60" fmla="*/ 9 w 20000"/>
                  <a:gd name="T61" fmla="*/ 8 h 20000"/>
                  <a:gd name="T62" fmla="*/ 9 w 20000"/>
                  <a:gd name="T63" fmla="*/ 7 h 20000"/>
                  <a:gd name="T64" fmla="*/ 10 w 20000"/>
                  <a:gd name="T65" fmla="*/ 7 h 20000"/>
                  <a:gd name="T66" fmla="*/ 10 w 20000"/>
                  <a:gd name="T67" fmla="*/ 6 h 20000"/>
                  <a:gd name="T68" fmla="*/ 10 w 20000"/>
                  <a:gd name="T69" fmla="*/ 6 h 20000"/>
                  <a:gd name="T70" fmla="*/ 11 w 20000"/>
                  <a:gd name="T71" fmla="*/ 5 h 20000"/>
                  <a:gd name="T72" fmla="*/ 11 w 20000"/>
                  <a:gd name="T73" fmla="*/ 5 h 20000"/>
                  <a:gd name="T74" fmla="*/ 11 w 20000"/>
                  <a:gd name="T75" fmla="*/ 4 h 20000"/>
                  <a:gd name="T76" fmla="*/ 11 w 20000"/>
                  <a:gd name="T77" fmla="*/ 4 h 20000"/>
                  <a:gd name="T78" fmla="*/ 12 w 20000"/>
                  <a:gd name="T79" fmla="*/ 3 h 20000"/>
                  <a:gd name="T80" fmla="*/ 12 w 20000"/>
                  <a:gd name="T81" fmla="*/ 3 h 20000"/>
                  <a:gd name="T82" fmla="*/ 12 w 20000"/>
                  <a:gd name="T83" fmla="*/ 2 h 20000"/>
                  <a:gd name="T84" fmla="*/ 12 w 20000"/>
                  <a:gd name="T85" fmla="*/ 2 h 20000"/>
                  <a:gd name="T86" fmla="*/ 13 w 20000"/>
                  <a:gd name="T87" fmla="*/ 1 h 20000"/>
                  <a:gd name="T88" fmla="*/ 13 w 20000"/>
                  <a:gd name="T89" fmla="*/ 1 h 20000"/>
                  <a:gd name="T90" fmla="*/ 13 w 20000"/>
                  <a:gd name="T91" fmla="*/ 1 h 20000"/>
                  <a:gd name="T92" fmla="*/ 13 w 20000"/>
                  <a:gd name="T93" fmla="*/ 0 h 20000"/>
                  <a:gd name="T94" fmla="*/ 1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grpSp>
        <p:grpSp>
          <p:nvGrpSpPr>
            <p:cNvPr id="88209" name="Group 11"/>
            <p:cNvGrpSpPr>
              <a:grpSpLocks/>
            </p:cNvGrpSpPr>
            <p:nvPr/>
          </p:nvGrpSpPr>
          <p:grpSpPr bwMode="auto">
            <a:xfrm>
              <a:off x="1866" y="2208"/>
              <a:ext cx="167" cy="78"/>
              <a:chOff x="2" y="0"/>
              <a:chExt cx="19997" cy="20001"/>
            </a:xfrm>
          </p:grpSpPr>
          <p:sp>
            <p:nvSpPr>
              <p:cNvPr id="88211" name="Freeform 12"/>
              <p:cNvSpPr>
                <a:spLocks/>
              </p:cNvSpPr>
              <p:nvPr/>
            </p:nvSpPr>
            <p:spPr bwMode="auto">
              <a:xfrm>
                <a:off x="2" y="0"/>
                <a:ext cx="9720" cy="10257"/>
              </a:xfrm>
              <a:custGeom>
                <a:avLst/>
                <a:gdLst>
                  <a:gd name="T0" fmla="*/ 0 w 20000"/>
                  <a:gd name="T1" fmla="*/ 12 h 20000"/>
                  <a:gd name="T2" fmla="*/ 0 w 20000"/>
                  <a:gd name="T3" fmla="*/ 11 h 20000"/>
                  <a:gd name="T4" fmla="*/ 0 w 20000"/>
                  <a:gd name="T5" fmla="*/ 10 h 20000"/>
                  <a:gd name="T6" fmla="*/ 0 w 20000"/>
                  <a:gd name="T7" fmla="*/ 10 h 20000"/>
                  <a:gd name="T8" fmla="*/ 0 w 20000"/>
                  <a:gd name="T9" fmla="*/ 9 h 20000"/>
                  <a:gd name="T10" fmla="*/ 1 w 20000"/>
                  <a:gd name="T11" fmla="*/ 8 h 20000"/>
                  <a:gd name="T12" fmla="*/ 1 w 20000"/>
                  <a:gd name="T13" fmla="*/ 7 h 20000"/>
                  <a:gd name="T14" fmla="*/ 1 w 20000"/>
                  <a:gd name="T15" fmla="*/ 7 h 20000"/>
                  <a:gd name="T16" fmla="*/ 1 w 20000"/>
                  <a:gd name="T17" fmla="*/ 6 h 20000"/>
                  <a:gd name="T18" fmla="*/ 1 w 20000"/>
                  <a:gd name="T19" fmla="*/ 6 h 20000"/>
                  <a:gd name="T20" fmla="*/ 1 w 20000"/>
                  <a:gd name="T21" fmla="*/ 5 h 20000"/>
                  <a:gd name="T22" fmla="*/ 2 w 20000"/>
                  <a:gd name="T23" fmla="*/ 4 h 20000"/>
                  <a:gd name="T24" fmla="*/ 2 w 20000"/>
                  <a:gd name="T25" fmla="*/ 4 h 20000"/>
                  <a:gd name="T26" fmla="*/ 2 w 20000"/>
                  <a:gd name="T27" fmla="*/ 3 h 20000"/>
                  <a:gd name="T28" fmla="*/ 2 w 20000"/>
                  <a:gd name="T29" fmla="*/ 3 h 20000"/>
                  <a:gd name="T30" fmla="*/ 2 w 20000"/>
                  <a:gd name="T31" fmla="*/ 2 h 20000"/>
                  <a:gd name="T32" fmla="*/ 2 w 20000"/>
                  <a:gd name="T33" fmla="*/ 2 h 20000"/>
                  <a:gd name="T34" fmla="*/ 3 w 20000"/>
                  <a:gd name="T35" fmla="*/ 2 h 20000"/>
                  <a:gd name="T36" fmla="*/ 3 w 20000"/>
                  <a:gd name="T37" fmla="*/ 1 h 20000"/>
                  <a:gd name="T38" fmla="*/ 3 w 20000"/>
                  <a:gd name="T39" fmla="*/ 1 h 20000"/>
                  <a:gd name="T40" fmla="*/ 3 w 20000"/>
                  <a:gd name="T41" fmla="*/ 1 h 20000"/>
                  <a:gd name="T42" fmla="*/ 3 w 20000"/>
                  <a:gd name="T43" fmla="*/ 1 h 20000"/>
                  <a:gd name="T44" fmla="*/ 3 w 20000"/>
                  <a:gd name="T45" fmla="*/ 1 h 20000"/>
                  <a:gd name="T46" fmla="*/ 4 w 20000"/>
                  <a:gd name="T47" fmla="*/ 0 h 20000"/>
                  <a:gd name="T48" fmla="*/ 4 w 20000"/>
                  <a:gd name="T49" fmla="*/ 0 h 20000"/>
                  <a:gd name="T50" fmla="*/ 4 w 20000"/>
                  <a:gd name="T51" fmla="*/ 1 h 20000"/>
                  <a:gd name="T52" fmla="*/ 4 w 20000"/>
                  <a:gd name="T53" fmla="*/ 1 h 20000"/>
                  <a:gd name="T54" fmla="*/ 4 w 20000"/>
                  <a:gd name="T55" fmla="*/ 1 h 20000"/>
                  <a:gd name="T56" fmla="*/ 4 w 20000"/>
                  <a:gd name="T57" fmla="*/ 2 h 20000"/>
                  <a:gd name="T58" fmla="*/ 4 w 20000"/>
                  <a:gd name="T59" fmla="*/ 2 h 20000"/>
                  <a:gd name="T60" fmla="*/ 5 w 20000"/>
                  <a:gd name="T61" fmla="*/ 2 h 20000"/>
                  <a:gd name="T62" fmla="*/ 5 w 20000"/>
                  <a:gd name="T63" fmla="*/ 3 h 20000"/>
                  <a:gd name="T64" fmla="*/ 5 w 20000"/>
                  <a:gd name="T65" fmla="*/ 4 h 20000"/>
                  <a:gd name="T66" fmla="*/ 5 w 20000"/>
                  <a:gd name="T67" fmla="*/ 4 h 20000"/>
                  <a:gd name="T68" fmla="*/ 5 w 20000"/>
                  <a:gd name="T69" fmla="*/ 5 h 20000"/>
                  <a:gd name="T70" fmla="*/ 6 w 20000"/>
                  <a:gd name="T71" fmla="*/ 6 h 20000"/>
                  <a:gd name="T72" fmla="*/ 6 w 20000"/>
                  <a:gd name="T73" fmla="*/ 6 h 20000"/>
                  <a:gd name="T74" fmla="*/ 6 w 20000"/>
                  <a:gd name="T75" fmla="*/ 7 h 20000"/>
                  <a:gd name="T76" fmla="*/ 6 w 20000"/>
                  <a:gd name="T77" fmla="*/ 8 h 20000"/>
                  <a:gd name="T78" fmla="*/ 6 w 20000"/>
                  <a:gd name="T79" fmla="*/ 8 h 20000"/>
                  <a:gd name="T80" fmla="*/ 6 w 20000"/>
                  <a:gd name="T81" fmla="*/ 9 h 20000"/>
                  <a:gd name="T82" fmla="*/ 6 w 20000"/>
                  <a:gd name="T83" fmla="*/ 10 h 20000"/>
                  <a:gd name="T84" fmla="*/ 7 w 20000"/>
                  <a:gd name="T85" fmla="*/ 10 h 20000"/>
                  <a:gd name="T86" fmla="*/ 7 w 20000"/>
                  <a:gd name="T87" fmla="*/ 11 h 20000"/>
                  <a:gd name="T88" fmla="*/ 7 w 20000"/>
                  <a:gd name="T89" fmla="*/ 12 h 20000"/>
                  <a:gd name="T90" fmla="*/ 7 w 20000"/>
                  <a:gd name="T91" fmla="*/ 12 h 20000"/>
                  <a:gd name="T92" fmla="*/ 7 w 20000"/>
                  <a:gd name="T93" fmla="*/ 13 h 20000"/>
                  <a:gd name="T94" fmla="*/ 7 w 20000"/>
                  <a:gd name="T95" fmla="*/ 13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12" name="Freeform 13"/>
              <p:cNvSpPr>
                <a:spLocks/>
              </p:cNvSpPr>
              <p:nvPr/>
            </p:nvSpPr>
            <p:spPr bwMode="auto">
              <a:xfrm>
                <a:off x="9678" y="10052"/>
                <a:ext cx="10321" cy="9949"/>
              </a:xfrm>
              <a:custGeom>
                <a:avLst/>
                <a:gdLst>
                  <a:gd name="T0" fmla="*/ 1 w 20000"/>
                  <a:gd name="T1" fmla="*/ 0 h 20000"/>
                  <a:gd name="T2" fmla="*/ 1 w 20000"/>
                  <a:gd name="T3" fmla="*/ 0 h 20000"/>
                  <a:gd name="T4" fmla="*/ 1 w 20000"/>
                  <a:gd name="T5" fmla="*/ 1 h 20000"/>
                  <a:gd name="T6" fmla="*/ 1 w 20000"/>
                  <a:gd name="T7" fmla="*/ 2 h 20000"/>
                  <a:gd name="T8" fmla="*/ 2 w 20000"/>
                  <a:gd name="T9" fmla="*/ 2 h 20000"/>
                  <a:gd name="T10" fmla="*/ 2 w 20000"/>
                  <a:gd name="T11" fmla="*/ 3 h 20000"/>
                  <a:gd name="T12" fmla="*/ 2 w 20000"/>
                  <a:gd name="T13" fmla="*/ 3 h 20000"/>
                  <a:gd name="T14" fmla="*/ 2 w 20000"/>
                  <a:gd name="T15" fmla="*/ 4 h 20000"/>
                  <a:gd name="T16" fmla="*/ 3 w 20000"/>
                  <a:gd name="T17" fmla="*/ 4 h 20000"/>
                  <a:gd name="T18" fmla="*/ 3 w 20000"/>
                  <a:gd name="T19" fmla="*/ 5 h 20000"/>
                  <a:gd name="T20" fmla="*/ 3 w 20000"/>
                  <a:gd name="T21" fmla="*/ 5 h 20000"/>
                  <a:gd name="T22" fmla="*/ 3 w 20000"/>
                  <a:gd name="T23" fmla="*/ 6 h 20000"/>
                  <a:gd name="T24" fmla="*/ 4 w 20000"/>
                  <a:gd name="T25" fmla="*/ 6 h 20000"/>
                  <a:gd name="T26" fmla="*/ 4 w 20000"/>
                  <a:gd name="T27" fmla="*/ 7 h 20000"/>
                  <a:gd name="T28" fmla="*/ 4 w 20000"/>
                  <a:gd name="T29" fmla="*/ 7 h 20000"/>
                  <a:gd name="T30" fmla="*/ 4 w 20000"/>
                  <a:gd name="T31" fmla="*/ 7 h 20000"/>
                  <a:gd name="T32" fmla="*/ 5 w 20000"/>
                  <a:gd name="T33" fmla="*/ 8 h 20000"/>
                  <a:gd name="T34" fmla="*/ 5 w 20000"/>
                  <a:gd name="T35" fmla="*/ 8 h 20000"/>
                  <a:gd name="T36" fmla="*/ 5 w 20000"/>
                  <a:gd name="T37" fmla="*/ 8 h 20000"/>
                  <a:gd name="T38" fmla="*/ 6 w 20000"/>
                  <a:gd name="T39" fmla="*/ 9 h 20000"/>
                  <a:gd name="T40" fmla="*/ 6 w 20000"/>
                  <a:gd name="T41" fmla="*/ 9 h 20000"/>
                  <a:gd name="T42" fmla="*/ 6 w 20000"/>
                  <a:gd name="T43" fmla="*/ 9 h 20000"/>
                  <a:gd name="T44" fmla="*/ 6 w 20000"/>
                  <a:gd name="T45" fmla="*/ 9 h 20000"/>
                  <a:gd name="T46" fmla="*/ 6 w 20000"/>
                  <a:gd name="T47" fmla="*/ 9 h 20000"/>
                  <a:gd name="T48" fmla="*/ 7 w 20000"/>
                  <a:gd name="T49" fmla="*/ 9 h 20000"/>
                  <a:gd name="T50" fmla="*/ 7 w 20000"/>
                  <a:gd name="T51" fmla="*/ 9 h 20000"/>
                  <a:gd name="T52" fmla="*/ 7 w 20000"/>
                  <a:gd name="T53" fmla="*/ 9 h 20000"/>
                  <a:gd name="T54" fmla="*/ 8 w 20000"/>
                  <a:gd name="T55" fmla="*/ 9 h 20000"/>
                  <a:gd name="T56" fmla="*/ 8 w 20000"/>
                  <a:gd name="T57" fmla="*/ 8 h 20000"/>
                  <a:gd name="T58" fmla="*/ 8 w 20000"/>
                  <a:gd name="T59" fmla="*/ 8 h 20000"/>
                  <a:gd name="T60" fmla="*/ 9 w 20000"/>
                  <a:gd name="T61" fmla="*/ 7 h 20000"/>
                  <a:gd name="T62" fmla="*/ 9 w 20000"/>
                  <a:gd name="T63" fmla="*/ 7 h 20000"/>
                  <a:gd name="T64" fmla="*/ 10 w 20000"/>
                  <a:gd name="T65" fmla="*/ 7 h 20000"/>
                  <a:gd name="T66" fmla="*/ 10 w 20000"/>
                  <a:gd name="T67" fmla="*/ 6 h 20000"/>
                  <a:gd name="T68" fmla="*/ 10 w 20000"/>
                  <a:gd name="T69" fmla="*/ 6 h 20000"/>
                  <a:gd name="T70" fmla="*/ 11 w 20000"/>
                  <a:gd name="T71" fmla="*/ 5 h 20000"/>
                  <a:gd name="T72" fmla="*/ 11 w 20000"/>
                  <a:gd name="T73" fmla="*/ 5 h 20000"/>
                  <a:gd name="T74" fmla="*/ 11 w 20000"/>
                  <a:gd name="T75" fmla="*/ 4 h 20000"/>
                  <a:gd name="T76" fmla="*/ 11 w 20000"/>
                  <a:gd name="T77" fmla="*/ 4 h 20000"/>
                  <a:gd name="T78" fmla="*/ 12 w 20000"/>
                  <a:gd name="T79" fmla="*/ 3 h 20000"/>
                  <a:gd name="T80" fmla="*/ 12 w 20000"/>
                  <a:gd name="T81" fmla="*/ 3 h 20000"/>
                  <a:gd name="T82" fmla="*/ 12 w 20000"/>
                  <a:gd name="T83" fmla="*/ 2 h 20000"/>
                  <a:gd name="T84" fmla="*/ 12 w 20000"/>
                  <a:gd name="T85" fmla="*/ 2 h 20000"/>
                  <a:gd name="T86" fmla="*/ 13 w 20000"/>
                  <a:gd name="T87" fmla="*/ 1 h 20000"/>
                  <a:gd name="T88" fmla="*/ 13 w 20000"/>
                  <a:gd name="T89" fmla="*/ 1 h 20000"/>
                  <a:gd name="T90" fmla="*/ 13 w 20000"/>
                  <a:gd name="T91" fmla="*/ 1 h 20000"/>
                  <a:gd name="T92" fmla="*/ 13 w 20000"/>
                  <a:gd name="T93" fmla="*/ 0 h 20000"/>
                  <a:gd name="T94" fmla="*/ 14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88210" name="Line 14"/>
            <p:cNvSpPr>
              <a:spLocks noChangeShapeType="1"/>
            </p:cNvSpPr>
            <p:nvPr/>
          </p:nvSpPr>
          <p:spPr bwMode="auto">
            <a:xfrm flipV="1">
              <a:off x="2033" y="2247"/>
              <a:ext cx="119" cy="2"/>
            </a:xfrm>
            <a:prstGeom prst="line">
              <a:avLst/>
            </a:prstGeom>
            <a:noFill/>
            <a:ln w="28575">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81936" name="Line 16"/>
          <p:cNvSpPr>
            <a:spLocks noChangeShapeType="1"/>
          </p:cNvSpPr>
          <p:nvPr/>
        </p:nvSpPr>
        <p:spPr bwMode="auto">
          <a:xfrm>
            <a:off x="4285159" y="1768717"/>
            <a:ext cx="1257300" cy="1587"/>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1937" name="Line 17"/>
          <p:cNvSpPr>
            <a:spLocks noChangeShapeType="1"/>
          </p:cNvSpPr>
          <p:nvPr/>
        </p:nvSpPr>
        <p:spPr bwMode="auto">
          <a:xfrm>
            <a:off x="4285159" y="2660892"/>
            <a:ext cx="1257300" cy="1587"/>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1940" name="Rectangle 20"/>
          <p:cNvSpPr>
            <a:spLocks noChangeArrowheads="1"/>
          </p:cNvSpPr>
          <p:nvPr/>
        </p:nvSpPr>
        <p:spPr bwMode="auto">
          <a:xfrm>
            <a:off x="3911928" y="1136827"/>
            <a:ext cx="2852738"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能级跃迁辐射</a:t>
            </a:r>
          </a:p>
        </p:txBody>
      </p:sp>
      <p:grpSp>
        <p:nvGrpSpPr>
          <p:cNvPr id="5" name="Group 21"/>
          <p:cNvGrpSpPr>
            <a:grpSpLocks/>
          </p:cNvGrpSpPr>
          <p:nvPr/>
        </p:nvGrpSpPr>
        <p:grpSpPr bwMode="auto">
          <a:xfrm>
            <a:off x="7918603" y="1386931"/>
            <a:ext cx="1763712" cy="565150"/>
            <a:chOff x="3036" y="2035"/>
            <a:chExt cx="1089" cy="356"/>
          </a:xfrm>
        </p:grpSpPr>
        <p:sp>
          <p:nvSpPr>
            <p:cNvPr id="88192" name="Freeform 22"/>
            <p:cNvSpPr>
              <a:spLocks/>
            </p:cNvSpPr>
            <p:nvPr/>
          </p:nvSpPr>
          <p:spPr bwMode="auto">
            <a:xfrm>
              <a:off x="3036" y="2035"/>
              <a:ext cx="65" cy="18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3" name="Freeform 23"/>
            <p:cNvSpPr>
              <a:spLocks/>
            </p:cNvSpPr>
            <p:nvPr/>
          </p:nvSpPr>
          <p:spPr bwMode="auto">
            <a:xfrm>
              <a:off x="3101" y="2207"/>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4" name="Freeform 24"/>
            <p:cNvSpPr>
              <a:spLocks/>
            </p:cNvSpPr>
            <p:nvPr/>
          </p:nvSpPr>
          <p:spPr bwMode="auto">
            <a:xfrm>
              <a:off x="3173" y="2045"/>
              <a:ext cx="66"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5" name="Freeform 25"/>
            <p:cNvSpPr>
              <a:spLocks/>
            </p:cNvSpPr>
            <p:nvPr/>
          </p:nvSpPr>
          <p:spPr bwMode="auto">
            <a:xfrm>
              <a:off x="3239" y="2211"/>
              <a:ext cx="70" cy="1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6" name="Freeform 26"/>
            <p:cNvSpPr>
              <a:spLocks/>
            </p:cNvSpPr>
            <p:nvPr/>
          </p:nvSpPr>
          <p:spPr bwMode="auto">
            <a:xfrm>
              <a:off x="3308" y="2043"/>
              <a:ext cx="66" cy="18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7" name="Freeform 27"/>
            <p:cNvSpPr>
              <a:spLocks/>
            </p:cNvSpPr>
            <p:nvPr/>
          </p:nvSpPr>
          <p:spPr bwMode="auto">
            <a:xfrm>
              <a:off x="3373" y="2208"/>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98" name="Freeform 28"/>
            <p:cNvSpPr>
              <a:spLocks/>
            </p:cNvSpPr>
            <p:nvPr/>
          </p:nvSpPr>
          <p:spPr bwMode="auto">
            <a:xfrm>
              <a:off x="3445" y="2040"/>
              <a:ext cx="66"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99" name="Freeform 29"/>
            <p:cNvSpPr>
              <a:spLocks/>
            </p:cNvSpPr>
            <p:nvPr/>
          </p:nvSpPr>
          <p:spPr bwMode="auto">
            <a:xfrm>
              <a:off x="3510" y="2213"/>
              <a:ext cx="70" cy="17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0" name="Freeform 30"/>
            <p:cNvSpPr>
              <a:spLocks/>
            </p:cNvSpPr>
            <p:nvPr/>
          </p:nvSpPr>
          <p:spPr bwMode="auto">
            <a:xfrm>
              <a:off x="3580" y="2041"/>
              <a:ext cx="66" cy="18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1" name="Freeform 31"/>
            <p:cNvSpPr>
              <a:spLocks/>
            </p:cNvSpPr>
            <p:nvPr/>
          </p:nvSpPr>
          <p:spPr bwMode="auto">
            <a:xfrm>
              <a:off x="3645" y="2213"/>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2" name="Freeform 32"/>
            <p:cNvSpPr>
              <a:spLocks/>
            </p:cNvSpPr>
            <p:nvPr/>
          </p:nvSpPr>
          <p:spPr bwMode="auto">
            <a:xfrm>
              <a:off x="3718" y="2045"/>
              <a:ext cx="65"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3" name="Freeform 33"/>
            <p:cNvSpPr>
              <a:spLocks/>
            </p:cNvSpPr>
            <p:nvPr/>
          </p:nvSpPr>
          <p:spPr bwMode="auto">
            <a:xfrm>
              <a:off x="3783" y="2205"/>
              <a:ext cx="70" cy="17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4" name="Freeform 34"/>
            <p:cNvSpPr>
              <a:spLocks/>
            </p:cNvSpPr>
            <p:nvPr/>
          </p:nvSpPr>
          <p:spPr bwMode="auto">
            <a:xfrm>
              <a:off x="3852" y="2037"/>
              <a:ext cx="66" cy="18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89"/>
                  </a:moveTo>
                  <a:lnTo>
                    <a:pt x="244" y="18482"/>
                  </a:lnTo>
                  <a:lnTo>
                    <a:pt x="488" y="17874"/>
                  </a:lnTo>
                  <a:lnTo>
                    <a:pt x="732" y="17310"/>
                  </a:lnTo>
                  <a:lnTo>
                    <a:pt x="854" y="16659"/>
                  </a:lnTo>
                  <a:lnTo>
                    <a:pt x="1098" y="16052"/>
                  </a:lnTo>
                  <a:lnTo>
                    <a:pt x="1341" y="15488"/>
                  </a:lnTo>
                  <a:lnTo>
                    <a:pt x="1585" y="14881"/>
                  </a:lnTo>
                  <a:lnTo>
                    <a:pt x="1829" y="14273"/>
                  </a:lnTo>
                  <a:lnTo>
                    <a:pt x="1951" y="13709"/>
                  </a:lnTo>
                  <a:lnTo>
                    <a:pt x="2195" y="13145"/>
                  </a:lnTo>
                  <a:lnTo>
                    <a:pt x="2439" y="12581"/>
                  </a:lnTo>
                  <a:lnTo>
                    <a:pt x="2683" y="12017"/>
                  </a:lnTo>
                  <a:lnTo>
                    <a:pt x="2927" y="11453"/>
                  </a:lnTo>
                  <a:lnTo>
                    <a:pt x="3049" y="10889"/>
                  </a:lnTo>
                  <a:lnTo>
                    <a:pt x="3293" y="10325"/>
                  </a:lnTo>
                  <a:lnTo>
                    <a:pt x="3537" y="9805"/>
                  </a:lnTo>
                  <a:lnTo>
                    <a:pt x="3780" y="9284"/>
                  </a:lnTo>
                  <a:lnTo>
                    <a:pt x="4024" y="8720"/>
                  </a:lnTo>
                  <a:lnTo>
                    <a:pt x="4268" y="8200"/>
                  </a:lnTo>
                  <a:lnTo>
                    <a:pt x="4390" y="7722"/>
                  </a:lnTo>
                  <a:lnTo>
                    <a:pt x="4756" y="7245"/>
                  </a:lnTo>
                  <a:lnTo>
                    <a:pt x="4878" y="6768"/>
                  </a:lnTo>
                  <a:lnTo>
                    <a:pt x="5122" y="6334"/>
                  </a:lnTo>
                  <a:lnTo>
                    <a:pt x="5366" y="5900"/>
                  </a:lnTo>
                  <a:lnTo>
                    <a:pt x="5488" y="5466"/>
                  </a:lnTo>
                  <a:lnTo>
                    <a:pt x="5854" y="4989"/>
                  </a:lnTo>
                  <a:lnTo>
                    <a:pt x="5854" y="4555"/>
                  </a:lnTo>
                  <a:lnTo>
                    <a:pt x="6220" y="4165"/>
                  </a:lnTo>
                  <a:lnTo>
                    <a:pt x="6463" y="3774"/>
                  </a:lnTo>
                  <a:lnTo>
                    <a:pt x="6585" y="3427"/>
                  </a:lnTo>
                  <a:lnTo>
                    <a:pt x="6951" y="3037"/>
                  </a:lnTo>
                  <a:lnTo>
                    <a:pt x="7073" y="2690"/>
                  </a:lnTo>
                  <a:lnTo>
                    <a:pt x="7317" y="2430"/>
                  </a:lnTo>
                  <a:lnTo>
                    <a:pt x="7439" y="2082"/>
                  </a:lnTo>
                  <a:lnTo>
                    <a:pt x="7683" y="1822"/>
                  </a:lnTo>
                  <a:lnTo>
                    <a:pt x="7927" y="1562"/>
                  </a:lnTo>
                  <a:lnTo>
                    <a:pt x="8171" y="1302"/>
                  </a:lnTo>
                  <a:lnTo>
                    <a:pt x="8415" y="1041"/>
                  </a:lnTo>
                  <a:lnTo>
                    <a:pt x="8537" y="868"/>
                  </a:lnTo>
                  <a:lnTo>
                    <a:pt x="8780" y="694"/>
                  </a:lnTo>
                  <a:lnTo>
                    <a:pt x="9024" y="521"/>
                  </a:lnTo>
                  <a:lnTo>
                    <a:pt x="9146" y="390"/>
                  </a:lnTo>
                  <a:lnTo>
                    <a:pt x="9512" y="260"/>
                  </a:lnTo>
                  <a:lnTo>
                    <a:pt x="9512" y="130"/>
                  </a:lnTo>
                  <a:lnTo>
                    <a:pt x="9878" y="87"/>
                  </a:lnTo>
                  <a:lnTo>
                    <a:pt x="10000" y="43"/>
                  </a:lnTo>
                  <a:lnTo>
                    <a:pt x="10244" y="0"/>
                  </a:lnTo>
                  <a:lnTo>
                    <a:pt x="10488" y="43"/>
                  </a:lnTo>
                  <a:lnTo>
                    <a:pt x="10732" y="43"/>
                  </a:lnTo>
                  <a:lnTo>
                    <a:pt x="10854" y="87"/>
                  </a:lnTo>
                  <a:lnTo>
                    <a:pt x="11098" y="217"/>
                  </a:lnTo>
                  <a:lnTo>
                    <a:pt x="11341" y="347"/>
                  </a:lnTo>
                  <a:lnTo>
                    <a:pt x="11585" y="521"/>
                  </a:lnTo>
                  <a:lnTo>
                    <a:pt x="11829" y="738"/>
                  </a:lnTo>
                  <a:lnTo>
                    <a:pt x="12073" y="998"/>
                  </a:lnTo>
                  <a:lnTo>
                    <a:pt x="12195" y="1258"/>
                  </a:lnTo>
                  <a:lnTo>
                    <a:pt x="12439" y="1562"/>
                  </a:lnTo>
                  <a:lnTo>
                    <a:pt x="12683" y="1866"/>
                  </a:lnTo>
                  <a:lnTo>
                    <a:pt x="12927" y="2256"/>
                  </a:lnTo>
                  <a:lnTo>
                    <a:pt x="13049" y="2690"/>
                  </a:lnTo>
                  <a:lnTo>
                    <a:pt x="13415" y="3124"/>
                  </a:lnTo>
                  <a:lnTo>
                    <a:pt x="13537" y="3514"/>
                  </a:lnTo>
                  <a:lnTo>
                    <a:pt x="13780" y="3991"/>
                  </a:lnTo>
                  <a:lnTo>
                    <a:pt x="14146" y="4425"/>
                  </a:lnTo>
                  <a:lnTo>
                    <a:pt x="14268" y="4946"/>
                  </a:lnTo>
                  <a:lnTo>
                    <a:pt x="14512" y="5466"/>
                  </a:lnTo>
                  <a:lnTo>
                    <a:pt x="14756" y="5987"/>
                  </a:lnTo>
                  <a:lnTo>
                    <a:pt x="15000" y="6508"/>
                  </a:lnTo>
                  <a:lnTo>
                    <a:pt x="15122" y="7072"/>
                  </a:lnTo>
                  <a:lnTo>
                    <a:pt x="15366" y="7636"/>
                  </a:lnTo>
                  <a:lnTo>
                    <a:pt x="15610" y="8200"/>
                  </a:lnTo>
                  <a:lnTo>
                    <a:pt x="15854" y="8764"/>
                  </a:lnTo>
                  <a:lnTo>
                    <a:pt x="16098" y="9371"/>
                  </a:lnTo>
                  <a:lnTo>
                    <a:pt x="16220" y="9892"/>
                  </a:lnTo>
                  <a:lnTo>
                    <a:pt x="16585" y="10456"/>
                  </a:lnTo>
                  <a:lnTo>
                    <a:pt x="16707" y="11020"/>
                  </a:lnTo>
                  <a:lnTo>
                    <a:pt x="16951" y="11627"/>
                  </a:lnTo>
                  <a:lnTo>
                    <a:pt x="17195" y="12148"/>
                  </a:lnTo>
                  <a:lnTo>
                    <a:pt x="17317" y="12755"/>
                  </a:lnTo>
                  <a:lnTo>
                    <a:pt x="17561" y="13275"/>
                  </a:lnTo>
                  <a:lnTo>
                    <a:pt x="17683" y="13883"/>
                  </a:lnTo>
                  <a:lnTo>
                    <a:pt x="17927" y="14403"/>
                  </a:lnTo>
                  <a:lnTo>
                    <a:pt x="18049" y="14967"/>
                  </a:lnTo>
                  <a:lnTo>
                    <a:pt x="18293" y="15445"/>
                  </a:lnTo>
                  <a:lnTo>
                    <a:pt x="18415" y="15922"/>
                  </a:lnTo>
                  <a:lnTo>
                    <a:pt x="18659" y="16443"/>
                  </a:lnTo>
                  <a:lnTo>
                    <a:pt x="18780" y="16876"/>
                  </a:lnTo>
                  <a:lnTo>
                    <a:pt x="19024" y="17310"/>
                  </a:lnTo>
                  <a:lnTo>
                    <a:pt x="19146" y="17744"/>
                  </a:lnTo>
                  <a:lnTo>
                    <a:pt x="19268" y="18134"/>
                  </a:lnTo>
                  <a:lnTo>
                    <a:pt x="19390" y="18525"/>
                  </a:lnTo>
                  <a:lnTo>
                    <a:pt x="19512" y="18915"/>
                  </a:lnTo>
                  <a:lnTo>
                    <a:pt x="19634" y="19176"/>
                  </a:lnTo>
                  <a:lnTo>
                    <a:pt x="19756" y="19479"/>
                  </a:lnTo>
                  <a:lnTo>
                    <a:pt x="19878" y="19740"/>
                  </a:lnTo>
                  <a:lnTo>
                    <a:pt x="19878" y="19957"/>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5" name="Freeform 35"/>
            <p:cNvSpPr>
              <a:spLocks/>
            </p:cNvSpPr>
            <p:nvPr/>
          </p:nvSpPr>
          <p:spPr bwMode="auto">
            <a:xfrm>
              <a:off x="3918" y="2208"/>
              <a:ext cx="70" cy="178"/>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29"/>
                  </a:lnTo>
                  <a:lnTo>
                    <a:pt x="343" y="1258"/>
                  </a:lnTo>
                  <a:lnTo>
                    <a:pt x="571" y="1888"/>
                  </a:lnTo>
                  <a:lnTo>
                    <a:pt x="800" y="2517"/>
                  </a:lnTo>
                  <a:lnTo>
                    <a:pt x="914" y="3101"/>
                  </a:lnTo>
                  <a:lnTo>
                    <a:pt x="1257" y="3730"/>
                  </a:lnTo>
                  <a:lnTo>
                    <a:pt x="1371" y="4315"/>
                  </a:lnTo>
                  <a:lnTo>
                    <a:pt x="1600" y="4944"/>
                  </a:lnTo>
                  <a:lnTo>
                    <a:pt x="1714" y="5573"/>
                  </a:lnTo>
                  <a:lnTo>
                    <a:pt x="2057" y="6112"/>
                  </a:lnTo>
                  <a:lnTo>
                    <a:pt x="2171" y="6742"/>
                  </a:lnTo>
                  <a:lnTo>
                    <a:pt x="2400" y="7326"/>
                  </a:lnTo>
                  <a:lnTo>
                    <a:pt x="2629" y="7910"/>
                  </a:lnTo>
                  <a:lnTo>
                    <a:pt x="2743" y="8494"/>
                  </a:lnTo>
                  <a:lnTo>
                    <a:pt x="2971" y="8989"/>
                  </a:lnTo>
                  <a:lnTo>
                    <a:pt x="3200" y="9618"/>
                  </a:lnTo>
                  <a:lnTo>
                    <a:pt x="3314" y="10157"/>
                  </a:lnTo>
                  <a:lnTo>
                    <a:pt x="3543" y="10652"/>
                  </a:lnTo>
                  <a:lnTo>
                    <a:pt x="3771" y="11191"/>
                  </a:lnTo>
                  <a:lnTo>
                    <a:pt x="4000" y="11685"/>
                  </a:lnTo>
                  <a:lnTo>
                    <a:pt x="4114" y="12180"/>
                  </a:lnTo>
                  <a:lnTo>
                    <a:pt x="4343" y="12719"/>
                  </a:lnTo>
                  <a:lnTo>
                    <a:pt x="4571" y="13213"/>
                  </a:lnTo>
                  <a:lnTo>
                    <a:pt x="4686" y="13708"/>
                  </a:lnTo>
                  <a:lnTo>
                    <a:pt x="5029" y="14112"/>
                  </a:lnTo>
                  <a:lnTo>
                    <a:pt x="5143" y="14562"/>
                  </a:lnTo>
                  <a:lnTo>
                    <a:pt x="5371" y="15011"/>
                  </a:lnTo>
                  <a:lnTo>
                    <a:pt x="5600" y="15461"/>
                  </a:lnTo>
                  <a:lnTo>
                    <a:pt x="5714" y="15865"/>
                  </a:lnTo>
                  <a:lnTo>
                    <a:pt x="6057" y="16225"/>
                  </a:lnTo>
                  <a:lnTo>
                    <a:pt x="6171" y="16584"/>
                  </a:lnTo>
                  <a:lnTo>
                    <a:pt x="6400" y="16944"/>
                  </a:lnTo>
                  <a:lnTo>
                    <a:pt x="6629" y="17258"/>
                  </a:lnTo>
                  <a:lnTo>
                    <a:pt x="6743" y="17618"/>
                  </a:lnTo>
                  <a:lnTo>
                    <a:pt x="6971" y="17888"/>
                  </a:lnTo>
                  <a:lnTo>
                    <a:pt x="7200" y="18157"/>
                  </a:lnTo>
                  <a:lnTo>
                    <a:pt x="7429" y="18472"/>
                  </a:lnTo>
                  <a:lnTo>
                    <a:pt x="7543" y="18742"/>
                  </a:lnTo>
                  <a:lnTo>
                    <a:pt x="7886" y="18966"/>
                  </a:lnTo>
                  <a:lnTo>
                    <a:pt x="8000" y="19146"/>
                  </a:lnTo>
                  <a:lnTo>
                    <a:pt x="8229" y="19326"/>
                  </a:lnTo>
                  <a:lnTo>
                    <a:pt x="8457" y="19461"/>
                  </a:lnTo>
                  <a:lnTo>
                    <a:pt x="8571" y="19640"/>
                  </a:lnTo>
                  <a:lnTo>
                    <a:pt x="8914" y="19730"/>
                  </a:lnTo>
                  <a:lnTo>
                    <a:pt x="9029" y="19865"/>
                  </a:lnTo>
                  <a:lnTo>
                    <a:pt x="9257" y="19910"/>
                  </a:lnTo>
                  <a:lnTo>
                    <a:pt x="9486" y="19955"/>
                  </a:lnTo>
                  <a:lnTo>
                    <a:pt x="9714" y="19955"/>
                  </a:lnTo>
                  <a:lnTo>
                    <a:pt x="9943" y="19955"/>
                  </a:lnTo>
                  <a:lnTo>
                    <a:pt x="10057" y="19910"/>
                  </a:lnTo>
                  <a:lnTo>
                    <a:pt x="10286" y="19865"/>
                  </a:lnTo>
                  <a:lnTo>
                    <a:pt x="10514" y="19730"/>
                  </a:lnTo>
                  <a:lnTo>
                    <a:pt x="10743" y="19551"/>
                  </a:lnTo>
                  <a:lnTo>
                    <a:pt x="10971" y="19326"/>
                  </a:lnTo>
                  <a:lnTo>
                    <a:pt x="11314" y="19101"/>
                  </a:lnTo>
                  <a:lnTo>
                    <a:pt x="11429" y="18876"/>
                  </a:lnTo>
                  <a:lnTo>
                    <a:pt x="11771" y="18562"/>
                  </a:lnTo>
                  <a:lnTo>
                    <a:pt x="12000" y="18247"/>
                  </a:lnTo>
                  <a:lnTo>
                    <a:pt x="12114" y="17888"/>
                  </a:lnTo>
                  <a:lnTo>
                    <a:pt x="12457" y="17483"/>
                  </a:lnTo>
                  <a:lnTo>
                    <a:pt x="12686" y="17169"/>
                  </a:lnTo>
                  <a:lnTo>
                    <a:pt x="12914" y="16719"/>
                  </a:lnTo>
                  <a:lnTo>
                    <a:pt x="13257" y="16270"/>
                  </a:lnTo>
                  <a:lnTo>
                    <a:pt x="13371" y="15820"/>
                  </a:lnTo>
                  <a:lnTo>
                    <a:pt x="13714" y="15371"/>
                  </a:lnTo>
                  <a:lnTo>
                    <a:pt x="13943" y="14876"/>
                  </a:lnTo>
                  <a:lnTo>
                    <a:pt x="14171" y="14337"/>
                  </a:lnTo>
                  <a:lnTo>
                    <a:pt x="14400" y="13843"/>
                  </a:lnTo>
                  <a:lnTo>
                    <a:pt x="14743" y="13303"/>
                  </a:lnTo>
                  <a:lnTo>
                    <a:pt x="14857" y="12809"/>
                  </a:lnTo>
                  <a:lnTo>
                    <a:pt x="15200" y="12180"/>
                  </a:lnTo>
                  <a:lnTo>
                    <a:pt x="15429" y="11685"/>
                  </a:lnTo>
                  <a:lnTo>
                    <a:pt x="15657" y="11101"/>
                  </a:lnTo>
                  <a:lnTo>
                    <a:pt x="15886" y="10562"/>
                  </a:lnTo>
                  <a:lnTo>
                    <a:pt x="16114" y="10022"/>
                  </a:lnTo>
                  <a:lnTo>
                    <a:pt x="16343" y="9483"/>
                  </a:lnTo>
                  <a:lnTo>
                    <a:pt x="16571" y="8899"/>
                  </a:lnTo>
                  <a:lnTo>
                    <a:pt x="16800" y="8360"/>
                  </a:lnTo>
                  <a:lnTo>
                    <a:pt x="17029" y="7820"/>
                  </a:lnTo>
                  <a:lnTo>
                    <a:pt x="17257" y="7281"/>
                  </a:lnTo>
                  <a:lnTo>
                    <a:pt x="17371" y="6787"/>
                  </a:lnTo>
                  <a:lnTo>
                    <a:pt x="17714" y="6247"/>
                  </a:lnTo>
                  <a:lnTo>
                    <a:pt x="17829" y="5708"/>
                  </a:lnTo>
                  <a:lnTo>
                    <a:pt x="18171" y="5213"/>
                  </a:lnTo>
                  <a:lnTo>
                    <a:pt x="18286" y="4764"/>
                  </a:lnTo>
                  <a:lnTo>
                    <a:pt x="18400" y="4270"/>
                  </a:lnTo>
                  <a:lnTo>
                    <a:pt x="18743" y="3865"/>
                  </a:lnTo>
                  <a:lnTo>
                    <a:pt x="18857" y="3416"/>
                  </a:lnTo>
                  <a:lnTo>
                    <a:pt x="19086" y="3011"/>
                  </a:lnTo>
                  <a:lnTo>
                    <a:pt x="19200" y="2607"/>
                  </a:lnTo>
                  <a:lnTo>
                    <a:pt x="19314" y="2247"/>
                  </a:lnTo>
                  <a:lnTo>
                    <a:pt x="19429" y="1933"/>
                  </a:lnTo>
                  <a:lnTo>
                    <a:pt x="19543" y="1618"/>
                  </a:lnTo>
                  <a:lnTo>
                    <a:pt x="19771" y="1348"/>
                  </a:lnTo>
                  <a:lnTo>
                    <a:pt x="19771" y="1034"/>
                  </a:lnTo>
                  <a:lnTo>
                    <a:pt x="19886" y="854"/>
                  </a:lnTo>
                </a:path>
              </a:pathLst>
            </a:custGeom>
            <a:blipFill dpi="0" rotWithShape="0">
              <a:blip r:embed="rId3"/>
              <a:srcRect/>
              <a:tile tx="0" ty="0" sx="100000" sy="100000" flip="none" algn="tl"/>
            </a:blipFill>
            <a:ln w="28575" cap="flat" cmpd="sng">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206" name="Freeform 36"/>
            <p:cNvSpPr>
              <a:spLocks/>
            </p:cNvSpPr>
            <p:nvPr/>
          </p:nvSpPr>
          <p:spPr bwMode="auto">
            <a:xfrm>
              <a:off x="3990" y="2040"/>
              <a:ext cx="65" cy="180"/>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065"/>
                  </a:moveTo>
                  <a:lnTo>
                    <a:pt x="244" y="18486"/>
                  </a:lnTo>
                  <a:lnTo>
                    <a:pt x="488" y="17906"/>
                  </a:lnTo>
                  <a:lnTo>
                    <a:pt x="732" y="17283"/>
                  </a:lnTo>
                  <a:lnTo>
                    <a:pt x="854" y="16704"/>
                  </a:lnTo>
                  <a:lnTo>
                    <a:pt x="1098" y="16080"/>
                  </a:lnTo>
                  <a:lnTo>
                    <a:pt x="1341" y="15501"/>
                  </a:lnTo>
                  <a:lnTo>
                    <a:pt x="1585" y="14878"/>
                  </a:lnTo>
                  <a:lnTo>
                    <a:pt x="1829" y="14298"/>
                  </a:lnTo>
                  <a:lnTo>
                    <a:pt x="1951" y="13719"/>
                  </a:lnTo>
                  <a:lnTo>
                    <a:pt x="2195" y="13140"/>
                  </a:lnTo>
                  <a:lnTo>
                    <a:pt x="2439" y="12606"/>
                  </a:lnTo>
                  <a:lnTo>
                    <a:pt x="2683" y="12027"/>
                  </a:lnTo>
                  <a:lnTo>
                    <a:pt x="2927" y="11448"/>
                  </a:lnTo>
                  <a:lnTo>
                    <a:pt x="3049" y="10869"/>
                  </a:lnTo>
                  <a:lnTo>
                    <a:pt x="3293" y="10334"/>
                  </a:lnTo>
                  <a:lnTo>
                    <a:pt x="3537" y="9844"/>
                  </a:lnTo>
                  <a:lnTo>
                    <a:pt x="3780" y="9310"/>
                  </a:lnTo>
                  <a:lnTo>
                    <a:pt x="4024" y="8775"/>
                  </a:lnTo>
                  <a:lnTo>
                    <a:pt x="4268" y="8241"/>
                  </a:lnTo>
                  <a:lnTo>
                    <a:pt x="4390" y="7751"/>
                  </a:lnTo>
                  <a:lnTo>
                    <a:pt x="4756" y="7261"/>
                  </a:lnTo>
                  <a:lnTo>
                    <a:pt x="4878" y="6815"/>
                  </a:lnTo>
                  <a:lnTo>
                    <a:pt x="5122" y="6325"/>
                  </a:lnTo>
                  <a:lnTo>
                    <a:pt x="5366" y="5880"/>
                  </a:lnTo>
                  <a:lnTo>
                    <a:pt x="5488" y="5434"/>
                  </a:lnTo>
                  <a:lnTo>
                    <a:pt x="5854" y="4989"/>
                  </a:lnTo>
                  <a:lnTo>
                    <a:pt x="5854" y="4588"/>
                  </a:lnTo>
                  <a:lnTo>
                    <a:pt x="6220" y="4143"/>
                  </a:lnTo>
                  <a:lnTo>
                    <a:pt x="6463" y="3786"/>
                  </a:lnTo>
                  <a:lnTo>
                    <a:pt x="6585" y="3430"/>
                  </a:lnTo>
                  <a:lnTo>
                    <a:pt x="6951" y="3029"/>
                  </a:lnTo>
                  <a:lnTo>
                    <a:pt x="7073" y="2717"/>
                  </a:lnTo>
                  <a:lnTo>
                    <a:pt x="7317" y="2450"/>
                  </a:lnTo>
                  <a:lnTo>
                    <a:pt x="7439" y="2094"/>
                  </a:lnTo>
                  <a:lnTo>
                    <a:pt x="7683" y="1826"/>
                  </a:lnTo>
                  <a:lnTo>
                    <a:pt x="7927" y="1604"/>
                  </a:lnTo>
                  <a:lnTo>
                    <a:pt x="8171" y="1292"/>
                  </a:lnTo>
                  <a:lnTo>
                    <a:pt x="8415" y="1069"/>
                  </a:lnTo>
                  <a:lnTo>
                    <a:pt x="8537" y="846"/>
                  </a:lnTo>
                  <a:lnTo>
                    <a:pt x="8780" y="668"/>
                  </a:lnTo>
                  <a:lnTo>
                    <a:pt x="9024" y="490"/>
                  </a:lnTo>
                  <a:lnTo>
                    <a:pt x="9146" y="401"/>
                  </a:lnTo>
                  <a:lnTo>
                    <a:pt x="9512" y="267"/>
                  </a:lnTo>
                  <a:lnTo>
                    <a:pt x="9512" y="134"/>
                  </a:lnTo>
                  <a:lnTo>
                    <a:pt x="9878" y="89"/>
                  </a:lnTo>
                  <a:lnTo>
                    <a:pt x="10000" y="45"/>
                  </a:lnTo>
                  <a:lnTo>
                    <a:pt x="10244" y="0"/>
                  </a:lnTo>
                  <a:lnTo>
                    <a:pt x="10488" y="45"/>
                  </a:lnTo>
                  <a:lnTo>
                    <a:pt x="10732" y="45"/>
                  </a:lnTo>
                  <a:lnTo>
                    <a:pt x="10854" y="89"/>
                  </a:lnTo>
                  <a:lnTo>
                    <a:pt x="11098" y="223"/>
                  </a:lnTo>
                  <a:lnTo>
                    <a:pt x="11341" y="356"/>
                  </a:lnTo>
                  <a:lnTo>
                    <a:pt x="11585" y="535"/>
                  </a:lnTo>
                  <a:lnTo>
                    <a:pt x="11829" y="757"/>
                  </a:lnTo>
                  <a:lnTo>
                    <a:pt x="12073" y="980"/>
                  </a:lnTo>
                  <a:lnTo>
                    <a:pt x="12195" y="1247"/>
                  </a:lnTo>
                  <a:lnTo>
                    <a:pt x="12439" y="1604"/>
                  </a:lnTo>
                  <a:lnTo>
                    <a:pt x="12683" y="1915"/>
                  </a:lnTo>
                  <a:lnTo>
                    <a:pt x="12927" y="2272"/>
                  </a:lnTo>
                  <a:lnTo>
                    <a:pt x="13049" y="2717"/>
                  </a:lnTo>
                  <a:lnTo>
                    <a:pt x="13415" y="3118"/>
                  </a:lnTo>
                  <a:lnTo>
                    <a:pt x="13537" y="3519"/>
                  </a:lnTo>
                  <a:lnTo>
                    <a:pt x="13780" y="3964"/>
                  </a:lnTo>
                  <a:lnTo>
                    <a:pt x="14146" y="4454"/>
                  </a:lnTo>
                  <a:lnTo>
                    <a:pt x="14268" y="4944"/>
                  </a:lnTo>
                  <a:lnTo>
                    <a:pt x="14512" y="5479"/>
                  </a:lnTo>
                  <a:lnTo>
                    <a:pt x="14756" y="5969"/>
                  </a:lnTo>
                  <a:lnTo>
                    <a:pt x="15000" y="6503"/>
                  </a:lnTo>
                  <a:lnTo>
                    <a:pt x="15122" y="7038"/>
                  </a:lnTo>
                  <a:lnTo>
                    <a:pt x="15366" y="7617"/>
                  </a:lnTo>
                  <a:lnTo>
                    <a:pt x="15610" y="8151"/>
                  </a:lnTo>
                  <a:lnTo>
                    <a:pt x="15854" y="8775"/>
                  </a:lnTo>
                  <a:lnTo>
                    <a:pt x="16098" y="9310"/>
                  </a:lnTo>
                  <a:lnTo>
                    <a:pt x="16220" y="9889"/>
                  </a:lnTo>
                  <a:lnTo>
                    <a:pt x="16585" y="10468"/>
                  </a:lnTo>
                  <a:lnTo>
                    <a:pt x="16707" y="11047"/>
                  </a:lnTo>
                  <a:lnTo>
                    <a:pt x="16951" y="11626"/>
                  </a:lnTo>
                  <a:lnTo>
                    <a:pt x="17195" y="12205"/>
                  </a:lnTo>
                  <a:lnTo>
                    <a:pt x="17317" y="12739"/>
                  </a:lnTo>
                  <a:lnTo>
                    <a:pt x="17561" y="13318"/>
                  </a:lnTo>
                  <a:lnTo>
                    <a:pt x="17683" y="13853"/>
                  </a:lnTo>
                  <a:lnTo>
                    <a:pt x="17927" y="14388"/>
                  </a:lnTo>
                  <a:lnTo>
                    <a:pt x="18049" y="14922"/>
                  </a:lnTo>
                  <a:lnTo>
                    <a:pt x="18293" y="15412"/>
                  </a:lnTo>
                  <a:lnTo>
                    <a:pt x="18415" y="15902"/>
                  </a:lnTo>
                  <a:lnTo>
                    <a:pt x="18659" y="16437"/>
                  </a:lnTo>
                  <a:lnTo>
                    <a:pt x="18780" y="16882"/>
                  </a:lnTo>
                  <a:lnTo>
                    <a:pt x="19024" y="17283"/>
                  </a:lnTo>
                  <a:lnTo>
                    <a:pt x="19146" y="17728"/>
                  </a:lnTo>
                  <a:lnTo>
                    <a:pt x="19268" y="18174"/>
                  </a:lnTo>
                  <a:lnTo>
                    <a:pt x="19390" y="18530"/>
                  </a:lnTo>
                  <a:lnTo>
                    <a:pt x="19512" y="18886"/>
                  </a:lnTo>
                  <a:lnTo>
                    <a:pt x="19634" y="19198"/>
                  </a:lnTo>
                  <a:lnTo>
                    <a:pt x="19756" y="19510"/>
                  </a:lnTo>
                  <a:lnTo>
                    <a:pt x="19878" y="19733"/>
                  </a:lnTo>
                  <a:lnTo>
                    <a:pt x="19878" y="19955"/>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207" name="Freeform 37"/>
            <p:cNvSpPr>
              <a:spLocks/>
            </p:cNvSpPr>
            <p:nvPr/>
          </p:nvSpPr>
          <p:spPr bwMode="auto">
            <a:xfrm>
              <a:off x="4055" y="2213"/>
              <a:ext cx="70" cy="17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229" y="600"/>
                  </a:lnTo>
                  <a:lnTo>
                    <a:pt x="343" y="1293"/>
                  </a:lnTo>
                  <a:lnTo>
                    <a:pt x="571" y="1894"/>
                  </a:lnTo>
                  <a:lnTo>
                    <a:pt x="800" y="2540"/>
                  </a:lnTo>
                  <a:lnTo>
                    <a:pt x="914" y="3141"/>
                  </a:lnTo>
                  <a:lnTo>
                    <a:pt x="1257" y="3741"/>
                  </a:lnTo>
                  <a:lnTo>
                    <a:pt x="1371" y="4342"/>
                  </a:lnTo>
                  <a:lnTo>
                    <a:pt x="1600" y="4942"/>
                  </a:lnTo>
                  <a:lnTo>
                    <a:pt x="1714" y="5543"/>
                  </a:lnTo>
                  <a:lnTo>
                    <a:pt x="2057" y="6189"/>
                  </a:lnTo>
                  <a:lnTo>
                    <a:pt x="2171" y="6744"/>
                  </a:lnTo>
                  <a:lnTo>
                    <a:pt x="2400" y="7298"/>
                  </a:lnTo>
                  <a:lnTo>
                    <a:pt x="2629" y="7898"/>
                  </a:lnTo>
                  <a:lnTo>
                    <a:pt x="2743" y="8453"/>
                  </a:lnTo>
                  <a:lnTo>
                    <a:pt x="2971" y="9007"/>
                  </a:lnTo>
                  <a:lnTo>
                    <a:pt x="3200" y="9607"/>
                  </a:lnTo>
                  <a:lnTo>
                    <a:pt x="3314" y="10162"/>
                  </a:lnTo>
                  <a:lnTo>
                    <a:pt x="3543" y="10670"/>
                  </a:lnTo>
                  <a:lnTo>
                    <a:pt x="3771" y="11224"/>
                  </a:lnTo>
                  <a:lnTo>
                    <a:pt x="4000" y="11732"/>
                  </a:lnTo>
                  <a:lnTo>
                    <a:pt x="4114" y="12194"/>
                  </a:lnTo>
                  <a:lnTo>
                    <a:pt x="4343" y="12702"/>
                  </a:lnTo>
                  <a:lnTo>
                    <a:pt x="4571" y="13210"/>
                  </a:lnTo>
                  <a:lnTo>
                    <a:pt x="4686" y="13672"/>
                  </a:lnTo>
                  <a:lnTo>
                    <a:pt x="5029" y="14134"/>
                  </a:lnTo>
                  <a:lnTo>
                    <a:pt x="5143" y="14550"/>
                  </a:lnTo>
                  <a:lnTo>
                    <a:pt x="5371" y="15058"/>
                  </a:lnTo>
                  <a:lnTo>
                    <a:pt x="5600" y="15427"/>
                  </a:lnTo>
                  <a:lnTo>
                    <a:pt x="5714" y="15843"/>
                  </a:lnTo>
                  <a:lnTo>
                    <a:pt x="6057" y="16212"/>
                  </a:lnTo>
                  <a:lnTo>
                    <a:pt x="6171" y="16628"/>
                  </a:lnTo>
                  <a:lnTo>
                    <a:pt x="6400" y="16952"/>
                  </a:lnTo>
                  <a:lnTo>
                    <a:pt x="6629" y="17321"/>
                  </a:lnTo>
                  <a:lnTo>
                    <a:pt x="6743" y="17598"/>
                  </a:lnTo>
                  <a:lnTo>
                    <a:pt x="6971" y="17921"/>
                  </a:lnTo>
                  <a:lnTo>
                    <a:pt x="7200" y="18152"/>
                  </a:lnTo>
                  <a:lnTo>
                    <a:pt x="7429" y="18476"/>
                  </a:lnTo>
                  <a:lnTo>
                    <a:pt x="7543" y="18707"/>
                  </a:lnTo>
                  <a:lnTo>
                    <a:pt x="7886" y="18938"/>
                  </a:lnTo>
                  <a:lnTo>
                    <a:pt x="8000" y="19169"/>
                  </a:lnTo>
                  <a:lnTo>
                    <a:pt x="8229" y="19353"/>
                  </a:lnTo>
                  <a:lnTo>
                    <a:pt x="8457" y="19492"/>
                  </a:lnTo>
                  <a:lnTo>
                    <a:pt x="8571" y="19630"/>
                  </a:lnTo>
                  <a:lnTo>
                    <a:pt x="8914" y="19723"/>
                  </a:lnTo>
                  <a:lnTo>
                    <a:pt x="9029" y="19861"/>
                  </a:lnTo>
                  <a:lnTo>
                    <a:pt x="9257" y="19908"/>
                  </a:lnTo>
                  <a:lnTo>
                    <a:pt x="9486" y="19954"/>
                  </a:lnTo>
                  <a:lnTo>
                    <a:pt x="9714" y="19954"/>
                  </a:lnTo>
                  <a:lnTo>
                    <a:pt x="9943" y="19954"/>
                  </a:lnTo>
                  <a:lnTo>
                    <a:pt x="10057" y="19908"/>
                  </a:lnTo>
                  <a:lnTo>
                    <a:pt x="10286" y="19861"/>
                  </a:lnTo>
                  <a:lnTo>
                    <a:pt x="10514" y="19723"/>
                  </a:lnTo>
                  <a:lnTo>
                    <a:pt x="10743" y="19538"/>
                  </a:lnTo>
                  <a:lnTo>
                    <a:pt x="10971" y="19353"/>
                  </a:lnTo>
                  <a:lnTo>
                    <a:pt x="11314" y="19122"/>
                  </a:lnTo>
                  <a:lnTo>
                    <a:pt x="11429" y="18845"/>
                  </a:lnTo>
                  <a:lnTo>
                    <a:pt x="11771" y="18522"/>
                  </a:lnTo>
                  <a:lnTo>
                    <a:pt x="12000" y="18245"/>
                  </a:lnTo>
                  <a:lnTo>
                    <a:pt x="12114" y="17921"/>
                  </a:lnTo>
                  <a:lnTo>
                    <a:pt x="12457" y="17506"/>
                  </a:lnTo>
                  <a:lnTo>
                    <a:pt x="12686" y="17136"/>
                  </a:lnTo>
                  <a:lnTo>
                    <a:pt x="12914" y="16721"/>
                  </a:lnTo>
                  <a:lnTo>
                    <a:pt x="13257" y="16259"/>
                  </a:lnTo>
                  <a:lnTo>
                    <a:pt x="13371" y="15797"/>
                  </a:lnTo>
                  <a:lnTo>
                    <a:pt x="13714" y="15381"/>
                  </a:lnTo>
                  <a:lnTo>
                    <a:pt x="13943" y="14873"/>
                  </a:lnTo>
                  <a:lnTo>
                    <a:pt x="14171" y="14365"/>
                  </a:lnTo>
                  <a:lnTo>
                    <a:pt x="14400" y="13811"/>
                  </a:lnTo>
                  <a:lnTo>
                    <a:pt x="14743" y="13303"/>
                  </a:lnTo>
                  <a:lnTo>
                    <a:pt x="14857" y="12794"/>
                  </a:lnTo>
                  <a:lnTo>
                    <a:pt x="15200" y="12194"/>
                  </a:lnTo>
                  <a:lnTo>
                    <a:pt x="15429" y="11640"/>
                  </a:lnTo>
                  <a:lnTo>
                    <a:pt x="15657" y="11085"/>
                  </a:lnTo>
                  <a:lnTo>
                    <a:pt x="15886" y="10531"/>
                  </a:lnTo>
                  <a:lnTo>
                    <a:pt x="16114" y="10023"/>
                  </a:lnTo>
                  <a:lnTo>
                    <a:pt x="16343" y="9469"/>
                  </a:lnTo>
                  <a:lnTo>
                    <a:pt x="16571" y="8961"/>
                  </a:lnTo>
                  <a:lnTo>
                    <a:pt x="16800" y="8406"/>
                  </a:lnTo>
                  <a:lnTo>
                    <a:pt x="17029" y="7806"/>
                  </a:lnTo>
                  <a:lnTo>
                    <a:pt x="17257" y="7298"/>
                  </a:lnTo>
                  <a:lnTo>
                    <a:pt x="17371" y="6744"/>
                  </a:lnTo>
                  <a:lnTo>
                    <a:pt x="17714" y="6236"/>
                  </a:lnTo>
                  <a:lnTo>
                    <a:pt x="17829" y="5727"/>
                  </a:lnTo>
                  <a:lnTo>
                    <a:pt x="18171" y="5219"/>
                  </a:lnTo>
                  <a:lnTo>
                    <a:pt x="18286" y="4758"/>
                  </a:lnTo>
                  <a:lnTo>
                    <a:pt x="18400" y="4249"/>
                  </a:lnTo>
                  <a:lnTo>
                    <a:pt x="18743" y="3880"/>
                  </a:lnTo>
                  <a:lnTo>
                    <a:pt x="18857" y="3372"/>
                  </a:lnTo>
                  <a:lnTo>
                    <a:pt x="19086" y="3002"/>
                  </a:lnTo>
                  <a:lnTo>
                    <a:pt x="19200" y="2587"/>
                  </a:lnTo>
                  <a:lnTo>
                    <a:pt x="19314" y="2263"/>
                  </a:lnTo>
                  <a:lnTo>
                    <a:pt x="19429" y="1894"/>
                  </a:lnTo>
                  <a:lnTo>
                    <a:pt x="19543" y="1617"/>
                  </a:lnTo>
                  <a:lnTo>
                    <a:pt x="19771" y="1339"/>
                  </a:lnTo>
                  <a:lnTo>
                    <a:pt x="19771" y="1062"/>
                  </a:lnTo>
                  <a:lnTo>
                    <a:pt x="19886" y="831"/>
                  </a:lnTo>
                </a:path>
              </a:pathLst>
            </a:custGeom>
            <a:noFill/>
            <a:ln w="28575" cap="flat" cmpd="sng">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nvGrpSpPr>
          <p:cNvPr id="6" name="Group 38"/>
          <p:cNvGrpSpPr>
            <a:grpSpLocks/>
          </p:cNvGrpSpPr>
          <p:nvPr/>
        </p:nvGrpSpPr>
        <p:grpSpPr bwMode="auto">
          <a:xfrm>
            <a:off x="8204353" y="853532"/>
            <a:ext cx="1390650" cy="295275"/>
            <a:chOff x="3204" y="1680"/>
            <a:chExt cx="876" cy="186"/>
          </a:xfrm>
        </p:grpSpPr>
        <p:sp>
          <p:nvSpPr>
            <p:cNvPr id="88190" name="Line 39"/>
            <p:cNvSpPr>
              <a:spLocks noChangeShapeType="1"/>
            </p:cNvSpPr>
            <p:nvPr/>
          </p:nvSpPr>
          <p:spPr bwMode="auto">
            <a:xfrm>
              <a:off x="3736" y="1824"/>
              <a:ext cx="344" cy="0"/>
            </a:xfrm>
            <a:prstGeom prst="line">
              <a:avLst/>
            </a:prstGeom>
            <a:noFill/>
            <a:ln w="1905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91" name="Rectangle 40"/>
            <p:cNvSpPr>
              <a:spLocks noChangeArrowheads="1"/>
            </p:cNvSpPr>
            <p:nvPr/>
          </p:nvSpPr>
          <p:spPr bwMode="auto">
            <a:xfrm>
              <a:off x="3204" y="1680"/>
              <a:ext cx="540" cy="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波列</a:t>
              </a:r>
            </a:p>
          </p:txBody>
        </p:sp>
      </p:grpSp>
      <p:grpSp>
        <p:nvGrpSpPr>
          <p:cNvPr id="7" name="Group 41"/>
          <p:cNvGrpSpPr>
            <a:grpSpLocks/>
          </p:cNvGrpSpPr>
          <p:nvPr/>
        </p:nvGrpSpPr>
        <p:grpSpPr bwMode="auto">
          <a:xfrm>
            <a:off x="7918603" y="1615531"/>
            <a:ext cx="1752600" cy="749300"/>
            <a:chOff x="3024" y="2160"/>
            <a:chExt cx="1104" cy="472"/>
          </a:xfrm>
        </p:grpSpPr>
        <p:sp>
          <p:nvSpPr>
            <p:cNvPr id="88187" name="Line 42"/>
            <p:cNvSpPr>
              <a:spLocks noChangeShapeType="1"/>
            </p:cNvSpPr>
            <p:nvPr/>
          </p:nvSpPr>
          <p:spPr bwMode="auto">
            <a:xfrm>
              <a:off x="3024" y="2160"/>
              <a:ext cx="0" cy="42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8" name="Line 43"/>
            <p:cNvSpPr>
              <a:spLocks noChangeShapeType="1"/>
            </p:cNvSpPr>
            <p:nvPr/>
          </p:nvSpPr>
          <p:spPr bwMode="auto">
            <a:xfrm>
              <a:off x="4128" y="2208"/>
              <a:ext cx="0" cy="424"/>
            </a:xfrm>
            <a:prstGeom prst="line">
              <a:avLst/>
            </a:prstGeom>
            <a:noFill/>
            <a:ln w="12700">
              <a:solidFill>
                <a:srgbClr val="000000"/>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9" name="Line 44"/>
            <p:cNvSpPr>
              <a:spLocks noChangeShapeType="1"/>
            </p:cNvSpPr>
            <p:nvPr/>
          </p:nvSpPr>
          <p:spPr bwMode="auto">
            <a:xfrm flipV="1">
              <a:off x="3024" y="2496"/>
              <a:ext cx="1104" cy="4"/>
            </a:xfrm>
            <a:prstGeom prst="line">
              <a:avLst/>
            </a:prstGeom>
            <a:noFill/>
            <a:ln w="9525">
              <a:solidFill>
                <a:srgbClr val="000000"/>
              </a:solidFill>
              <a:round/>
              <a:headEnd type="triangl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1965" name="Rectangle 45"/>
              <p:cNvSpPr>
                <a:spLocks noChangeArrowheads="1"/>
              </p:cNvSpPr>
              <p:nvPr/>
            </p:nvSpPr>
            <p:spPr bwMode="auto">
              <a:xfrm>
                <a:off x="7918603" y="2301331"/>
                <a:ext cx="2595562" cy="419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None/>
                </a:pPr>
                <a:r>
                  <a:rPr lang="zh-CN" altLang="en-US" sz="2800" dirty="0">
                    <a:solidFill>
                      <a:srgbClr val="0000FF"/>
                    </a:solidFill>
                    <a:latin typeface="+mn-lt"/>
                    <a:ea typeface="+mn-ea"/>
                  </a:rPr>
                  <a:t>波列长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𝑐</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𝑡</m:t>
                    </m:r>
                  </m:oMath>
                </a14:m>
                <a:endParaRPr lang="en-US" altLang="zh-CN" sz="2800" dirty="0">
                  <a:solidFill>
                    <a:srgbClr val="0000FF"/>
                  </a:solidFill>
                  <a:latin typeface="+mn-lt"/>
                  <a:ea typeface="+mn-ea"/>
                </a:endParaRPr>
              </a:p>
            </p:txBody>
          </p:sp>
        </mc:Choice>
        <mc:Fallback xmlns="">
          <p:sp>
            <p:nvSpPr>
              <p:cNvPr id="81965" name="Rectangle 45"/>
              <p:cNvSpPr>
                <a:spLocks noRot="1" noChangeAspect="1" noMove="1" noResize="1" noEditPoints="1" noAdjustHandles="1" noChangeArrowheads="1" noChangeShapeType="1" noTextEdit="1"/>
              </p:cNvSpPr>
              <p:nvPr/>
            </p:nvSpPr>
            <p:spPr bwMode="auto">
              <a:xfrm>
                <a:off x="7918603" y="2301331"/>
                <a:ext cx="2595562" cy="419100"/>
              </a:xfrm>
              <a:prstGeom prst="rect">
                <a:avLst/>
              </a:prstGeom>
              <a:blipFill>
                <a:blip r:embed="rId4"/>
                <a:stretch>
                  <a:fillRect l="-7746" t="-23529" b="-5735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81966" name="Text Box 46"/>
          <p:cNvSpPr txBox="1">
            <a:spLocks noChangeArrowheads="1"/>
          </p:cNvSpPr>
          <p:nvPr/>
        </p:nvSpPr>
        <p:spPr bwMode="auto">
          <a:xfrm>
            <a:off x="2338541" y="2927599"/>
            <a:ext cx="38862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普通光源：自发辐射</a:t>
            </a:r>
          </a:p>
        </p:txBody>
      </p:sp>
      <p:sp>
        <p:nvSpPr>
          <p:cNvPr id="81972" name="Oval 52"/>
          <p:cNvSpPr>
            <a:spLocks noChangeArrowheads="1"/>
          </p:cNvSpPr>
          <p:nvPr/>
        </p:nvSpPr>
        <p:spPr bwMode="auto">
          <a:xfrm>
            <a:off x="3478366" y="3723732"/>
            <a:ext cx="790575" cy="777875"/>
          </a:xfrm>
          <a:prstGeom prst="ellipse">
            <a:avLst/>
          </a:prstGeom>
          <a:solidFill>
            <a:srgbClr val="FFFF00"/>
          </a:solidFill>
          <a:ln w="25400">
            <a:solidFill>
              <a:srgbClr val="800080"/>
            </a:solidFill>
            <a:round/>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1973" name="Rectangle 53"/>
          <p:cNvSpPr>
            <a:spLocks noChangeArrowheads="1"/>
          </p:cNvSpPr>
          <p:nvPr/>
        </p:nvSpPr>
        <p:spPr bwMode="auto">
          <a:xfrm>
            <a:off x="3962553" y="3574507"/>
            <a:ext cx="246062"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0000FF"/>
                </a:solidFill>
                <a:latin typeface="+mn-lt"/>
                <a:ea typeface="+mn-ea"/>
              </a:rPr>
              <a:t>·</a:t>
            </a:r>
          </a:p>
        </p:txBody>
      </p:sp>
      <p:sp>
        <p:nvSpPr>
          <p:cNvPr id="81974" name="Rectangle 54"/>
          <p:cNvSpPr>
            <a:spLocks noChangeArrowheads="1"/>
          </p:cNvSpPr>
          <p:nvPr/>
        </p:nvSpPr>
        <p:spPr bwMode="auto">
          <a:xfrm>
            <a:off x="3964141" y="3952332"/>
            <a:ext cx="201613" cy="263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a:solidFill>
                  <a:srgbClr val="0000FF"/>
                </a:solidFill>
                <a:latin typeface="+mn-lt"/>
                <a:ea typeface="+mn-ea"/>
              </a:rPr>
              <a:t>·</a:t>
            </a:r>
          </a:p>
          <a:p>
            <a:pPr algn="just" eaLnBrk="1" hangingPunct="1">
              <a:spcBef>
                <a:spcPct val="0"/>
              </a:spcBef>
              <a:buClrTx/>
              <a:buFontTx/>
              <a:buNone/>
            </a:pPr>
            <a:endParaRPr lang="en-US" altLang="zh-CN" sz="2800">
              <a:solidFill>
                <a:srgbClr val="0000FF"/>
              </a:solidFill>
              <a:latin typeface="+mn-lt"/>
              <a:ea typeface="+mn-ea"/>
            </a:endParaRPr>
          </a:p>
        </p:txBody>
      </p:sp>
      <p:grpSp>
        <p:nvGrpSpPr>
          <p:cNvPr id="8" name="Group 66"/>
          <p:cNvGrpSpPr>
            <a:grpSpLocks/>
          </p:cNvGrpSpPr>
          <p:nvPr/>
        </p:nvGrpSpPr>
        <p:grpSpPr bwMode="auto">
          <a:xfrm>
            <a:off x="4970616" y="3861844"/>
            <a:ext cx="646113" cy="504825"/>
            <a:chOff x="2045" y="3456"/>
            <a:chExt cx="407" cy="318"/>
          </a:xfrm>
        </p:grpSpPr>
        <p:sp>
          <p:nvSpPr>
            <p:cNvPr id="88177" name="Freeform 67"/>
            <p:cNvSpPr>
              <a:spLocks/>
            </p:cNvSpPr>
            <p:nvPr/>
          </p:nvSpPr>
          <p:spPr bwMode="auto">
            <a:xfrm>
              <a:off x="2045"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8" name="Freeform 68"/>
            <p:cNvSpPr>
              <a:spLocks/>
            </p:cNvSpPr>
            <p:nvPr/>
          </p:nvSpPr>
          <p:spPr bwMode="auto">
            <a:xfrm>
              <a:off x="2116"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9" name="Freeform 69"/>
            <p:cNvSpPr>
              <a:spLocks/>
            </p:cNvSpPr>
            <p:nvPr/>
          </p:nvSpPr>
          <p:spPr bwMode="auto">
            <a:xfrm>
              <a:off x="2194"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0" name="Freeform 70"/>
            <p:cNvSpPr>
              <a:spLocks/>
            </p:cNvSpPr>
            <p:nvPr/>
          </p:nvSpPr>
          <p:spPr bwMode="auto">
            <a:xfrm>
              <a:off x="2265"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1" name="Line 71"/>
            <p:cNvSpPr>
              <a:spLocks noChangeShapeType="1"/>
            </p:cNvSpPr>
            <p:nvPr/>
          </p:nvSpPr>
          <p:spPr bwMode="auto">
            <a:xfrm flipV="1">
              <a:off x="2341"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82" name="Freeform 72"/>
            <p:cNvSpPr>
              <a:spLocks/>
            </p:cNvSpPr>
            <p:nvPr/>
          </p:nvSpPr>
          <p:spPr bwMode="auto">
            <a:xfrm>
              <a:off x="2052" y="3704"/>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83" name="Freeform 73"/>
            <p:cNvSpPr>
              <a:spLocks/>
            </p:cNvSpPr>
            <p:nvPr/>
          </p:nvSpPr>
          <p:spPr bwMode="auto">
            <a:xfrm>
              <a:off x="2123" y="3739"/>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84" name="Freeform 74"/>
            <p:cNvSpPr>
              <a:spLocks/>
            </p:cNvSpPr>
            <p:nvPr/>
          </p:nvSpPr>
          <p:spPr bwMode="auto">
            <a:xfrm>
              <a:off x="2201" y="3705"/>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5" name="Freeform 75"/>
            <p:cNvSpPr>
              <a:spLocks/>
            </p:cNvSpPr>
            <p:nvPr/>
          </p:nvSpPr>
          <p:spPr bwMode="auto">
            <a:xfrm>
              <a:off x="2272" y="3739"/>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86" name="Line 76"/>
            <p:cNvSpPr>
              <a:spLocks noChangeShapeType="1"/>
            </p:cNvSpPr>
            <p:nvPr/>
          </p:nvSpPr>
          <p:spPr bwMode="auto">
            <a:xfrm flipV="1">
              <a:off x="2348" y="3734"/>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9" name="Group 77"/>
          <p:cNvGrpSpPr>
            <a:grpSpLocks/>
          </p:cNvGrpSpPr>
          <p:nvPr/>
        </p:nvGrpSpPr>
        <p:grpSpPr bwMode="auto">
          <a:xfrm>
            <a:off x="4056215" y="3876131"/>
            <a:ext cx="635000" cy="482600"/>
            <a:chOff x="1498" y="3456"/>
            <a:chExt cx="400" cy="304"/>
          </a:xfrm>
        </p:grpSpPr>
        <p:sp>
          <p:nvSpPr>
            <p:cNvPr id="88167" name="Freeform 78"/>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8" name="Freeform 79"/>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9" name="Freeform 80"/>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0" name="Freeform 81"/>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1" name="Line 82"/>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72" name="Freeform 83"/>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3" name="Freeform 84"/>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74" name="Freeform 85"/>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5" name="Freeform 86"/>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76" name="Line 87"/>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0" name="Group 89"/>
          <p:cNvGrpSpPr>
            <a:grpSpLocks/>
          </p:cNvGrpSpPr>
          <p:nvPr/>
        </p:nvGrpSpPr>
        <p:grpSpPr bwMode="auto">
          <a:xfrm>
            <a:off x="4970616" y="3861844"/>
            <a:ext cx="646113" cy="504825"/>
            <a:chOff x="2045" y="3456"/>
            <a:chExt cx="407" cy="318"/>
          </a:xfrm>
        </p:grpSpPr>
        <p:sp>
          <p:nvSpPr>
            <p:cNvPr id="88157" name="Freeform 90"/>
            <p:cNvSpPr>
              <a:spLocks/>
            </p:cNvSpPr>
            <p:nvPr/>
          </p:nvSpPr>
          <p:spPr bwMode="auto">
            <a:xfrm>
              <a:off x="2045"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8" name="Freeform 91"/>
            <p:cNvSpPr>
              <a:spLocks/>
            </p:cNvSpPr>
            <p:nvPr/>
          </p:nvSpPr>
          <p:spPr bwMode="auto">
            <a:xfrm>
              <a:off x="2116"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9" name="Freeform 92"/>
            <p:cNvSpPr>
              <a:spLocks/>
            </p:cNvSpPr>
            <p:nvPr/>
          </p:nvSpPr>
          <p:spPr bwMode="auto">
            <a:xfrm>
              <a:off x="2194"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0" name="Freeform 93"/>
            <p:cNvSpPr>
              <a:spLocks/>
            </p:cNvSpPr>
            <p:nvPr/>
          </p:nvSpPr>
          <p:spPr bwMode="auto">
            <a:xfrm>
              <a:off x="2265"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1" name="Line 94"/>
            <p:cNvSpPr>
              <a:spLocks noChangeShapeType="1"/>
            </p:cNvSpPr>
            <p:nvPr/>
          </p:nvSpPr>
          <p:spPr bwMode="auto">
            <a:xfrm flipV="1">
              <a:off x="2341"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62" name="Freeform 95"/>
            <p:cNvSpPr>
              <a:spLocks/>
            </p:cNvSpPr>
            <p:nvPr/>
          </p:nvSpPr>
          <p:spPr bwMode="auto">
            <a:xfrm>
              <a:off x="2052" y="3704"/>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3" name="Freeform 96"/>
            <p:cNvSpPr>
              <a:spLocks/>
            </p:cNvSpPr>
            <p:nvPr/>
          </p:nvSpPr>
          <p:spPr bwMode="auto">
            <a:xfrm>
              <a:off x="2123" y="3739"/>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64" name="Freeform 97"/>
            <p:cNvSpPr>
              <a:spLocks/>
            </p:cNvSpPr>
            <p:nvPr/>
          </p:nvSpPr>
          <p:spPr bwMode="auto">
            <a:xfrm>
              <a:off x="2201" y="3705"/>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5" name="Freeform 98"/>
            <p:cNvSpPr>
              <a:spLocks/>
            </p:cNvSpPr>
            <p:nvPr/>
          </p:nvSpPr>
          <p:spPr bwMode="auto">
            <a:xfrm>
              <a:off x="2272" y="3739"/>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66" name="Line 99"/>
            <p:cNvSpPr>
              <a:spLocks noChangeShapeType="1"/>
            </p:cNvSpPr>
            <p:nvPr/>
          </p:nvSpPr>
          <p:spPr bwMode="auto">
            <a:xfrm flipV="1">
              <a:off x="2348" y="3734"/>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1" name="Group 100"/>
          <p:cNvGrpSpPr>
            <a:grpSpLocks/>
          </p:cNvGrpSpPr>
          <p:nvPr/>
        </p:nvGrpSpPr>
        <p:grpSpPr bwMode="auto">
          <a:xfrm>
            <a:off x="4040340" y="3876131"/>
            <a:ext cx="635000" cy="482600"/>
            <a:chOff x="1498" y="3456"/>
            <a:chExt cx="400" cy="304"/>
          </a:xfrm>
        </p:grpSpPr>
        <p:sp>
          <p:nvSpPr>
            <p:cNvPr id="88147" name="Freeform 101"/>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8" name="Freeform 102"/>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9" name="Freeform 103"/>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0" name="Freeform 104"/>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1" name="Line 105"/>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52" name="Freeform 106"/>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3" name="Freeform 107"/>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54" name="Freeform 108"/>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5" name="Freeform 109"/>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56" name="Line 110"/>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2" name="Group 111"/>
          <p:cNvGrpSpPr>
            <a:grpSpLocks/>
          </p:cNvGrpSpPr>
          <p:nvPr/>
        </p:nvGrpSpPr>
        <p:grpSpPr bwMode="auto">
          <a:xfrm>
            <a:off x="4040340" y="3876131"/>
            <a:ext cx="635000" cy="482600"/>
            <a:chOff x="1498" y="3456"/>
            <a:chExt cx="400" cy="304"/>
          </a:xfrm>
        </p:grpSpPr>
        <p:sp>
          <p:nvSpPr>
            <p:cNvPr id="88137" name="Freeform 112"/>
            <p:cNvSpPr>
              <a:spLocks/>
            </p:cNvSpPr>
            <p:nvPr/>
          </p:nvSpPr>
          <p:spPr bwMode="auto">
            <a:xfrm>
              <a:off x="1498" y="3456"/>
              <a:ext cx="71"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8" name="Freeform 113"/>
            <p:cNvSpPr>
              <a:spLocks/>
            </p:cNvSpPr>
            <p:nvPr/>
          </p:nvSpPr>
          <p:spPr bwMode="auto">
            <a:xfrm>
              <a:off x="1569" y="3491"/>
              <a:ext cx="76"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9" name="Freeform 114"/>
            <p:cNvSpPr>
              <a:spLocks/>
            </p:cNvSpPr>
            <p:nvPr/>
          </p:nvSpPr>
          <p:spPr bwMode="auto">
            <a:xfrm>
              <a:off x="1647" y="3457"/>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0" name="Freeform 115"/>
            <p:cNvSpPr>
              <a:spLocks/>
            </p:cNvSpPr>
            <p:nvPr/>
          </p:nvSpPr>
          <p:spPr bwMode="auto">
            <a:xfrm>
              <a:off x="1718" y="3491"/>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1" name="Line 116"/>
            <p:cNvSpPr>
              <a:spLocks noChangeShapeType="1"/>
            </p:cNvSpPr>
            <p:nvPr/>
          </p:nvSpPr>
          <p:spPr bwMode="auto">
            <a:xfrm flipV="1">
              <a:off x="1794" y="3486"/>
              <a:ext cx="104" cy="2"/>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42" name="Freeform 117"/>
            <p:cNvSpPr>
              <a:spLocks/>
            </p:cNvSpPr>
            <p:nvPr/>
          </p:nvSpPr>
          <p:spPr bwMode="auto">
            <a:xfrm>
              <a:off x="1498" y="3691"/>
              <a:ext cx="71"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3" name="Freeform 118"/>
            <p:cNvSpPr>
              <a:spLocks/>
            </p:cNvSpPr>
            <p:nvPr/>
          </p:nvSpPr>
          <p:spPr bwMode="auto">
            <a:xfrm>
              <a:off x="1569" y="3726"/>
              <a:ext cx="76"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0000FF"/>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44" name="Freeform 119"/>
            <p:cNvSpPr>
              <a:spLocks/>
            </p:cNvSpPr>
            <p:nvPr/>
          </p:nvSpPr>
          <p:spPr bwMode="auto">
            <a:xfrm>
              <a:off x="1647" y="3692"/>
              <a:ext cx="71" cy="34"/>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5" name="Freeform 120"/>
            <p:cNvSpPr>
              <a:spLocks/>
            </p:cNvSpPr>
            <p:nvPr/>
          </p:nvSpPr>
          <p:spPr bwMode="auto">
            <a:xfrm>
              <a:off x="1718" y="3726"/>
              <a:ext cx="76" cy="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0000FF"/>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46" name="Line 121"/>
            <p:cNvSpPr>
              <a:spLocks noChangeShapeType="1"/>
            </p:cNvSpPr>
            <p:nvPr/>
          </p:nvSpPr>
          <p:spPr bwMode="auto">
            <a:xfrm flipV="1">
              <a:off x="1794" y="3721"/>
              <a:ext cx="104" cy="1"/>
            </a:xfrm>
            <a:prstGeom prst="line">
              <a:avLst/>
            </a:prstGeom>
            <a:noFill/>
            <a:ln w="25400">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88087" name="Text Box 123"/>
          <p:cNvSpPr txBox="1">
            <a:spLocks noChangeArrowheads="1"/>
          </p:cNvSpPr>
          <p:nvPr/>
        </p:nvSpPr>
        <p:spPr bwMode="auto">
          <a:xfrm>
            <a:off x="2338541" y="431258"/>
            <a:ext cx="3167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Char char="•"/>
            </a:pPr>
            <a:r>
              <a:rPr kumimoji="0" lang="en-US" altLang="zh-CN" sz="2800" dirty="0">
                <a:solidFill>
                  <a:srgbClr val="0000FF"/>
                </a:solidFill>
                <a:latin typeface="+mn-lt"/>
                <a:ea typeface="+mn-ea"/>
              </a:rPr>
              <a:t>  </a:t>
            </a:r>
            <a:r>
              <a:rPr kumimoji="0" lang="zh-CN" altLang="en-US" sz="2800" dirty="0">
                <a:solidFill>
                  <a:srgbClr val="0000FF"/>
                </a:solidFill>
                <a:latin typeface="+mn-lt"/>
                <a:ea typeface="+mn-ea"/>
              </a:rPr>
              <a:t>发光机理</a:t>
            </a:r>
          </a:p>
        </p:txBody>
      </p:sp>
      <p:sp>
        <p:nvSpPr>
          <p:cNvPr id="82044" name="Text Box 124"/>
          <p:cNvSpPr txBox="1">
            <a:spLocks noChangeArrowheads="1"/>
          </p:cNvSpPr>
          <p:nvPr/>
        </p:nvSpPr>
        <p:spPr bwMode="auto">
          <a:xfrm>
            <a:off x="7191439" y="2886423"/>
            <a:ext cx="3924476"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激光光源：受激辐射</a:t>
            </a:r>
          </a:p>
        </p:txBody>
      </p:sp>
      <p:sp>
        <p:nvSpPr>
          <p:cNvPr id="82045" name="Line 125"/>
          <p:cNvSpPr>
            <a:spLocks noChangeShapeType="1"/>
          </p:cNvSpPr>
          <p:nvPr/>
        </p:nvSpPr>
        <p:spPr bwMode="auto">
          <a:xfrm>
            <a:off x="8613928" y="3574508"/>
            <a:ext cx="0" cy="910898"/>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35" name="Line 128"/>
          <p:cNvSpPr>
            <a:spLocks noChangeShapeType="1"/>
          </p:cNvSpPr>
          <p:nvPr/>
        </p:nvSpPr>
        <p:spPr bwMode="auto">
          <a:xfrm>
            <a:off x="8023379" y="4484469"/>
            <a:ext cx="1193800" cy="1588"/>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33" name="Line 131"/>
          <p:cNvSpPr>
            <a:spLocks noChangeShapeType="1"/>
          </p:cNvSpPr>
          <p:nvPr/>
        </p:nvSpPr>
        <p:spPr bwMode="auto">
          <a:xfrm>
            <a:off x="8012265" y="3585445"/>
            <a:ext cx="1193800" cy="0"/>
          </a:xfrm>
          <a:prstGeom prst="line">
            <a:avLst/>
          </a:prstGeom>
          <a:noFill/>
          <a:ln w="25400">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5" name="Group 133"/>
          <p:cNvGrpSpPr>
            <a:grpSpLocks/>
          </p:cNvGrpSpPr>
          <p:nvPr/>
        </p:nvGrpSpPr>
        <p:grpSpPr bwMode="auto">
          <a:xfrm>
            <a:off x="8698065" y="3878979"/>
            <a:ext cx="700088" cy="376238"/>
            <a:chOff x="1798" y="923"/>
            <a:chExt cx="441" cy="237"/>
          </a:xfrm>
        </p:grpSpPr>
        <p:sp>
          <p:nvSpPr>
            <p:cNvPr id="88123" name="Freeform 134"/>
            <p:cNvSpPr>
              <a:spLocks/>
            </p:cNvSpPr>
            <p:nvPr/>
          </p:nvSpPr>
          <p:spPr bwMode="auto">
            <a:xfrm>
              <a:off x="1805" y="923"/>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4" name="Freeform 135"/>
            <p:cNvSpPr>
              <a:spLocks/>
            </p:cNvSpPr>
            <p:nvPr/>
          </p:nvSpPr>
          <p:spPr bwMode="auto">
            <a:xfrm>
              <a:off x="1882" y="959"/>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5" name="Freeform 136"/>
            <p:cNvSpPr>
              <a:spLocks/>
            </p:cNvSpPr>
            <p:nvPr/>
          </p:nvSpPr>
          <p:spPr bwMode="auto">
            <a:xfrm>
              <a:off x="1967" y="924"/>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6" name="Freeform 137"/>
            <p:cNvSpPr>
              <a:spLocks/>
            </p:cNvSpPr>
            <p:nvPr/>
          </p:nvSpPr>
          <p:spPr bwMode="auto">
            <a:xfrm>
              <a:off x="2044" y="959"/>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7" name="Line 138"/>
            <p:cNvSpPr>
              <a:spLocks noChangeShapeType="1"/>
            </p:cNvSpPr>
            <p:nvPr/>
          </p:nvSpPr>
          <p:spPr bwMode="auto">
            <a:xfrm flipV="1">
              <a:off x="2126" y="954"/>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88128" name="Freeform 139"/>
            <p:cNvSpPr>
              <a:spLocks/>
            </p:cNvSpPr>
            <p:nvPr/>
          </p:nvSpPr>
          <p:spPr bwMode="auto">
            <a:xfrm>
              <a:off x="1798" y="1088"/>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29" name="Freeform 140"/>
            <p:cNvSpPr>
              <a:spLocks/>
            </p:cNvSpPr>
            <p:nvPr/>
          </p:nvSpPr>
          <p:spPr bwMode="auto">
            <a:xfrm>
              <a:off x="1875" y="1124"/>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30" name="Freeform 141"/>
            <p:cNvSpPr>
              <a:spLocks/>
            </p:cNvSpPr>
            <p:nvPr/>
          </p:nvSpPr>
          <p:spPr bwMode="auto">
            <a:xfrm>
              <a:off x="1959" y="1089"/>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31" name="Freeform 142"/>
            <p:cNvSpPr>
              <a:spLocks/>
            </p:cNvSpPr>
            <p:nvPr/>
          </p:nvSpPr>
          <p:spPr bwMode="auto">
            <a:xfrm>
              <a:off x="2036" y="1124"/>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32" name="Line 143"/>
            <p:cNvSpPr>
              <a:spLocks noChangeShapeType="1"/>
            </p:cNvSpPr>
            <p:nvPr/>
          </p:nvSpPr>
          <p:spPr bwMode="auto">
            <a:xfrm flipV="1">
              <a:off x="2118" y="1119"/>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p:nvGrpSpPr>
          <p:cNvPr id="16" name="Group 144"/>
          <p:cNvGrpSpPr>
            <a:grpSpLocks/>
          </p:cNvGrpSpPr>
          <p:nvPr/>
        </p:nvGrpSpPr>
        <p:grpSpPr bwMode="auto">
          <a:xfrm>
            <a:off x="7812240" y="3947241"/>
            <a:ext cx="687388" cy="114300"/>
            <a:chOff x="1240" y="966"/>
            <a:chExt cx="433" cy="72"/>
          </a:xfrm>
        </p:grpSpPr>
        <p:sp>
          <p:nvSpPr>
            <p:cNvPr id="88117" name="Freeform 145"/>
            <p:cNvSpPr>
              <a:spLocks/>
            </p:cNvSpPr>
            <p:nvPr/>
          </p:nvSpPr>
          <p:spPr bwMode="auto">
            <a:xfrm>
              <a:off x="1240" y="966"/>
              <a:ext cx="77" cy="37"/>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23"/>
                  </a:moveTo>
                  <a:lnTo>
                    <a:pt x="197" y="18641"/>
                  </a:lnTo>
                  <a:lnTo>
                    <a:pt x="493" y="17670"/>
                  </a:lnTo>
                  <a:lnTo>
                    <a:pt x="690" y="17087"/>
                  </a:lnTo>
                  <a:lnTo>
                    <a:pt x="887" y="16699"/>
                  </a:lnTo>
                  <a:lnTo>
                    <a:pt x="985" y="16117"/>
                  </a:lnTo>
                  <a:lnTo>
                    <a:pt x="1281" y="15146"/>
                  </a:lnTo>
                  <a:lnTo>
                    <a:pt x="1576" y="14951"/>
                  </a:lnTo>
                  <a:lnTo>
                    <a:pt x="1675" y="14369"/>
                  </a:lnTo>
                  <a:lnTo>
                    <a:pt x="1970" y="13592"/>
                  </a:lnTo>
                  <a:lnTo>
                    <a:pt x="2167" y="13010"/>
                  </a:lnTo>
                  <a:lnTo>
                    <a:pt x="2562" y="12427"/>
                  </a:lnTo>
                  <a:lnTo>
                    <a:pt x="2660" y="12039"/>
                  </a:lnTo>
                  <a:lnTo>
                    <a:pt x="2956" y="11262"/>
                  </a:lnTo>
                  <a:lnTo>
                    <a:pt x="3054" y="10680"/>
                  </a:lnTo>
                  <a:lnTo>
                    <a:pt x="3350" y="10291"/>
                  </a:lnTo>
                  <a:lnTo>
                    <a:pt x="3547" y="10097"/>
                  </a:lnTo>
                  <a:lnTo>
                    <a:pt x="3744" y="9515"/>
                  </a:lnTo>
                  <a:lnTo>
                    <a:pt x="4039" y="8932"/>
                  </a:lnTo>
                  <a:lnTo>
                    <a:pt x="4236" y="8544"/>
                  </a:lnTo>
                  <a:lnTo>
                    <a:pt x="4433" y="7961"/>
                  </a:lnTo>
                  <a:lnTo>
                    <a:pt x="4729" y="7573"/>
                  </a:lnTo>
                  <a:lnTo>
                    <a:pt x="4828" y="6990"/>
                  </a:lnTo>
                  <a:lnTo>
                    <a:pt x="5123" y="6602"/>
                  </a:lnTo>
                  <a:lnTo>
                    <a:pt x="5320" y="6019"/>
                  </a:lnTo>
                  <a:lnTo>
                    <a:pt x="5419" y="5631"/>
                  </a:lnTo>
                  <a:lnTo>
                    <a:pt x="5813" y="5243"/>
                  </a:lnTo>
                  <a:lnTo>
                    <a:pt x="5813" y="4660"/>
                  </a:lnTo>
                  <a:lnTo>
                    <a:pt x="6305" y="4078"/>
                  </a:lnTo>
                  <a:lnTo>
                    <a:pt x="6502" y="3883"/>
                  </a:lnTo>
                  <a:lnTo>
                    <a:pt x="6601" y="3301"/>
                  </a:lnTo>
                  <a:lnTo>
                    <a:pt x="6897" y="3301"/>
                  </a:lnTo>
                  <a:lnTo>
                    <a:pt x="7192" y="2718"/>
                  </a:lnTo>
                  <a:lnTo>
                    <a:pt x="7291" y="2524"/>
                  </a:lnTo>
                  <a:lnTo>
                    <a:pt x="7586" y="2136"/>
                  </a:lnTo>
                  <a:lnTo>
                    <a:pt x="7685" y="1942"/>
                  </a:lnTo>
                  <a:lnTo>
                    <a:pt x="7980" y="1942"/>
                  </a:lnTo>
                  <a:lnTo>
                    <a:pt x="8177" y="1359"/>
                  </a:lnTo>
                  <a:lnTo>
                    <a:pt x="8374" y="1359"/>
                  </a:lnTo>
                  <a:lnTo>
                    <a:pt x="8571" y="777"/>
                  </a:lnTo>
                  <a:lnTo>
                    <a:pt x="8768" y="777"/>
                  </a:lnTo>
                  <a:lnTo>
                    <a:pt x="8966" y="583"/>
                  </a:lnTo>
                  <a:lnTo>
                    <a:pt x="9163" y="583"/>
                  </a:lnTo>
                  <a:lnTo>
                    <a:pt x="9458" y="388"/>
                  </a:lnTo>
                  <a:lnTo>
                    <a:pt x="9557" y="388"/>
                  </a:lnTo>
                  <a:lnTo>
                    <a:pt x="9852" y="388"/>
                  </a:lnTo>
                  <a:lnTo>
                    <a:pt x="10148" y="0"/>
                  </a:lnTo>
                  <a:lnTo>
                    <a:pt x="10345" y="0"/>
                  </a:lnTo>
                  <a:lnTo>
                    <a:pt x="10640" y="0"/>
                  </a:lnTo>
                  <a:lnTo>
                    <a:pt x="10739" y="0"/>
                  </a:lnTo>
                  <a:lnTo>
                    <a:pt x="10936" y="388"/>
                  </a:lnTo>
                  <a:lnTo>
                    <a:pt x="11133" y="388"/>
                  </a:lnTo>
                  <a:lnTo>
                    <a:pt x="11429" y="583"/>
                  </a:lnTo>
                  <a:lnTo>
                    <a:pt x="11626" y="583"/>
                  </a:lnTo>
                  <a:lnTo>
                    <a:pt x="11823" y="777"/>
                  </a:lnTo>
                  <a:lnTo>
                    <a:pt x="12118" y="777"/>
                  </a:lnTo>
                  <a:lnTo>
                    <a:pt x="12217" y="1359"/>
                  </a:lnTo>
                  <a:lnTo>
                    <a:pt x="12414" y="1942"/>
                  </a:lnTo>
                  <a:lnTo>
                    <a:pt x="12808" y="1942"/>
                  </a:lnTo>
                  <a:lnTo>
                    <a:pt x="12906" y="2136"/>
                  </a:lnTo>
                  <a:lnTo>
                    <a:pt x="13202" y="2718"/>
                  </a:lnTo>
                  <a:lnTo>
                    <a:pt x="13498" y="3301"/>
                  </a:lnTo>
                  <a:lnTo>
                    <a:pt x="13596" y="3883"/>
                  </a:lnTo>
                  <a:lnTo>
                    <a:pt x="13793" y="3883"/>
                  </a:lnTo>
                  <a:lnTo>
                    <a:pt x="14187" y="4466"/>
                  </a:lnTo>
                  <a:lnTo>
                    <a:pt x="14384" y="5049"/>
                  </a:lnTo>
                  <a:lnTo>
                    <a:pt x="14581" y="5631"/>
                  </a:lnTo>
                  <a:lnTo>
                    <a:pt x="14877" y="6019"/>
                  </a:lnTo>
                  <a:lnTo>
                    <a:pt x="15074" y="6602"/>
                  </a:lnTo>
                  <a:lnTo>
                    <a:pt x="15271" y="7184"/>
                  </a:lnTo>
                  <a:lnTo>
                    <a:pt x="15468" y="7767"/>
                  </a:lnTo>
                  <a:lnTo>
                    <a:pt x="15764" y="8350"/>
                  </a:lnTo>
                  <a:lnTo>
                    <a:pt x="15961" y="8932"/>
                  </a:lnTo>
                  <a:lnTo>
                    <a:pt x="16256" y="9515"/>
                  </a:lnTo>
                  <a:lnTo>
                    <a:pt x="16355" y="10097"/>
                  </a:lnTo>
                  <a:lnTo>
                    <a:pt x="16650" y="10291"/>
                  </a:lnTo>
                  <a:lnTo>
                    <a:pt x="16749" y="10680"/>
                  </a:lnTo>
                  <a:lnTo>
                    <a:pt x="16946" y="11650"/>
                  </a:lnTo>
                  <a:lnTo>
                    <a:pt x="17143" y="12039"/>
                  </a:lnTo>
                  <a:lnTo>
                    <a:pt x="17340" y="12427"/>
                  </a:lnTo>
                  <a:lnTo>
                    <a:pt x="17635" y="13204"/>
                  </a:lnTo>
                  <a:lnTo>
                    <a:pt x="17734" y="13786"/>
                  </a:lnTo>
                  <a:lnTo>
                    <a:pt x="17931" y="14369"/>
                  </a:lnTo>
                  <a:lnTo>
                    <a:pt x="18128" y="14951"/>
                  </a:lnTo>
                  <a:lnTo>
                    <a:pt x="18424" y="15146"/>
                  </a:lnTo>
                  <a:lnTo>
                    <a:pt x="18522" y="15728"/>
                  </a:lnTo>
                  <a:lnTo>
                    <a:pt x="18818" y="16311"/>
                  </a:lnTo>
                  <a:lnTo>
                    <a:pt x="18916" y="16893"/>
                  </a:lnTo>
                  <a:lnTo>
                    <a:pt x="19113" y="17087"/>
                  </a:lnTo>
                  <a:lnTo>
                    <a:pt x="19212" y="17670"/>
                  </a:lnTo>
                  <a:lnTo>
                    <a:pt x="19310" y="18058"/>
                  </a:lnTo>
                  <a:lnTo>
                    <a:pt x="19507" y="18641"/>
                  </a:lnTo>
                  <a:lnTo>
                    <a:pt x="19606" y="18835"/>
                  </a:lnTo>
                  <a:lnTo>
                    <a:pt x="19704" y="19223"/>
                  </a:lnTo>
                  <a:lnTo>
                    <a:pt x="19901" y="19612"/>
                  </a:lnTo>
                  <a:lnTo>
                    <a:pt x="19901" y="19806"/>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18" name="Freeform 146"/>
            <p:cNvSpPr>
              <a:spLocks/>
            </p:cNvSpPr>
            <p:nvPr/>
          </p:nvSpPr>
          <p:spPr bwMode="auto">
            <a:xfrm>
              <a:off x="1317" y="1002"/>
              <a:ext cx="82"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00"/>
                  </a:lnTo>
                  <a:lnTo>
                    <a:pt x="370" y="1400"/>
                  </a:lnTo>
                  <a:lnTo>
                    <a:pt x="556" y="2000"/>
                  </a:lnTo>
                  <a:lnTo>
                    <a:pt x="833" y="2600"/>
                  </a:lnTo>
                  <a:lnTo>
                    <a:pt x="926" y="3200"/>
                  </a:lnTo>
                  <a:lnTo>
                    <a:pt x="1204" y="4000"/>
                  </a:lnTo>
                  <a:lnTo>
                    <a:pt x="1389" y="4200"/>
                  </a:lnTo>
                  <a:lnTo>
                    <a:pt x="1481" y="5200"/>
                  </a:lnTo>
                  <a:lnTo>
                    <a:pt x="1759" y="5600"/>
                  </a:lnTo>
                  <a:lnTo>
                    <a:pt x="2130" y="6200"/>
                  </a:lnTo>
                  <a:lnTo>
                    <a:pt x="2130" y="7200"/>
                  </a:lnTo>
                  <a:lnTo>
                    <a:pt x="2500" y="7800"/>
                  </a:lnTo>
                  <a:lnTo>
                    <a:pt x="2685" y="8200"/>
                  </a:lnTo>
                  <a:lnTo>
                    <a:pt x="2778" y="8800"/>
                  </a:lnTo>
                  <a:lnTo>
                    <a:pt x="2963" y="9400"/>
                  </a:lnTo>
                  <a:lnTo>
                    <a:pt x="3148" y="10000"/>
                  </a:lnTo>
                  <a:lnTo>
                    <a:pt x="3426" y="10200"/>
                  </a:lnTo>
                  <a:lnTo>
                    <a:pt x="3519" y="10800"/>
                  </a:lnTo>
                  <a:lnTo>
                    <a:pt x="3796" y="11400"/>
                  </a:lnTo>
                  <a:lnTo>
                    <a:pt x="4074" y="11800"/>
                  </a:lnTo>
                  <a:lnTo>
                    <a:pt x="4167" y="12200"/>
                  </a:lnTo>
                  <a:lnTo>
                    <a:pt x="4352" y="12800"/>
                  </a:lnTo>
                  <a:lnTo>
                    <a:pt x="4537" y="13400"/>
                  </a:lnTo>
                  <a:lnTo>
                    <a:pt x="4722" y="13600"/>
                  </a:lnTo>
                  <a:lnTo>
                    <a:pt x="5000" y="14200"/>
                  </a:lnTo>
                  <a:lnTo>
                    <a:pt x="5093" y="14800"/>
                  </a:lnTo>
                  <a:lnTo>
                    <a:pt x="5370" y="15000"/>
                  </a:lnTo>
                  <a:lnTo>
                    <a:pt x="5556" y="15400"/>
                  </a:lnTo>
                  <a:lnTo>
                    <a:pt x="5741" y="16000"/>
                  </a:lnTo>
                  <a:lnTo>
                    <a:pt x="6111" y="16200"/>
                  </a:lnTo>
                  <a:lnTo>
                    <a:pt x="6296" y="16600"/>
                  </a:lnTo>
                  <a:lnTo>
                    <a:pt x="6389" y="17000"/>
                  </a:lnTo>
                  <a:lnTo>
                    <a:pt x="6667" y="17600"/>
                  </a:lnTo>
                  <a:lnTo>
                    <a:pt x="6852" y="17600"/>
                  </a:lnTo>
                  <a:lnTo>
                    <a:pt x="7037" y="18000"/>
                  </a:lnTo>
                  <a:lnTo>
                    <a:pt x="7315" y="18200"/>
                  </a:lnTo>
                  <a:lnTo>
                    <a:pt x="7407" y="18600"/>
                  </a:lnTo>
                  <a:lnTo>
                    <a:pt x="7685" y="18800"/>
                  </a:lnTo>
                  <a:lnTo>
                    <a:pt x="7963" y="19200"/>
                  </a:lnTo>
                  <a:lnTo>
                    <a:pt x="7963" y="19400"/>
                  </a:lnTo>
                  <a:lnTo>
                    <a:pt x="8241" y="19600"/>
                  </a:lnTo>
                  <a:lnTo>
                    <a:pt x="8426" y="19600"/>
                  </a:lnTo>
                  <a:lnTo>
                    <a:pt x="8611" y="19800"/>
                  </a:lnTo>
                  <a:lnTo>
                    <a:pt x="8889" y="19800"/>
                  </a:lnTo>
                  <a:lnTo>
                    <a:pt x="8981" y="19800"/>
                  </a:lnTo>
                  <a:lnTo>
                    <a:pt x="9259" y="19800"/>
                  </a:lnTo>
                  <a:lnTo>
                    <a:pt x="9444" y="19800"/>
                  </a:lnTo>
                  <a:lnTo>
                    <a:pt x="9630" y="19800"/>
                  </a:lnTo>
                  <a:lnTo>
                    <a:pt x="9907" y="19800"/>
                  </a:lnTo>
                  <a:lnTo>
                    <a:pt x="10185" y="19800"/>
                  </a:lnTo>
                  <a:lnTo>
                    <a:pt x="10370" y="19800"/>
                  </a:lnTo>
                  <a:lnTo>
                    <a:pt x="10648" y="19800"/>
                  </a:lnTo>
                  <a:lnTo>
                    <a:pt x="10741" y="19600"/>
                  </a:lnTo>
                  <a:lnTo>
                    <a:pt x="11019" y="19600"/>
                  </a:lnTo>
                  <a:lnTo>
                    <a:pt x="11296" y="19400"/>
                  </a:lnTo>
                  <a:lnTo>
                    <a:pt x="11574" y="19200"/>
                  </a:lnTo>
                  <a:lnTo>
                    <a:pt x="11852" y="18800"/>
                  </a:lnTo>
                  <a:lnTo>
                    <a:pt x="11944" y="18200"/>
                  </a:lnTo>
                  <a:lnTo>
                    <a:pt x="12130" y="18000"/>
                  </a:lnTo>
                  <a:lnTo>
                    <a:pt x="12500" y="17600"/>
                  </a:lnTo>
                  <a:lnTo>
                    <a:pt x="12685" y="17000"/>
                  </a:lnTo>
                  <a:lnTo>
                    <a:pt x="12963" y="16600"/>
                  </a:lnTo>
                  <a:lnTo>
                    <a:pt x="13241" y="16600"/>
                  </a:lnTo>
                  <a:lnTo>
                    <a:pt x="13426" y="16000"/>
                  </a:lnTo>
                  <a:lnTo>
                    <a:pt x="13704" y="15400"/>
                  </a:lnTo>
                  <a:lnTo>
                    <a:pt x="13981" y="14800"/>
                  </a:lnTo>
                  <a:lnTo>
                    <a:pt x="14259" y="14200"/>
                  </a:lnTo>
                  <a:lnTo>
                    <a:pt x="14537" y="13600"/>
                  </a:lnTo>
                  <a:lnTo>
                    <a:pt x="14815" y="13400"/>
                  </a:lnTo>
                  <a:lnTo>
                    <a:pt x="14907" y="12800"/>
                  </a:lnTo>
                  <a:lnTo>
                    <a:pt x="15278" y="12200"/>
                  </a:lnTo>
                  <a:lnTo>
                    <a:pt x="15556" y="11800"/>
                  </a:lnTo>
                  <a:lnTo>
                    <a:pt x="15741" y="10800"/>
                  </a:lnTo>
                  <a:lnTo>
                    <a:pt x="15926" y="10600"/>
                  </a:lnTo>
                  <a:lnTo>
                    <a:pt x="16204" y="10200"/>
                  </a:lnTo>
                  <a:lnTo>
                    <a:pt x="16389" y="9800"/>
                  </a:lnTo>
                  <a:lnTo>
                    <a:pt x="16574" y="9200"/>
                  </a:lnTo>
                  <a:lnTo>
                    <a:pt x="16852" y="8400"/>
                  </a:lnTo>
                  <a:lnTo>
                    <a:pt x="17037" y="8200"/>
                  </a:lnTo>
                  <a:lnTo>
                    <a:pt x="17222" y="7800"/>
                  </a:lnTo>
                  <a:lnTo>
                    <a:pt x="17407" y="7200"/>
                  </a:lnTo>
                  <a:lnTo>
                    <a:pt x="17685" y="6600"/>
                  </a:lnTo>
                  <a:lnTo>
                    <a:pt x="17870" y="6000"/>
                  </a:lnTo>
                  <a:lnTo>
                    <a:pt x="18241" y="5400"/>
                  </a:lnTo>
                  <a:lnTo>
                    <a:pt x="18333" y="4800"/>
                  </a:lnTo>
                  <a:lnTo>
                    <a:pt x="18519" y="4200"/>
                  </a:lnTo>
                  <a:lnTo>
                    <a:pt x="18796" y="4000"/>
                  </a:lnTo>
                  <a:lnTo>
                    <a:pt x="18981" y="3600"/>
                  </a:lnTo>
                  <a:lnTo>
                    <a:pt x="19167" y="3200"/>
                  </a:lnTo>
                  <a:lnTo>
                    <a:pt x="19167" y="2800"/>
                  </a:lnTo>
                  <a:lnTo>
                    <a:pt x="19352" y="2200"/>
                  </a:lnTo>
                  <a:lnTo>
                    <a:pt x="19537" y="2000"/>
                  </a:lnTo>
                  <a:lnTo>
                    <a:pt x="19630" y="2000"/>
                  </a:lnTo>
                  <a:lnTo>
                    <a:pt x="19815" y="1400"/>
                  </a:lnTo>
                  <a:lnTo>
                    <a:pt x="19815" y="800"/>
                  </a:lnTo>
                  <a:lnTo>
                    <a:pt x="19907" y="800"/>
                  </a:lnTo>
                </a:path>
              </a:pathLst>
            </a:custGeom>
            <a:blipFill dpi="0" rotWithShape="0">
              <a:blip r:embed="rId3"/>
              <a:srcRect/>
              <a:tile tx="0" ty="0" sx="100000" sy="100000" flip="none" algn="tl"/>
            </a:blipFill>
            <a:ln w="28575" cap="flat">
              <a:solidFill>
                <a:srgbClr val="FF0000"/>
              </a:solidFill>
              <a:prstDash val="solid"/>
              <a:round/>
              <a:headEnd type="none" w="med" len="med"/>
              <a:tailEnd type="none" w="med" len="med"/>
            </a:ln>
          </p:spPr>
          <p:txBody>
            <a:bodyPr/>
            <a:lstStyle/>
            <a:p>
              <a:pPr algn="just"/>
              <a:endParaRPr lang="zh-CN" altLang="en-US" sz="2800">
                <a:solidFill>
                  <a:srgbClr val="0000FF"/>
                </a:solidFill>
                <a:latin typeface="+mn-lt"/>
                <a:ea typeface="+mn-ea"/>
              </a:endParaRPr>
            </a:p>
          </p:txBody>
        </p:sp>
        <p:sp>
          <p:nvSpPr>
            <p:cNvPr id="88119" name="Freeform 147"/>
            <p:cNvSpPr>
              <a:spLocks/>
            </p:cNvSpPr>
            <p:nvPr/>
          </p:nvSpPr>
          <p:spPr bwMode="auto">
            <a:xfrm>
              <a:off x="1402" y="967"/>
              <a:ext cx="77" cy="36"/>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200"/>
                  </a:moveTo>
                  <a:lnTo>
                    <a:pt x="197" y="18600"/>
                  </a:lnTo>
                  <a:lnTo>
                    <a:pt x="493" y="17600"/>
                  </a:lnTo>
                  <a:lnTo>
                    <a:pt x="690" y="17000"/>
                  </a:lnTo>
                  <a:lnTo>
                    <a:pt x="887" y="16800"/>
                  </a:lnTo>
                  <a:lnTo>
                    <a:pt x="985" y="16000"/>
                  </a:lnTo>
                  <a:lnTo>
                    <a:pt x="1281" y="15600"/>
                  </a:lnTo>
                  <a:lnTo>
                    <a:pt x="1576" y="15000"/>
                  </a:lnTo>
                  <a:lnTo>
                    <a:pt x="1675" y="14200"/>
                  </a:lnTo>
                  <a:lnTo>
                    <a:pt x="1970" y="13600"/>
                  </a:lnTo>
                  <a:lnTo>
                    <a:pt x="2167" y="13000"/>
                  </a:lnTo>
                  <a:lnTo>
                    <a:pt x="2562" y="12800"/>
                  </a:lnTo>
                  <a:lnTo>
                    <a:pt x="2660" y="12000"/>
                  </a:lnTo>
                  <a:lnTo>
                    <a:pt x="2956" y="11400"/>
                  </a:lnTo>
                  <a:lnTo>
                    <a:pt x="3054" y="10800"/>
                  </a:lnTo>
                  <a:lnTo>
                    <a:pt x="3350" y="10200"/>
                  </a:lnTo>
                  <a:lnTo>
                    <a:pt x="3547" y="10000"/>
                  </a:lnTo>
                  <a:lnTo>
                    <a:pt x="3744" y="9800"/>
                  </a:lnTo>
                  <a:lnTo>
                    <a:pt x="4039" y="9200"/>
                  </a:lnTo>
                  <a:lnTo>
                    <a:pt x="4236" y="8400"/>
                  </a:lnTo>
                  <a:lnTo>
                    <a:pt x="4433" y="8000"/>
                  </a:lnTo>
                  <a:lnTo>
                    <a:pt x="4729" y="7400"/>
                  </a:lnTo>
                  <a:lnTo>
                    <a:pt x="4828" y="6800"/>
                  </a:lnTo>
                  <a:lnTo>
                    <a:pt x="5123" y="6200"/>
                  </a:lnTo>
                  <a:lnTo>
                    <a:pt x="5320" y="5600"/>
                  </a:lnTo>
                  <a:lnTo>
                    <a:pt x="5419" y="5600"/>
                  </a:lnTo>
                  <a:lnTo>
                    <a:pt x="5813" y="5200"/>
                  </a:lnTo>
                  <a:lnTo>
                    <a:pt x="5813" y="4600"/>
                  </a:lnTo>
                  <a:lnTo>
                    <a:pt x="6305" y="4200"/>
                  </a:lnTo>
                  <a:lnTo>
                    <a:pt x="6502" y="4000"/>
                  </a:lnTo>
                  <a:lnTo>
                    <a:pt x="6601" y="3400"/>
                  </a:lnTo>
                  <a:lnTo>
                    <a:pt x="6897" y="3200"/>
                  </a:lnTo>
                  <a:lnTo>
                    <a:pt x="7192" y="2800"/>
                  </a:lnTo>
                  <a:lnTo>
                    <a:pt x="7291" y="2600"/>
                  </a:lnTo>
                  <a:lnTo>
                    <a:pt x="7586" y="2200"/>
                  </a:lnTo>
                  <a:lnTo>
                    <a:pt x="7685" y="2000"/>
                  </a:lnTo>
                  <a:lnTo>
                    <a:pt x="7980" y="2000"/>
                  </a:lnTo>
                  <a:lnTo>
                    <a:pt x="8177" y="1400"/>
                  </a:lnTo>
                  <a:lnTo>
                    <a:pt x="8374" y="800"/>
                  </a:lnTo>
                  <a:lnTo>
                    <a:pt x="8571" y="800"/>
                  </a:lnTo>
                  <a:lnTo>
                    <a:pt x="8768" y="800"/>
                  </a:lnTo>
                  <a:lnTo>
                    <a:pt x="8966" y="600"/>
                  </a:lnTo>
                  <a:lnTo>
                    <a:pt x="9163" y="600"/>
                  </a:lnTo>
                  <a:lnTo>
                    <a:pt x="9458" y="400"/>
                  </a:lnTo>
                  <a:lnTo>
                    <a:pt x="9557" y="400"/>
                  </a:lnTo>
                  <a:lnTo>
                    <a:pt x="9852" y="400"/>
                  </a:lnTo>
                  <a:lnTo>
                    <a:pt x="10148" y="0"/>
                  </a:lnTo>
                  <a:lnTo>
                    <a:pt x="10345" y="0"/>
                  </a:lnTo>
                  <a:lnTo>
                    <a:pt x="10640" y="0"/>
                  </a:lnTo>
                  <a:lnTo>
                    <a:pt x="10739" y="0"/>
                  </a:lnTo>
                  <a:lnTo>
                    <a:pt x="10936" y="400"/>
                  </a:lnTo>
                  <a:lnTo>
                    <a:pt x="11133" y="400"/>
                  </a:lnTo>
                  <a:lnTo>
                    <a:pt x="11429" y="600"/>
                  </a:lnTo>
                  <a:lnTo>
                    <a:pt x="11626" y="600"/>
                  </a:lnTo>
                  <a:lnTo>
                    <a:pt x="11823" y="800"/>
                  </a:lnTo>
                  <a:lnTo>
                    <a:pt x="12118" y="800"/>
                  </a:lnTo>
                  <a:lnTo>
                    <a:pt x="12217" y="1400"/>
                  </a:lnTo>
                  <a:lnTo>
                    <a:pt x="12414" y="2000"/>
                  </a:lnTo>
                  <a:lnTo>
                    <a:pt x="12808" y="2000"/>
                  </a:lnTo>
                  <a:lnTo>
                    <a:pt x="12906" y="2200"/>
                  </a:lnTo>
                  <a:lnTo>
                    <a:pt x="13202" y="2800"/>
                  </a:lnTo>
                  <a:lnTo>
                    <a:pt x="13498" y="3200"/>
                  </a:lnTo>
                  <a:lnTo>
                    <a:pt x="13596" y="3400"/>
                  </a:lnTo>
                  <a:lnTo>
                    <a:pt x="13793" y="4000"/>
                  </a:lnTo>
                  <a:lnTo>
                    <a:pt x="14187" y="4600"/>
                  </a:lnTo>
                  <a:lnTo>
                    <a:pt x="14384" y="5200"/>
                  </a:lnTo>
                  <a:lnTo>
                    <a:pt x="14581" y="5600"/>
                  </a:lnTo>
                  <a:lnTo>
                    <a:pt x="14877" y="6200"/>
                  </a:lnTo>
                  <a:lnTo>
                    <a:pt x="15074" y="6800"/>
                  </a:lnTo>
                  <a:lnTo>
                    <a:pt x="15271" y="7200"/>
                  </a:lnTo>
                  <a:lnTo>
                    <a:pt x="15468" y="7800"/>
                  </a:lnTo>
                  <a:lnTo>
                    <a:pt x="15764" y="8400"/>
                  </a:lnTo>
                  <a:lnTo>
                    <a:pt x="15961" y="9200"/>
                  </a:lnTo>
                  <a:lnTo>
                    <a:pt x="16256" y="9800"/>
                  </a:lnTo>
                  <a:lnTo>
                    <a:pt x="16355" y="10000"/>
                  </a:lnTo>
                  <a:lnTo>
                    <a:pt x="16650" y="10200"/>
                  </a:lnTo>
                  <a:lnTo>
                    <a:pt x="16749" y="10800"/>
                  </a:lnTo>
                  <a:lnTo>
                    <a:pt x="16946" y="11800"/>
                  </a:lnTo>
                  <a:lnTo>
                    <a:pt x="17143" y="12200"/>
                  </a:lnTo>
                  <a:lnTo>
                    <a:pt x="17340" y="12800"/>
                  </a:lnTo>
                  <a:lnTo>
                    <a:pt x="17635" y="13000"/>
                  </a:lnTo>
                  <a:lnTo>
                    <a:pt x="17734" y="13600"/>
                  </a:lnTo>
                  <a:lnTo>
                    <a:pt x="17931" y="14600"/>
                  </a:lnTo>
                  <a:lnTo>
                    <a:pt x="18128" y="15000"/>
                  </a:lnTo>
                  <a:lnTo>
                    <a:pt x="18424" y="15600"/>
                  </a:lnTo>
                  <a:lnTo>
                    <a:pt x="18522" y="16000"/>
                  </a:lnTo>
                  <a:lnTo>
                    <a:pt x="18818" y="16600"/>
                  </a:lnTo>
                  <a:lnTo>
                    <a:pt x="18916" y="16800"/>
                  </a:lnTo>
                  <a:lnTo>
                    <a:pt x="19113" y="17000"/>
                  </a:lnTo>
                  <a:lnTo>
                    <a:pt x="19212" y="17600"/>
                  </a:lnTo>
                  <a:lnTo>
                    <a:pt x="19310" y="18200"/>
                  </a:lnTo>
                  <a:lnTo>
                    <a:pt x="19507" y="18600"/>
                  </a:lnTo>
                  <a:lnTo>
                    <a:pt x="19606" y="18800"/>
                  </a:lnTo>
                  <a:lnTo>
                    <a:pt x="19704" y="19400"/>
                  </a:lnTo>
                  <a:lnTo>
                    <a:pt x="19901" y="19600"/>
                  </a:lnTo>
                  <a:lnTo>
                    <a:pt x="19901" y="1980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0" name="Freeform 148"/>
            <p:cNvSpPr>
              <a:spLocks/>
            </p:cNvSpPr>
            <p:nvPr/>
          </p:nvSpPr>
          <p:spPr bwMode="auto">
            <a:xfrm>
              <a:off x="1478" y="1002"/>
              <a:ext cx="82" cy="35"/>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0"/>
                  </a:moveTo>
                  <a:lnTo>
                    <a:pt x="185" y="825"/>
                  </a:lnTo>
                  <a:lnTo>
                    <a:pt x="370" y="1443"/>
                  </a:lnTo>
                  <a:lnTo>
                    <a:pt x="556" y="2062"/>
                  </a:lnTo>
                  <a:lnTo>
                    <a:pt x="833" y="2680"/>
                  </a:lnTo>
                  <a:lnTo>
                    <a:pt x="926" y="3299"/>
                  </a:lnTo>
                  <a:lnTo>
                    <a:pt x="1204" y="3918"/>
                  </a:lnTo>
                  <a:lnTo>
                    <a:pt x="1389" y="4330"/>
                  </a:lnTo>
                  <a:lnTo>
                    <a:pt x="1481" y="4948"/>
                  </a:lnTo>
                  <a:lnTo>
                    <a:pt x="1759" y="5567"/>
                  </a:lnTo>
                  <a:lnTo>
                    <a:pt x="2130" y="6392"/>
                  </a:lnTo>
                  <a:lnTo>
                    <a:pt x="2130" y="6804"/>
                  </a:lnTo>
                  <a:lnTo>
                    <a:pt x="2500" y="7216"/>
                  </a:lnTo>
                  <a:lnTo>
                    <a:pt x="2685" y="7835"/>
                  </a:lnTo>
                  <a:lnTo>
                    <a:pt x="2778" y="8454"/>
                  </a:lnTo>
                  <a:lnTo>
                    <a:pt x="2963" y="9278"/>
                  </a:lnTo>
                  <a:lnTo>
                    <a:pt x="3148" y="9691"/>
                  </a:lnTo>
                  <a:lnTo>
                    <a:pt x="3426" y="10309"/>
                  </a:lnTo>
                  <a:lnTo>
                    <a:pt x="3519" y="10928"/>
                  </a:lnTo>
                  <a:lnTo>
                    <a:pt x="3796" y="11134"/>
                  </a:lnTo>
                  <a:lnTo>
                    <a:pt x="4074" y="11753"/>
                  </a:lnTo>
                  <a:lnTo>
                    <a:pt x="4167" y="12371"/>
                  </a:lnTo>
                  <a:lnTo>
                    <a:pt x="4352" y="12990"/>
                  </a:lnTo>
                  <a:lnTo>
                    <a:pt x="4537" y="13196"/>
                  </a:lnTo>
                  <a:lnTo>
                    <a:pt x="4722" y="13814"/>
                  </a:lnTo>
                  <a:lnTo>
                    <a:pt x="5000" y="14021"/>
                  </a:lnTo>
                  <a:lnTo>
                    <a:pt x="5093" y="14639"/>
                  </a:lnTo>
                  <a:lnTo>
                    <a:pt x="5370" y="14845"/>
                  </a:lnTo>
                  <a:lnTo>
                    <a:pt x="5556" y="15464"/>
                  </a:lnTo>
                  <a:lnTo>
                    <a:pt x="5741" y="15876"/>
                  </a:lnTo>
                  <a:lnTo>
                    <a:pt x="6111" y="16495"/>
                  </a:lnTo>
                  <a:lnTo>
                    <a:pt x="6296" y="16701"/>
                  </a:lnTo>
                  <a:lnTo>
                    <a:pt x="6389" y="16907"/>
                  </a:lnTo>
                  <a:lnTo>
                    <a:pt x="6667" y="17526"/>
                  </a:lnTo>
                  <a:lnTo>
                    <a:pt x="6852" y="17526"/>
                  </a:lnTo>
                  <a:lnTo>
                    <a:pt x="7037" y="17938"/>
                  </a:lnTo>
                  <a:lnTo>
                    <a:pt x="7315" y="18144"/>
                  </a:lnTo>
                  <a:lnTo>
                    <a:pt x="7407" y="18557"/>
                  </a:lnTo>
                  <a:lnTo>
                    <a:pt x="7685" y="18763"/>
                  </a:lnTo>
                  <a:lnTo>
                    <a:pt x="7963" y="19175"/>
                  </a:lnTo>
                  <a:lnTo>
                    <a:pt x="7963" y="19381"/>
                  </a:lnTo>
                  <a:lnTo>
                    <a:pt x="8241" y="19588"/>
                  </a:lnTo>
                  <a:lnTo>
                    <a:pt x="8426" y="19588"/>
                  </a:lnTo>
                  <a:lnTo>
                    <a:pt x="8611" y="19794"/>
                  </a:lnTo>
                  <a:lnTo>
                    <a:pt x="8889" y="19794"/>
                  </a:lnTo>
                  <a:lnTo>
                    <a:pt x="8981" y="19794"/>
                  </a:lnTo>
                  <a:lnTo>
                    <a:pt x="9259" y="19794"/>
                  </a:lnTo>
                  <a:lnTo>
                    <a:pt x="9444" y="19794"/>
                  </a:lnTo>
                  <a:lnTo>
                    <a:pt x="9630" y="19794"/>
                  </a:lnTo>
                  <a:lnTo>
                    <a:pt x="9907" y="19794"/>
                  </a:lnTo>
                  <a:lnTo>
                    <a:pt x="10185" y="19794"/>
                  </a:lnTo>
                  <a:lnTo>
                    <a:pt x="10370" y="19794"/>
                  </a:lnTo>
                  <a:lnTo>
                    <a:pt x="10648" y="19794"/>
                  </a:lnTo>
                  <a:lnTo>
                    <a:pt x="10741" y="19588"/>
                  </a:lnTo>
                  <a:lnTo>
                    <a:pt x="11019" y="19588"/>
                  </a:lnTo>
                  <a:lnTo>
                    <a:pt x="11296" y="19381"/>
                  </a:lnTo>
                  <a:lnTo>
                    <a:pt x="11574" y="19175"/>
                  </a:lnTo>
                  <a:lnTo>
                    <a:pt x="11852" y="18763"/>
                  </a:lnTo>
                  <a:lnTo>
                    <a:pt x="11944" y="18557"/>
                  </a:lnTo>
                  <a:lnTo>
                    <a:pt x="12130" y="17938"/>
                  </a:lnTo>
                  <a:lnTo>
                    <a:pt x="12500" y="17526"/>
                  </a:lnTo>
                  <a:lnTo>
                    <a:pt x="12685" y="16907"/>
                  </a:lnTo>
                  <a:lnTo>
                    <a:pt x="12963" y="16907"/>
                  </a:lnTo>
                  <a:lnTo>
                    <a:pt x="13241" y="16495"/>
                  </a:lnTo>
                  <a:lnTo>
                    <a:pt x="13426" y="15876"/>
                  </a:lnTo>
                  <a:lnTo>
                    <a:pt x="13704" y="15464"/>
                  </a:lnTo>
                  <a:lnTo>
                    <a:pt x="13981" y="14845"/>
                  </a:lnTo>
                  <a:lnTo>
                    <a:pt x="14259" y="14639"/>
                  </a:lnTo>
                  <a:lnTo>
                    <a:pt x="14537" y="14021"/>
                  </a:lnTo>
                  <a:lnTo>
                    <a:pt x="14815" y="13608"/>
                  </a:lnTo>
                  <a:lnTo>
                    <a:pt x="14907" y="12990"/>
                  </a:lnTo>
                  <a:lnTo>
                    <a:pt x="15278" y="12371"/>
                  </a:lnTo>
                  <a:lnTo>
                    <a:pt x="15556" y="11753"/>
                  </a:lnTo>
                  <a:lnTo>
                    <a:pt x="15741" y="11134"/>
                  </a:lnTo>
                  <a:lnTo>
                    <a:pt x="15926" y="10515"/>
                  </a:lnTo>
                  <a:lnTo>
                    <a:pt x="16204" y="10309"/>
                  </a:lnTo>
                  <a:lnTo>
                    <a:pt x="16389" y="9691"/>
                  </a:lnTo>
                  <a:lnTo>
                    <a:pt x="16574" y="9072"/>
                  </a:lnTo>
                  <a:lnTo>
                    <a:pt x="16852" y="8454"/>
                  </a:lnTo>
                  <a:lnTo>
                    <a:pt x="17037" y="7835"/>
                  </a:lnTo>
                  <a:lnTo>
                    <a:pt x="17222" y="7216"/>
                  </a:lnTo>
                  <a:lnTo>
                    <a:pt x="17407" y="6804"/>
                  </a:lnTo>
                  <a:lnTo>
                    <a:pt x="17685" y="6392"/>
                  </a:lnTo>
                  <a:lnTo>
                    <a:pt x="17870" y="5979"/>
                  </a:lnTo>
                  <a:lnTo>
                    <a:pt x="18241" y="5361"/>
                  </a:lnTo>
                  <a:lnTo>
                    <a:pt x="18333" y="4742"/>
                  </a:lnTo>
                  <a:lnTo>
                    <a:pt x="18519" y="4330"/>
                  </a:lnTo>
                  <a:lnTo>
                    <a:pt x="18796" y="3918"/>
                  </a:lnTo>
                  <a:lnTo>
                    <a:pt x="18981" y="3505"/>
                  </a:lnTo>
                  <a:lnTo>
                    <a:pt x="19167" y="3299"/>
                  </a:lnTo>
                  <a:lnTo>
                    <a:pt x="19167" y="2680"/>
                  </a:lnTo>
                  <a:lnTo>
                    <a:pt x="19352" y="2268"/>
                  </a:lnTo>
                  <a:lnTo>
                    <a:pt x="19537" y="2062"/>
                  </a:lnTo>
                  <a:lnTo>
                    <a:pt x="19630" y="1443"/>
                  </a:lnTo>
                  <a:lnTo>
                    <a:pt x="19815" y="1443"/>
                  </a:lnTo>
                  <a:lnTo>
                    <a:pt x="19815" y="825"/>
                  </a:lnTo>
                  <a:lnTo>
                    <a:pt x="19907" y="825"/>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88121" name="Line 149"/>
            <p:cNvSpPr>
              <a:spLocks noChangeShapeType="1"/>
            </p:cNvSpPr>
            <p:nvPr/>
          </p:nvSpPr>
          <p:spPr bwMode="auto">
            <a:xfrm flipV="1">
              <a:off x="1560" y="997"/>
              <a:ext cx="113" cy="2"/>
            </a:xfrm>
            <a:prstGeom prst="line">
              <a:avLst/>
            </a:prstGeom>
            <a:noFill/>
            <a:ln w="25400">
              <a:solidFill>
                <a:srgbClr val="FF0000"/>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52" name="Text Box 2126"/>
          <p:cNvSpPr txBox="1">
            <a:spLocks noChangeArrowheads="1"/>
          </p:cNvSpPr>
          <p:nvPr/>
        </p:nvSpPr>
        <p:spPr bwMode="auto">
          <a:xfrm>
            <a:off x="2338541" y="4967539"/>
            <a:ext cx="911024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我们通常观察到的一束光是由</a:t>
            </a:r>
            <a:r>
              <a:rPr kumimoji="0" lang="zh-CN" altLang="en-US" sz="2800" dirty="0">
                <a:solidFill>
                  <a:srgbClr val="FF0000"/>
                </a:solidFill>
                <a:latin typeface="+mn-lt"/>
                <a:ea typeface="+mn-ea"/>
              </a:rPr>
              <a:t>频率不一定相同</a:t>
            </a:r>
            <a:r>
              <a:rPr kumimoji="0" lang="zh-CN" altLang="en-US" sz="2800" dirty="0">
                <a:solidFill>
                  <a:srgbClr val="0000FF"/>
                </a:solidFill>
                <a:latin typeface="+mn-lt"/>
                <a:ea typeface="+mn-ea"/>
              </a:rPr>
              <a:t>、</a:t>
            </a:r>
            <a:r>
              <a:rPr kumimoji="0" lang="zh-CN" altLang="en-US" sz="2800" dirty="0">
                <a:solidFill>
                  <a:srgbClr val="FF0000"/>
                </a:solidFill>
                <a:latin typeface="+mn-lt"/>
                <a:ea typeface="+mn-ea"/>
              </a:rPr>
              <a:t>振动方向各异</a:t>
            </a:r>
            <a:r>
              <a:rPr kumimoji="0" lang="zh-CN" altLang="en-US" sz="2800" dirty="0">
                <a:solidFill>
                  <a:srgbClr val="0000FF"/>
                </a:solidFill>
                <a:latin typeface="+mn-lt"/>
                <a:ea typeface="+mn-ea"/>
              </a:rPr>
              <a:t>、</a:t>
            </a:r>
            <a:r>
              <a:rPr kumimoji="0" lang="zh-CN" altLang="en-US" sz="2800" dirty="0">
                <a:solidFill>
                  <a:srgbClr val="FF0000"/>
                </a:solidFill>
                <a:latin typeface="+mn-lt"/>
                <a:ea typeface="+mn-ea"/>
              </a:rPr>
              <a:t>无确定相位关系</a:t>
            </a:r>
            <a:r>
              <a:rPr kumimoji="0" lang="zh-CN" altLang="en-US" sz="2800" dirty="0">
                <a:solidFill>
                  <a:srgbClr val="0000FF"/>
                </a:solidFill>
                <a:latin typeface="+mn-lt"/>
                <a:ea typeface="+mn-ea"/>
              </a:rPr>
              <a:t>的无数各自独立的波列组成的 </a:t>
            </a:r>
          </a:p>
        </p:txBody>
      </p:sp>
      <mc:AlternateContent xmlns:mc="http://schemas.openxmlformats.org/markup-compatibility/2006" xmlns:a14="http://schemas.microsoft.com/office/drawing/2010/main">
        <mc:Choice Requires="a14">
          <p:sp>
            <p:nvSpPr>
              <p:cNvPr id="132" name="矩形 131"/>
              <p:cNvSpPr/>
              <p:nvPr/>
            </p:nvSpPr>
            <p:spPr>
              <a:xfrm>
                <a:off x="3760688" y="2335043"/>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32" name="矩形 131"/>
              <p:cNvSpPr>
                <a:spLocks noRot="1" noChangeAspect="1" noMove="1" noResize="1" noEditPoints="1" noAdjustHandles="1" noChangeArrowheads="1" noChangeShapeType="1" noTextEdit="1"/>
              </p:cNvSpPr>
              <p:nvPr/>
            </p:nvSpPr>
            <p:spPr>
              <a:xfrm>
                <a:off x="3760688" y="2335043"/>
                <a:ext cx="648063"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3" name="矩形 132"/>
              <p:cNvSpPr/>
              <p:nvPr/>
            </p:nvSpPr>
            <p:spPr>
              <a:xfrm>
                <a:off x="3753348" y="1476137"/>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33" name="矩形 132"/>
              <p:cNvSpPr>
                <a:spLocks noRot="1" noChangeAspect="1" noMove="1" noResize="1" noEditPoints="1" noAdjustHandles="1" noChangeArrowheads="1" noChangeShapeType="1" noTextEdit="1"/>
              </p:cNvSpPr>
              <p:nvPr/>
            </p:nvSpPr>
            <p:spPr>
              <a:xfrm>
                <a:off x="3753348" y="1476137"/>
                <a:ext cx="65633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4" name="矩形 133"/>
              <p:cNvSpPr/>
              <p:nvPr/>
            </p:nvSpPr>
            <p:spPr>
              <a:xfrm>
                <a:off x="4996446" y="1810929"/>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134" name="矩形 133"/>
              <p:cNvSpPr>
                <a:spLocks noRot="1" noChangeAspect="1" noMove="1" noResize="1" noEditPoints="1" noAdjustHandles="1" noChangeArrowheads="1" noChangeShapeType="1" noTextEdit="1"/>
              </p:cNvSpPr>
              <p:nvPr/>
            </p:nvSpPr>
            <p:spPr>
              <a:xfrm>
                <a:off x="4996446" y="1810929"/>
                <a:ext cx="2108077"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5" name="矩形 134"/>
              <p:cNvSpPr/>
              <p:nvPr/>
            </p:nvSpPr>
            <p:spPr>
              <a:xfrm>
                <a:off x="5608914" y="3620000"/>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135" name="矩形 134"/>
              <p:cNvSpPr>
                <a:spLocks noRot="1" noChangeAspect="1" noMove="1" noResize="1" noEditPoints="1" noAdjustHandles="1" noChangeArrowheads="1" noChangeShapeType="1" noTextEdit="1"/>
              </p:cNvSpPr>
              <p:nvPr/>
            </p:nvSpPr>
            <p:spPr>
              <a:xfrm>
                <a:off x="5608914" y="3620000"/>
                <a:ext cx="2108077"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6" name="矩形 135"/>
              <p:cNvSpPr/>
              <p:nvPr/>
            </p:nvSpPr>
            <p:spPr>
              <a:xfrm>
                <a:off x="7983391" y="3520600"/>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6" name="矩形 135"/>
              <p:cNvSpPr>
                <a:spLocks noRot="1" noChangeAspect="1" noMove="1" noResize="1" noEditPoints="1" noAdjustHandles="1" noChangeArrowheads="1" noChangeShapeType="1" noTextEdit="1"/>
              </p:cNvSpPr>
              <p:nvPr/>
            </p:nvSpPr>
            <p:spPr>
              <a:xfrm>
                <a:off x="7983391" y="3520600"/>
                <a:ext cx="4773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7" name="矩形 136"/>
              <p:cNvSpPr/>
              <p:nvPr/>
            </p:nvSpPr>
            <p:spPr>
              <a:xfrm>
                <a:off x="8904921" y="3501807"/>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7" name="矩形 136"/>
              <p:cNvSpPr>
                <a:spLocks noRot="1" noChangeAspect="1" noMove="1" noResize="1" noEditPoints="1" noAdjustHandles="1" noChangeArrowheads="1" noChangeShapeType="1" noTextEdit="1"/>
              </p:cNvSpPr>
              <p:nvPr/>
            </p:nvSpPr>
            <p:spPr>
              <a:xfrm>
                <a:off x="8904921" y="3501807"/>
                <a:ext cx="47731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8" name="矩形 137"/>
              <p:cNvSpPr/>
              <p:nvPr/>
            </p:nvSpPr>
            <p:spPr>
              <a:xfrm>
                <a:off x="8891509" y="4073106"/>
                <a:ext cx="4773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oMath>
                  </m:oMathPara>
                </a14:m>
                <a:endParaRPr lang="zh-CN" altLang="en-US" sz="2800" dirty="0">
                  <a:solidFill>
                    <a:srgbClr val="0000FF"/>
                  </a:solidFill>
                </a:endParaRPr>
              </a:p>
            </p:txBody>
          </p:sp>
        </mc:Choice>
        <mc:Fallback xmlns="">
          <p:sp>
            <p:nvSpPr>
              <p:cNvPr id="138" name="矩形 137"/>
              <p:cNvSpPr>
                <a:spLocks noRot="1" noChangeAspect="1" noMove="1" noResize="1" noEditPoints="1" noAdjustHandles="1" noChangeArrowheads="1" noChangeShapeType="1" noTextEdit="1"/>
              </p:cNvSpPr>
              <p:nvPr/>
            </p:nvSpPr>
            <p:spPr>
              <a:xfrm>
                <a:off x="8891509" y="4073106"/>
                <a:ext cx="47731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9" name="矩形 138"/>
              <p:cNvSpPr/>
              <p:nvPr/>
            </p:nvSpPr>
            <p:spPr>
              <a:xfrm>
                <a:off x="9177833" y="4190129"/>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39" name="矩形 138"/>
              <p:cNvSpPr>
                <a:spLocks noRot="1" noChangeAspect="1" noMove="1" noResize="1" noEditPoints="1" noAdjustHandles="1" noChangeArrowheads="1" noChangeShapeType="1" noTextEdit="1"/>
              </p:cNvSpPr>
              <p:nvPr/>
            </p:nvSpPr>
            <p:spPr>
              <a:xfrm>
                <a:off x="9177833" y="4190129"/>
                <a:ext cx="64806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0" name="矩形 139"/>
              <p:cNvSpPr/>
              <p:nvPr/>
            </p:nvSpPr>
            <p:spPr>
              <a:xfrm>
                <a:off x="9170493" y="3331223"/>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40" name="矩形 139"/>
              <p:cNvSpPr>
                <a:spLocks noRot="1" noChangeAspect="1" noMove="1" noResize="1" noEditPoints="1" noAdjustHandles="1" noChangeArrowheads="1" noChangeShapeType="1" noTextEdit="1"/>
              </p:cNvSpPr>
              <p:nvPr/>
            </p:nvSpPr>
            <p:spPr>
              <a:xfrm>
                <a:off x="9170493" y="3331223"/>
                <a:ext cx="656334"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60604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1940"/>
                                        </p:tgtEl>
                                        <p:attrNameLst>
                                          <p:attrName>style.visibility</p:attrName>
                                        </p:attrNameLst>
                                      </p:cBhvr>
                                      <p:to>
                                        <p:strVal val="visible"/>
                                      </p:to>
                                    </p:set>
                                    <p:animEffect transition="in" filter="wipe(left)">
                                      <p:cBhvr>
                                        <p:cTn id="7" dur="500"/>
                                        <p:tgtEl>
                                          <p:spTgt spid="8194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81937"/>
                                        </p:tgtEl>
                                        <p:attrNameLst>
                                          <p:attrName>style.visibility</p:attrName>
                                        </p:attrNameLst>
                                      </p:cBhvr>
                                      <p:to>
                                        <p:strVal val="visible"/>
                                      </p:to>
                                    </p:set>
                                    <p:animEffect transition="in" filter="wipe(left)">
                                      <p:cBhvr>
                                        <p:cTn id="12" dur="500"/>
                                        <p:tgtEl>
                                          <p:spTgt spid="8193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wipe(left)">
                                      <p:cBhvr>
                                        <p:cTn id="17" dur="500"/>
                                        <p:tgtEl>
                                          <p:spTgt spid="13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81936"/>
                                        </p:tgtEl>
                                        <p:attrNameLst>
                                          <p:attrName>style.visibility</p:attrName>
                                        </p:attrNameLst>
                                      </p:cBhvr>
                                      <p:to>
                                        <p:strVal val="visible"/>
                                      </p:to>
                                    </p:set>
                                    <p:animEffect transition="in" filter="wipe(left)">
                                      <p:cBhvr>
                                        <p:cTn id="22" dur="500"/>
                                        <p:tgtEl>
                                          <p:spTgt spid="8193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3"/>
                                        </p:tgtEl>
                                        <p:attrNameLst>
                                          <p:attrName>style.visibility</p:attrName>
                                        </p:attrNameLst>
                                      </p:cBhvr>
                                      <p:to>
                                        <p:strVal val="visible"/>
                                      </p:to>
                                    </p:set>
                                    <p:animEffect transition="in" filter="wipe(left)">
                                      <p:cBhvr>
                                        <p:cTn id="27" dur="500"/>
                                        <p:tgtEl>
                                          <p:spTgt spid="13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1" fill="hold" nodeType="clickEffect">
                                  <p:stCondLst>
                                    <p:cond delay="0"/>
                                  </p:stCondLst>
                                  <p:childTnLst>
                                    <p:set>
                                      <p:cBhvr>
                                        <p:cTn id="31" dur="1" fill="hold">
                                          <p:stCondLst>
                                            <p:cond delay="0"/>
                                          </p:stCondLst>
                                        </p:cTn>
                                        <p:tgtEl>
                                          <p:spTgt spid="81926"/>
                                        </p:tgtEl>
                                        <p:attrNameLst>
                                          <p:attrName>style.visibility</p:attrName>
                                        </p:attrNameLst>
                                      </p:cBhvr>
                                      <p:to>
                                        <p:strVal val="visible"/>
                                      </p:to>
                                    </p:set>
                                    <p:animEffect transition="in" filter="wipe(up)">
                                      <p:cBhvr>
                                        <p:cTn id="32" dur="500"/>
                                        <p:tgtEl>
                                          <p:spTgt spid="8192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4"/>
                                        </p:tgtEl>
                                        <p:attrNameLst>
                                          <p:attrName>style.visibility</p:attrName>
                                        </p:attrNameLst>
                                      </p:cBhvr>
                                      <p:to>
                                        <p:strVal val="visible"/>
                                      </p:to>
                                    </p:set>
                                    <p:animEffect transition="in" filter="wipe(left)">
                                      <p:cBhvr>
                                        <p:cTn id="42" dur="500"/>
                                        <p:tgtEl>
                                          <p:spTgt spid="13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8" fill="hold" nodeType="clickEffect">
                                  <p:stCondLst>
                                    <p:cond delay="0"/>
                                  </p:stCondLst>
                                  <p:childTnLst>
                                    <p:set>
                                      <p:cBhvr>
                                        <p:cTn id="46" dur="1" fill="hold">
                                          <p:stCondLst>
                                            <p:cond delay="0"/>
                                          </p:stCondLst>
                                        </p:cTn>
                                        <p:tgtEl>
                                          <p:spTgt spid="5"/>
                                        </p:tgtEl>
                                        <p:attrNameLst>
                                          <p:attrName>style.visibility</p:attrName>
                                        </p:attrNameLst>
                                      </p:cBhvr>
                                      <p:to>
                                        <p:strVal val="visible"/>
                                      </p:to>
                                    </p:set>
                                    <p:animEffect transition="in" filter="wipe(left)">
                                      <p:cBhvr>
                                        <p:cTn id="47" dur="500"/>
                                        <p:tgtEl>
                                          <p:spTgt spid="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1" fill="hold"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wipe(up)">
                                      <p:cBhvr>
                                        <p:cTn id="57" dur="500"/>
                                        <p:tgtEl>
                                          <p:spTgt spid="7"/>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81965"/>
                                        </p:tgtEl>
                                        <p:attrNameLst>
                                          <p:attrName>style.visibility</p:attrName>
                                        </p:attrNameLst>
                                      </p:cBhvr>
                                      <p:to>
                                        <p:strVal val="visible"/>
                                      </p:to>
                                    </p:set>
                                    <p:animEffect transition="in" filter="wipe(left)">
                                      <p:cBhvr>
                                        <p:cTn id="62" dur="500"/>
                                        <p:tgtEl>
                                          <p:spTgt spid="81965"/>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81966"/>
                                        </p:tgtEl>
                                        <p:attrNameLst>
                                          <p:attrName>style.visibility</p:attrName>
                                        </p:attrNameLst>
                                      </p:cBhvr>
                                      <p:to>
                                        <p:strVal val="visible"/>
                                      </p:to>
                                    </p:set>
                                    <p:animEffect transition="in" filter="wipe(left)">
                                      <p:cBhvr>
                                        <p:cTn id="67" dur="500"/>
                                        <p:tgtEl>
                                          <p:spTgt spid="8196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82044"/>
                                        </p:tgtEl>
                                        <p:attrNameLst>
                                          <p:attrName>style.visibility</p:attrName>
                                        </p:attrNameLst>
                                      </p:cBhvr>
                                      <p:to>
                                        <p:strVal val="visible"/>
                                      </p:to>
                                    </p:set>
                                    <p:animEffect transition="in" filter="wipe(left)">
                                      <p:cBhvr>
                                        <p:cTn id="72" dur="500"/>
                                        <p:tgtEl>
                                          <p:spTgt spid="82044"/>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16" presetClass="entr" presetSubtype="37" fill="hold" grpId="0" nodeType="clickEffect">
                                  <p:stCondLst>
                                    <p:cond delay="0"/>
                                  </p:stCondLst>
                                  <p:childTnLst>
                                    <p:set>
                                      <p:cBhvr>
                                        <p:cTn id="76" dur="1" fill="hold">
                                          <p:stCondLst>
                                            <p:cond delay="0"/>
                                          </p:stCondLst>
                                        </p:cTn>
                                        <p:tgtEl>
                                          <p:spTgt spid="81972"/>
                                        </p:tgtEl>
                                        <p:attrNameLst>
                                          <p:attrName>style.visibility</p:attrName>
                                        </p:attrNameLst>
                                      </p:cBhvr>
                                      <p:to>
                                        <p:strVal val="visible"/>
                                      </p:to>
                                    </p:set>
                                    <p:animEffect transition="in" filter="barn(outVertical)">
                                      <p:cBhvr>
                                        <p:cTn id="77" dur="500"/>
                                        <p:tgtEl>
                                          <p:spTgt spid="81972"/>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1" presetClass="entr" presetSubtype="0" fill="hold" grpId="0" nodeType="clickEffect">
                                  <p:stCondLst>
                                    <p:cond delay="0"/>
                                  </p:stCondLst>
                                  <p:childTnLst>
                                    <p:set>
                                      <p:cBhvr>
                                        <p:cTn id="81" dur="1" fill="hold">
                                          <p:stCondLst>
                                            <p:cond delay="499"/>
                                          </p:stCondLst>
                                        </p:cTn>
                                        <p:tgtEl>
                                          <p:spTgt spid="81973"/>
                                        </p:tgtEl>
                                        <p:attrNameLst>
                                          <p:attrName>style.visibility</p:attrName>
                                        </p:attrNameLst>
                                      </p:cBhvr>
                                      <p:to>
                                        <p:strVal val="visible"/>
                                      </p:to>
                                    </p:set>
                                  </p:childTnLst>
                                </p:cTn>
                              </p:par>
                            </p:childTnLst>
                          </p:cTn>
                        </p:par>
                        <p:par>
                          <p:cTn id="82" fill="hold" nodeType="afterGroup">
                            <p:stCondLst>
                              <p:cond delay="500"/>
                            </p:stCondLst>
                            <p:childTnLst>
                              <p:par>
                                <p:cTn id="83" presetID="1" presetClass="entr" presetSubtype="0" fill="hold" grpId="0" nodeType="afterEffect">
                                  <p:stCondLst>
                                    <p:cond delay="0"/>
                                  </p:stCondLst>
                                  <p:childTnLst>
                                    <p:set>
                                      <p:cBhvr>
                                        <p:cTn id="84" dur="1" fill="hold">
                                          <p:stCondLst>
                                            <p:cond delay="499"/>
                                          </p:stCondLst>
                                        </p:cTn>
                                        <p:tgtEl>
                                          <p:spTgt spid="81974"/>
                                        </p:tgtEl>
                                        <p:attrNameLst>
                                          <p:attrName>style.visibility</p:attrName>
                                        </p:attrNameLst>
                                      </p:cBhvr>
                                      <p:to>
                                        <p:strVal val="visible"/>
                                      </p:to>
                                    </p:se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9"/>
                                        </p:tgtEl>
                                        <p:attrNameLst>
                                          <p:attrName>style.visibility</p:attrName>
                                        </p:attrNameLst>
                                      </p:cBhvr>
                                      <p:to>
                                        <p:strVal val="visible"/>
                                      </p:to>
                                    </p:set>
                                    <p:animEffect transition="in" filter="wipe(left)">
                                      <p:cBhvr>
                                        <p:cTn id="89"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8"/>
                                        </p:tgtEl>
                                        <p:attrNameLst>
                                          <p:attrName>style.visibility</p:attrName>
                                        </p:attrNameLst>
                                      </p:cBhvr>
                                      <p:to>
                                        <p:strVal val="visible"/>
                                      </p:to>
                                    </p:set>
                                    <p:animEffect transition="in" filter="wipe(left)">
                                      <p:cBhvr>
                                        <p:cTn id="94" dur="500"/>
                                        <p:tgtEl>
                                          <p:spTgt spid="8"/>
                                        </p:tgtEl>
                                      </p:cBhvr>
                                    </p:animEffec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par>
                          <p:cTn id="95" fill="hold" nodeType="afterGroup">
                            <p:stCondLst>
                              <p:cond delay="500"/>
                            </p:stCondLst>
                            <p:childTnLst>
                              <p:par>
                                <p:cTn id="96" presetID="22" presetClass="entr" presetSubtype="8" fill="hold" nodeType="afterEffect">
                                  <p:stCondLst>
                                    <p:cond delay="0"/>
                                  </p:stCondLst>
                                  <p:childTnLst>
                                    <p:set>
                                      <p:cBhvr>
                                        <p:cTn id="97" dur="1" fill="hold">
                                          <p:stCondLst>
                                            <p:cond delay="0"/>
                                          </p:stCondLst>
                                        </p:cTn>
                                        <p:tgtEl>
                                          <p:spTgt spid="11"/>
                                        </p:tgtEl>
                                        <p:attrNameLst>
                                          <p:attrName>style.visibility</p:attrName>
                                        </p:attrNameLst>
                                      </p:cBhvr>
                                      <p:to>
                                        <p:strVal val="visible"/>
                                      </p:to>
                                    </p:set>
                                    <p:animEffect transition="in" filter="wipe(left)">
                                      <p:cBhvr>
                                        <p:cTn id="98"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par>
                          <p:cTn id="99" fill="hold" nodeType="afterGroup">
                            <p:stCondLst>
                              <p:cond delay="1000"/>
                            </p:stCondLst>
                            <p:childTnLst>
                              <p:par>
                                <p:cTn id="100" presetID="22" presetClass="entr" presetSubtype="8" fill="hold" nodeType="after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left)">
                                      <p:cBhvr>
                                        <p:cTn id="102" dur="500"/>
                                        <p:tgtEl>
                                          <p:spTgt spid="10"/>
                                        </p:tgtEl>
                                      </p:cBhvr>
                                    </p:animEffect>
                                  </p:childTnLst>
                                </p:cTn>
                              </p:par>
                            </p:childTnLst>
                          </p:cTn>
                        </p:par>
                        <p:par>
                          <p:cTn id="103" fill="hold" nodeType="afterGroup">
                            <p:stCondLst>
                              <p:cond delay="1500"/>
                            </p:stCondLst>
                            <p:childTnLst>
                              <p:par>
                                <p:cTn id="104" presetID="22" presetClass="entr" presetSubtype="8" fill="hold" nodeType="afterEffect">
                                  <p:stCondLst>
                                    <p:cond delay="0"/>
                                  </p:stCondLst>
                                  <p:childTnLst>
                                    <p:set>
                                      <p:cBhvr>
                                        <p:cTn id="105" dur="1" fill="hold">
                                          <p:stCondLst>
                                            <p:cond delay="0"/>
                                          </p:stCondLst>
                                        </p:cTn>
                                        <p:tgtEl>
                                          <p:spTgt spid="12"/>
                                        </p:tgtEl>
                                        <p:attrNameLst>
                                          <p:attrName>style.visibility</p:attrName>
                                        </p:attrNameLst>
                                      </p:cBhvr>
                                      <p:to>
                                        <p:strVal val="visible"/>
                                      </p:to>
                                    </p:set>
                                    <p:animEffect transition="in" filter="wipe(left)">
                                      <p:cBhvr>
                                        <p:cTn id="106" dur="500"/>
                                        <p:tgtEl>
                                          <p:spTgt spid="12"/>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135"/>
                                        </p:tgtEl>
                                        <p:attrNameLst>
                                          <p:attrName>style.visibility</p:attrName>
                                        </p:attrNameLst>
                                      </p:cBhvr>
                                      <p:to>
                                        <p:strVal val="visible"/>
                                      </p:to>
                                    </p:set>
                                    <p:animEffect transition="in" filter="wipe(left)">
                                      <p:cBhvr>
                                        <p:cTn id="111" dur="500"/>
                                        <p:tgtEl>
                                          <p:spTgt spid="135"/>
                                        </p:tgtEl>
                                      </p:cBhvr>
                                    </p:animEffect>
                                  </p:childTnLst>
                                </p:cTn>
                              </p:par>
                            </p:childTnLst>
                          </p:cTn>
                        </p:par>
                      </p:childTnLst>
                    </p:cTn>
                  </p:par>
                  <p:par>
                    <p:cTn id="112" fill="hold" nodeType="clickPar">
                      <p:stCondLst>
                        <p:cond delay="indefinite"/>
                      </p:stCondLst>
                      <p:childTnLst>
                        <p:par>
                          <p:cTn id="113" fill="hold" nodeType="withGroup">
                            <p:stCondLst>
                              <p:cond delay="0"/>
                            </p:stCondLst>
                            <p:childTnLst>
                              <p:par>
                                <p:cTn id="114" presetID="22" presetClass="entr" presetSubtype="8" fill="hold" nodeType="click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wipe(left)">
                                      <p:cBhvr>
                                        <p:cTn id="116" dur="500"/>
                                        <p:tgtEl>
                                          <p:spTgt spid="16"/>
                                        </p:tgtEl>
                                      </p:cBhvr>
                                    </p:animEffect>
                                  </p:childTnLst>
                                </p:cTn>
                              </p:par>
                            </p:childTnLst>
                          </p:cTn>
                        </p:par>
                      </p:childTnLst>
                    </p:cTn>
                  </p:par>
                  <p:par>
                    <p:cTn id="117" fill="hold" nodeType="clickPar">
                      <p:stCondLst>
                        <p:cond delay="indefinite"/>
                      </p:stCondLst>
                      <p:childTnLst>
                        <p:par>
                          <p:cTn id="118" fill="hold" nodeType="withGroup">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6"/>
                                        </p:tgtEl>
                                        <p:attrNameLst>
                                          <p:attrName>style.visibility</p:attrName>
                                        </p:attrNameLst>
                                      </p:cBhvr>
                                      <p:to>
                                        <p:strVal val="visible"/>
                                      </p:to>
                                    </p:set>
                                    <p:animEffect transition="in" filter="wipe(left)">
                                      <p:cBhvr>
                                        <p:cTn id="121" dur="500"/>
                                        <p:tgtEl>
                                          <p:spTgt spid="136"/>
                                        </p:tgtEl>
                                      </p:cBhvr>
                                    </p:animEffect>
                                  </p:childTnLst>
                                </p:cTn>
                              </p:par>
                            </p:childTnLst>
                          </p:cTn>
                        </p:par>
                      </p:childTnLst>
                    </p:cTn>
                  </p:par>
                  <p:par>
                    <p:cTn id="122" fill="hold" nodeType="clickPar">
                      <p:stCondLst>
                        <p:cond delay="indefinite"/>
                      </p:stCondLst>
                      <p:childTnLst>
                        <p:par>
                          <p:cTn id="123" fill="hold" nodeType="withGroup">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88135"/>
                                        </p:tgtEl>
                                        <p:attrNameLst>
                                          <p:attrName>style.visibility</p:attrName>
                                        </p:attrNameLst>
                                      </p:cBhvr>
                                      <p:to>
                                        <p:strVal val="visible"/>
                                      </p:to>
                                    </p:set>
                                    <p:animEffect transition="in" filter="wipe(left)">
                                      <p:cBhvr>
                                        <p:cTn id="126" dur="500"/>
                                        <p:tgtEl>
                                          <p:spTgt spid="88135"/>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139"/>
                                        </p:tgtEl>
                                        <p:attrNameLst>
                                          <p:attrName>style.visibility</p:attrName>
                                        </p:attrNameLst>
                                      </p:cBhvr>
                                      <p:to>
                                        <p:strVal val="visible"/>
                                      </p:to>
                                    </p:set>
                                    <p:animEffect transition="in" filter="wipe(left)">
                                      <p:cBhvr>
                                        <p:cTn id="131" dur="500"/>
                                        <p:tgtEl>
                                          <p:spTgt spid="139"/>
                                        </p:tgtEl>
                                      </p:cBhvr>
                                    </p:animEffect>
                                  </p:childTnLst>
                                </p:cTn>
                              </p:par>
                            </p:childTnLst>
                          </p:cTn>
                        </p:par>
                      </p:childTnLst>
                    </p:cTn>
                  </p:par>
                  <p:par>
                    <p:cTn id="132" fill="hold">
                      <p:stCondLst>
                        <p:cond delay="indefinite"/>
                      </p:stCondLst>
                      <p:childTnLst>
                        <p:par>
                          <p:cTn id="133" fill="hold">
                            <p:stCondLst>
                              <p:cond delay="0"/>
                            </p:stCondLst>
                            <p:childTnLst>
                              <p:par>
                                <p:cTn id="134" presetID="22" presetClass="entr" presetSubtype="8" fill="hold" grpId="0" nodeType="clickEffect">
                                  <p:stCondLst>
                                    <p:cond delay="0"/>
                                  </p:stCondLst>
                                  <p:childTnLst>
                                    <p:set>
                                      <p:cBhvr>
                                        <p:cTn id="135" dur="1" fill="hold">
                                          <p:stCondLst>
                                            <p:cond delay="0"/>
                                          </p:stCondLst>
                                        </p:cTn>
                                        <p:tgtEl>
                                          <p:spTgt spid="88133"/>
                                        </p:tgtEl>
                                        <p:attrNameLst>
                                          <p:attrName>style.visibility</p:attrName>
                                        </p:attrNameLst>
                                      </p:cBhvr>
                                      <p:to>
                                        <p:strVal val="visible"/>
                                      </p:to>
                                    </p:set>
                                    <p:animEffect transition="in" filter="wipe(left)">
                                      <p:cBhvr>
                                        <p:cTn id="136" dur="500"/>
                                        <p:tgtEl>
                                          <p:spTgt spid="88133"/>
                                        </p:tgtEl>
                                      </p:cBhvr>
                                    </p:animEffect>
                                  </p:childTnLst>
                                </p:cTn>
                              </p:par>
                            </p:childTnLst>
                          </p:cTn>
                        </p:par>
                      </p:childTnLst>
                    </p:cTn>
                  </p:par>
                  <p:par>
                    <p:cTn id="137" fill="hold">
                      <p:stCondLst>
                        <p:cond delay="indefinite"/>
                      </p:stCondLst>
                      <p:childTnLst>
                        <p:par>
                          <p:cTn id="138" fill="hold">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140"/>
                                        </p:tgtEl>
                                        <p:attrNameLst>
                                          <p:attrName>style.visibility</p:attrName>
                                        </p:attrNameLst>
                                      </p:cBhvr>
                                      <p:to>
                                        <p:strVal val="visible"/>
                                      </p:to>
                                    </p:set>
                                    <p:animEffect transition="in" filter="wipe(left)">
                                      <p:cBhvr>
                                        <p:cTn id="141" dur="500"/>
                                        <p:tgtEl>
                                          <p:spTgt spid="140"/>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1" fill="hold" nodeType="clickEffect">
                                  <p:stCondLst>
                                    <p:cond delay="0"/>
                                  </p:stCondLst>
                                  <p:childTnLst>
                                    <p:set>
                                      <p:cBhvr>
                                        <p:cTn id="145" dur="1" fill="hold">
                                          <p:stCondLst>
                                            <p:cond delay="0"/>
                                          </p:stCondLst>
                                        </p:cTn>
                                        <p:tgtEl>
                                          <p:spTgt spid="82045"/>
                                        </p:tgtEl>
                                        <p:attrNameLst>
                                          <p:attrName>style.visibility</p:attrName>
                                        </p:attrNameLst>
                                      </p:cBhvr>
                                      <p:to>
                                        <p:strVal val="visible"/>
                                      </p:to>
                                    </p:set>
                                    <p:animEffect transition="in" filter="wipe(up)">
                                      <p:cBhvr>
                                        <p:cTn id="146" dur="500"/>
                                        <p:tgtEl>
                                          <p:spTgt spid="82045"/>
                                        </p:tgtEl>
                                      </p:cBhvr>
                                    </p:animEffect>
                                  </p:childTnLst>
                                </p:cTn>
                              </p:par>
                            </p:childTnLst>
                          </p:cTn>
                        </p:par>
                      </p:childTnLst>
                    </p:cTn>
                  </p:par>
                  <p:par>
                    <p:cTn id="147" fill="hold">
                      <p:stCondLst>
                        <p:cond delay="indefinite"/>
                      </p:stCondLst>
                      <p:childTnLst>
                        <p:par>
                          <p:cTn id="148" fill="hold">
                            <p:stCondLst>
                              <p:cond delay="0"/>
                            </p:stCondLst>
                            <p:childTnLst>
                              <p:par>
                                <p:cTn id="149" presetID="22" presetClass="entr" presetSubtype="8" fill="hold" nodeType="clickEffect">
                                  <p:stCondLst>
                                    <p:cond delay="0"/>
                                  </p:stCondLst>
                                  <p:childTnLst>
                                    <p:set>
                                      <p:cBhvr>
                                        <p:cTn id="150" dur="1" fill="hold">
                                          <p:stCondLst>
                                            <p:cond delay="0"/>
                                          </p:stCondLst>
                                        </p:cTn>
                                        <p:tgtEl>
                                          <p:spTgt spid="15"/>
                                        </p:tgtEl>
                                        <p:attrNameLst>
                                          <p:attrName>style.visibility</p:attrName>
                                        </p:attrNameLst>
                                      </p:cBhvr>
                                      <p:to>
                                        <p:strVal val="visible"/>
                                      </p:to>
                                    </p:set>
                                    <p:animEffect transition="in" filter="wipe(left)">
                                      <p:cBhvr>
                                        <p:cTn id="151" dur="500"/>
                                        <p:tgtEl>
                                          <p:spTgt spid="1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137"/>
                                        </p:tgtEl>
                                        <p:attrNameLst>
                                          <p:attrName>style.visibility</p:attrName>
                                        </p:attrNameLst>
                                      </p:cBhvr>
                                      <p:to>
                                        <p:strVal val="visible"/>
                                      </p:to>
                                    </p:set>
                                    <p:animEffect transition="in" filter="wipe(left)">
                                      <p:cBhvr>
                                        <p:cTn id="156" dur="500"/>
                                        <p:tgtEl>
                                          <p:spTgt spid="137"/>
                                        </p:tgtEl>
                                      </p:cBhvr>
                                    </p:animEffect>
                                  </p:childTnLst>
                                </p:cTn>
                              </p:par>
                            </p:childTnLst>
                          </p:cTn>
                        </p:par>
                      </p:childTnLst>
                    </p:cTn>
                  </p:par>
                  <p:par>
                    <p:cTn id="157" fill="hold">
                      <p:stCondLst>
                        <p:cond delay="indefinite"/>
                      </p:stCondLst>
                      <p:childTnLst>
                        <p:par>
                          <p:cTn id="158" fill="hold">
                            <p:stCondLst>
                              <p:cond delay="0"/>
                            </p:stCondLst>
                            <p:childTnLst>
                              <p:par>
                                <p:cTn id="159" presetID="22" presetClass="entr" presetSubtype="8" fill="hold" grpId="0" nodeType="clickEffect">
                                  <p:stCondLst>
                                    <p:cond delay="0"/>
                                  </p:stCondLst>
                                  <p:childTnLst>
                                    <p:set>
                                      <p:cBhvr>
                                        <p:cTn id="160" dur="1" fill="hold">
                                          <p:stCondLst>
                                            <p:cond delay="0"/>
                                          </p:stCondLst>
                                        </p:cTn>
                                        <p:tgtEl>
                                          <p:spTgt spid="138"/>
                                        </p:tgtEl>
                                        <p:attrNameLst>
                                          <p:attrName>style.visibility</p:attrName>
                                        </p:attrNameLst>
                                      </p:cBhvr>
                                      <p:to>
                                        <p:strVal val="visible"/>
                                      </p:to>
                                    </p:set>
                                    <p:animEffect transition="in" filter="wipe(left)">
                                      <p:cBhvr>
                                        <p:cTn id="161" dur="500"/>
                                        <p:tgtEl>
                                          <p:spTgt spid="138"/>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grpId="0" nodeType="clickEffect">
                                  <p:stCondLst>
                                    <p:cond delay="0"/>
                                  </p:stCondLst>
                                  <p:childTnLst>
                                    <p:set>
                                      <p:cBhvr>
                                        <p:cTn id="165" dur="1" fill="hold">
                                          <p:stCondLst>
                                            <p:cond delay="0"/>
                                          </p:stCondLst>
                                        </p:cTn>
                                        <p:tgtEl>
                                          <p:spTgt spid="152"/>
                                        </p:tgtEl>
                                        <p:attrNameLst>
                                          <p:attrName>style.visibility</p:attrName>
                                        </p:attrNameLst>
                                      </p:cBhvr>
                                      <p:to>
                                        <p:strVal val="visible"/>
                                      </p:to>
                                    </p:set>
                                    <p:animEffect transition="in" filter="wipe(left)">
                                      <p:cBhvr>
                                        <p:cTn id="166" dur="500"/>
                                        <p:tgtEl>
                                          <p:spTgt spid="1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40" grpId="0" autoUpdateAnimBg="0"/>
      <p:bldP spid="81965" grpId="0" autoUpdateAnimBg="0"/>
      <p:bldP spid="81966" grpId="0" autoUpdateAnimBg="0"/>
      <p:bldP spid="81972" grpId="0" animBg="1"/>
      <p:bldP spid="81973" grpId="0" autoUpdateAnimBg="0"/>
      <p:bldP spid="81974" grpId="0" autoUpdateAnimBg="0"/>
      <p:bldP spid="82044" grpId="0" autoUpdateAnimBg="0"/>
      <p:bldP spid="88135" grpId="0" animBg="1"/>
      <p:bldP spid="88133" grpId="0" animBg="1"/>
      <p:bldP spid="152" grpId="0" autoUpdateAnimBg="0"/>
      <p:bldP spid="132" grpId="0"/>
      <p:bldP spid="133" grpId="0"/>
      <p:bldP spid="134" grpId="0"/>
      <p:bldP spid="135" grpId="0"/>
      <p:bldP spid="136" grpId="0"/>
      <p:bldP spid="137" grpId="0"/>
      <p:bldP spid="138" grpId="0"/>
      <p:bldP spid="139" grpId="0"/>
      <p:bldP spid="14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5" name="Rectangle 4"/>
          <p:cNvSpPr>
            <a:spLocks noChangeArrowheads="1"/>
          </p:cNvSpPr>
          <p:nvPr/>
        </p:nvSpPr>
        <p:spPr bwMode="auto">
          <a:xfrm>
            <a:off x="1951831" y="554692"/>
            <a:ext cx="74882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spcBef>
                <a:spcPct val="50000"/>
              </a:spcBef>
              <a:buClrTx/>
              <a:buFontTx/>
              <a:buNone/>
            </a:pPr>
            <a:r>
              <a:rPr kumimoji="0" lang="zh-CN" altLang="en-US" sz="2800" dirty="0">
                <a:solidFill>
                  <a:srgbClr val="0000FF"/>
                </a:solidFill>
                <a:latin typeface="+mn-lt"/>
                <a:ea typeface="+mn-ea"/>
              </a:rPr>
              <a:t>普通光源发光属于自发辐射，其特点是：</a:t>
            </a:r>
          </a:p>
        </p:txBody>
      </p:sp>
      <p:grpSp>
        <p:nvGrpSpPr>
          <p:cNvPr id="2" name="Group 5"/>
          <p:cNvGrpSpPr>
            <a:grpSpLocks/>
          </p:cNvGrpSpPr>
          <p:nvPr/>
        </p:nvGrpSpPr>
        <p:grpSpPr bwMode="auto">
          <a:xfrm>
            <a:off x="8862621" y="2177401"/>
            <a:ext cx="1250950" cy="381000"/>
            <a:chOff x="3492" y="816"/>
            <a:chExt cx="788" cy="240"/>
          </a:xfrm>
        </p:grpSpPr>
        <p:sp>
          <p:nvSpPr>
            <p:cNvPr id="90151" name="Line 6"/>
            <p:cNvSpPr>
              <a:spLocks noChangeShapeType="1"/>
            </p:cNvSpPr>
            <p:nvPr/>
          </p:nvSpPr>
          <p:spPr bwMode="auto">
            <a:xfrm>
              <a:off x="3936" y="912"/>
              <a:ext cx="344" cy="0"/>
            </a:xfrm>
            <a:prstGeom prst="line">
              <a:avLst/>
            </a:prstGeom>
            <a:noFill/>
            <a:ln w="19050">
              <a:solidFill>
                <a:srgbClr val="FF0000"/>
              </a:solidFill>
              <a:round/>
              <a:headEnd type="none" w="med" len="sm"/>
              <a:tailEnd type="triangle" w="med"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52" name="Rectangle 7"/>
            <p:cNvSpPr>
              <a:spLocks noChangeArrowheads="1"/>
            </p:cNvSpPr>
            <p:nvPr/>
          </p:nvSpPr>
          <p:spPr bwMode="auto">
            <a:xfrm>
              <a:off x="3492" y="816"/>
              <a:ext cx="5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lt"/>
                  <a:ea typeface="+mn-ea"/>
                </a:rPr>
                <a:t>波列</a:t>
              </a:r>
            </a:p>
          </p:txBody>
        </p:sp>
      </p:grpSp>
      <p:sp>
        <p:nvSpPr>
          <p:cNvPr id="5127" name="Freeform 8"/>
          <p:cNvSpPr>
            <a:spLocks/>
          </p:cNvSpPr>
          <p:nvPr/>
        </p:nvSpPr>
        <p:spPr bwMode="auto">
          <a:xfrm>
            <a:off x="8500671" y="2634602"/>
            <a:ext cx="2246312" cy="839787"/>
          </a:xfrm>
          <a:custGeom>
            <a:avLst/>
            <a:gdLst>
              <a:gd name="T0" fmla="*/ 0 w 1237"/>
              <a:gd name="T1" fmla="*/ 2147483646 h 529"/>
              <a:gd name="T2" fmla="*/ 2147483646 w 1237"/>
              <a:gd name="T3" fmla="*/ 2147483646 h 529"/>
              <a:gd name="T4" fmla="*/ 2147483646 w 1237"/>
              <a:gd name="T5" fmla="*/ 2147483646 h 529"/>
              <a:gd name="T6" fmla="*/ 2147483646 w 1237"/>
              <a:gd name="T7" fmla="*/ 2147483646 h 529"/>
              <a:gd name="T8" fmla="*/ 2147483646 w 1237"/>
              <a:gd name="T9" fmla="*/ 2147483646 h 529"/>
              <a:gd name="T10" fmla="*/ 2147483646 w 1237"/>
              <a:gd name="T11" fmla="*/ 2147483646 h 529"/>
              <a:gd name="T12" fmla="*/ 2147483646 w 1237"/>
              <a:gd name="T13" fmla="*/ 2147483646 h 529"/>
              <a:gd name="T14" fmla="*/ 2147483646 w 1237"/>
              <a:gd name="T15" fmla="*/ 2147483646 h 529"/>
              <a:gd name="T16" fmla="*/ 2147483646 w 1237"/>
              <a:gd name="T17" fmla="*/ 2147483646 h 529"/>
              <a:gd name="T18" fmla="*/ 2147483646 w 1237"/>
              <a:gd name="T19" fmla="*/ 2147483646 h 529"/>
              <a:gd name="T20" fmla="*/ 2147483646 w 1237"/>
              <a:gd name="T21" fmla="*/ 2147483646 h 529"/>
              <a:gd name="T22" fmla="*/ 2147483646 w 1237"/>
              <a:gd name="T23" fmla="*/ 2147483646 h 529"/>
              <a:gd name="T24" fmla="*/ 2147483646 w 1237"/>
              <a:gd name="T25" fmla="*/ 2147483646 h 529"/>
              <a:gd name="T26" fmla="*/ 2147483646 w 1237"/>
              <a:gd name="T27" fmla="*/ 2147483646 h 529"/>
              <a:gd name="T28" fmla="*/ 2147483646 w 1237"/>
              <a:gd name="T29" fmla="*/ 2147483646 h 529"/>
              <a:gd name="T30" fmla="*/ 2147483646 w 1237"/>
              <a:gd name="T31" fmla="*/ 2147483646 h 529"/>
              <a:gd name="T32" fmla="*/ 2147483646 w 1237"/>
              <a:gd name="T33" fmla="*/ 2147483646 h 529"/>
              <a:gd name="T34" fmla="*/ 2147483646 w 1237"/>
              <a:gd name="T35" fmla="*/ 2147483646 h 5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37"/>
              <a:gd name="T55" fmla="*/ 0 h 529"/>
              <a:gd name="T56" fmla="*/ 1237 w 1237"/>
              <a:gd name="T57" fmla="*/ 529 h 5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37" h="529">
                <a:moveTo>
                  <a:pt x="0" y="258"/>
                </a:moveTo>
                <a:cubicBezTo>
                  <a:pt x="14" y="222"/>
                  <a:pt x="48" y="0"/>
                  <a:pt x="72" y="42"/>
                </a:cubicBezTo>
                <a:cubicBezTo>
                  <a:pt x="96" y="84"/>
                  <a:pt x="121" y="512"/>
                  <a:pt x="145" y="510"/>
                </a:cubicBezTo>
                <a:cubicBezTo>
                  <a:pt x="169" y="508"/>
                  <a:pt x="190" y="30"/>
                  <a:pt x="216" y="30"/>
                </a:cubicBezTo>
                <a:cubicBezTo>
                  <a:pt x="242" y="30"/>
                  <a:pt x="272" y="515"/>
                  <a:pt x="300" y="513"/>
                </a:cubicBezTo>
                <a:cubicBezTo>
                  <a:pt x="328" y="511"/>
                  <a:pt x="356" y="20"/>
                  <a:pt x="384" y="18"/>
                </a:cubicBezTo>
                <a:cubicBezTo>
                  <a:pt x="412" y="16"/>
                  <a:pt x="440" y="496"/>
                  <a:pt x="468" y="498"/>
                </a:cubicBezTo>
                <a:cubicBezTo>
                  <a:pt x="496" y="500"/>
                  <a:pt x="528" y="30"/>
                  <a:pt x="552" y="30"/>
                </a:cubicBezTo>
                <a:cubicBezTo>
                  <a:pt x="576" y="30"/>
                  <a:pt x="590" y="498"/>
                  <a:pt x="612" y="498"/>
                </a:cubicBezTo>
                <a:cubicBezTo>
                  <a:pt x="634" y="498"/>
                  <a:pt x="659" y="30"/>
                  <a:pt x="685" y="30"/>
                </a:cubicBezTo>
                <a:cubicBezTo>
                  <a:pt x="711" y="30"/>
                  <a:pt x="742" y="500"/>
                  <a:pt x="768" y="498"/>
                </a:cubicBezTo>
                <a:cubicBezTo>
                  <a:pt x="794" y="496"/>
                  <a:pt x="818" y="18"/>
                  <a:pt x="840" y="18"/>
                </a:cubicBezTo>
                <a:cubicBezTo>
                  <a:pt x="862" y="18"/>
                  <a:pt x="879" y="498"/>
                  <a:pt x="901" y="498"/>
                </a:cubicBezTo>
                <a:cubicBezTo>
                  <a:pt x="923" y="498"/>
                  <a:pt x="951" y="21"/>
                  <a:pt x="975" y="21"/>
                </a:cubicBezTo>
                <a:cubicBezTo>
                  <a:pt x="999" y="21"/>
                  <a:pt x="1022" y="496"/>
                  <a:pt x="1044" y="498"/>
                </a:cubicBezTo>
                <a:cubicBezTo>
                  <a:pt x="1066" y="500"/>
                  <a:pt x="1087" y="35"/>
                  <a:pt x="1107" y="33"/>
                </a:cubicBezTo>
                <a:cubicBezTo>
                  <a:pt x="1127" y="31"/>
                  <a:pt x="1142" y="443"/>
                  <a:pt x="1164" y="486"/>
                </a:cubicBezTo>
                <a:cubicBezTo>
                  <a:pt x="1186" y="529"/>
                  <a:pt x="1222" y="334"/>
                  <a:pt x="1237" y="294"/>
                </a:cubicBezTo>
              </a:path>
            </a:pathLst>
          </a:custGeom>
          <a:noFill/>
          <a:ln w="31750" cap="flat" cmpd="sng">
            <a:solidFill>
              <a:srgbClr val="FF3300"/>
            </a:solidFill>
            <a:prstDash val="solid"/>
            <a:round/>
            <a:headEnd/>
            <a:tailEnd type="none" w="med"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nvGrpSpPr>
          <p:cNvPr id="3" name="Group 9"/>
          <p:cNvGrpSpPr>
            <a:grpSpLocks/>
          </p:cNvGrpSpPr>
          <p:nvPr/>
        </p:nvGrpSpPr>
        <p:grpSpPr bwMode="auto">
          <a:xfrm>
            <a:off x="3671888" y="2170115"/>
            <a:ext cx="2286000" cy="1371600"/>
            <a:chOff x="1447" y="1394"/>
            <a:chExt cx="1440" cy="864"/>
          </a:xfrm>
        </p:grpSpPr>
        <p:sp>
          <p:nvSpPr>
            <p:cNvPr id="90149" name="Rectangle 11"/>
            <p:cNvSpPr>
              <a:spLocks noChangeArrowheads="1"/>
            </p:cNvSpPr>
            <p:nvPr/>
          </p:nvSpPr>
          <p:spPr bwMode="auto">
            <a:xfrm>
              <a:off x="1447" y="1586"/>
              <a:ext cx="721"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47" name="Rectangle 14"/>
            <p:cNvSpPr>
              <a:spLocks noChangeArrowheads="1"/>
            </p:cNvSpPr>
            <p:nvPr/>
          </p:nvSpPr>
          <p:spPr bwMode="auto">
            <a:xfrm>
              <a:off x="1447" y="2162"/>
              <a:ext cx="763"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41" name="Freeform 16"/>
            <p:cNvSpPr>
              <a:spLocks/>
            </p:cNvSpPr>
            <p:nvPr/>
          </p:nvSpPr>
          <p:spPr bwMode="auto">
            <a:xfrm>
              <a:off x="2388" y="1826"/>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nvGrpSpPr>
            <p:cNvPr id="90143" name="Group 18"/>
            <p:cNvGrpSpPr>
              <a:grpSpLocks/>
            </p:cNvGrpSpPr>
            <p:nvPr/>
          </p:nvGrpSpPr>
          <p:grpSpPr bwMode="auto">
            <a:xfrm>
              <a:off x="1687" y="1690"/>
              <a:ext cx="288" cy="568"/>
              <a:chOff x="1488" y="1208"/>
              <a:chExt cx="288" cy="568"/>
            </a:xfrm>
          </p:grpSpPr>
          <p:sp>
            <p:nvSpPr>
              <p:cNvPr id="90145" name="Line 19"/>
              <p:cNvSpPr>
                <a:spLocks noChangeShapeType="1"/>
              </p:cNvSpPr>
              <p:nvPr/>
            </p:nvSpPr>
            <p:spPr bwMode="auto">
              <a:xfrm>
                <a:off x="1623" y="1208"/>
                <a:ext cx="0" cy="358"/>
              </a:xfrm>
              <a:prstGeom prst="line">
                <a:avLst/>
              </a:prstGeom>
              <a:noFill/>
              <a:ln w="28575">
                <a:solidFill>
                  <a:srgbClr val="FF9900"/>
                </a:solidFill>
                <a:prstDash val="dash"/>
                <a:round/>
                <a:headEnd/>
                <a:tailEnd type="triangle" w="med" len="lg"/>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aphicFrame>
            <p:nvGraphicFramePr>
              <p:cNvPr id="90146" name="Object 20"/>
              <p:cNvGraphicFramePr>
                <a:graphicFrameLocks noChangeAspect="1"/>
              </p:cNvGraphicFramePr>
              <p:nvPr/>
            </p:nvGraphicFramePr>
            <p:xfrm>
              <a:off x="1488" y="1488"/>
              <a:ext cx="288" cy="288"/>
            </p:xfrm>
            <a:graphic>
              <a:graphicData uri="http://schemas.openxmlformats.org/presentationml/2006/ole">
                <mc:AlternateContent xmlns:mc="http://schemas.openxmlformats.org/markup-compatibility/2006">
                  <mc:Choice xmlns:v="urn:schemas-microsoft-com:vml" Requires="v">
                    <p:oleObj spid="_x0000_s101529" name="Equation" r:id="rId4" imgW="66693" imgH="66708" progId="Equation.3">
                      <p:embed/>
                    </p:oleObj>
                  </mc:Choice>
                  <mc:Fallback>
                    <p:oleObj name="Equation" r:id="rId4" imgW="66693" imgH="66708" progId="Equation.3">
                      <p:embed/>
                      <p:pic>
                        <p:nvPicPr>
                          <p:cNvPr id="90146"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148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0144" name="Object 21"/>
            <p:cNvGraphicFramePr>
              <a:graphicFrameLocks noChangeAspect="1"/>
            </p:cNvGraphicFramePr>
            <p:nvPr/>
          </p:nvGraphicFramePr>
          <p:xfrm>
            <a:off x="1687" y="1394"/>
            <a:ext cx="288" cy="288"/>
          </p:xfrm>
          <a:graphic>
            <a:graphicData uri="http://schemas.openxmlformats.org/presentationml/2006/ole">
              <mc:AlternateContent xmlns:mc="http://schemas.openxmlformats.org/markup-compatibility/2006">
                <mc:Choice xmlns:v="urn:schemas-microsoft-com:vml" Requires="v">
                  <p:oleObj spid="_x0000_s101530" name="Equation" r:id="rId6" imgW="66693" imgH="66708" progId="Equation.3">
                    <p:embed/>
                  </p:oleObj>
                </mc:Choice>
                <mc:Fallback>
                  <p:oleObj name="Equation" r:id="rId6" imgW="66693" imgH="66708" progId="Equation.3">
                    <p:embed/>
                    <p:pic>
                      <p:nvPicPr>
                        <p:cNvPr id="90144" name="Object 2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7" y="1394"/>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7" name="Group 22"/>
          <p:cNvGrpSpPr>
            <a:grpSpLocks/>
          </p:cNvGrpSpPr>
          <p:nvPr/>
        </p:nvGrpSpPr>
        <p:grpSpPr bwMode="auto">
          <a:xfrm>
            <a:off x="2025378" y="1154112"/>
            <a:ext cx="9423401" cy="954087"/>
            <a:chOff x="524" y="981"/>
            <a:chExt cx="5936" cy="601"/>
          </a:xfrm>
        </p:grpSpPr>
        <p:sp>
          <p:nvSpPr>
            <p:cNvPr id="90137" name="Rectangle 23"/>
            <p:cNvSpPr>
              <a:spLocks noChangeArrowheads="1"/>
            </p:cNvSpPr>
            <p:nvPr/>
          </p:nvSpPr>
          <p:spPr bwMode="auto">
            <a:xfrm>
              <a:off x="703" y="981"/>
              <a:ext cx="5757"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fontAlgn="t" hangingPunct="1">
                <a:spcBef>
                  <a:spcPct val="50000"/>
                </a:spcBef>
                <a:buClrTx/>
                <a:buFontTx/>
                <a:buNone/>
              </a:pPr>
              <a:r>
                <a:rPr lang="zh-CN" altLang="en-US" sz="2800" dirty="0">
                  <a:solidFill>
                    <a:srgbClr val="0000FF"/>
                  </a:solidFill>
                  <a:latin typeface="+mn-lt"/>
                  <a:ea typeface="+mn-ea"/>
                </a:rPr>
                <a:t>间歇性：</a:t>
              </a:r>
              <a:r>
                <a:rPr kumimoji="0" lang="zh-CN" altLang="en-US" sz="2800" dirty="0">
                  <a:solidFill>
                    <a:srgbClr val="0000FF"/>
                  </a:solidFill>
                  <a:latin typeface="+mn-lt"/>
                  <a:ea typeface="+mn-ea"/>
                </a:rPr>
                <a:t>原子发光是断续的，每次发光形成一个长度有限的波列。  </a:t>
              </a:r>
            </a:p>
          </p:txBody>
        </p:sp>
        <p:pic>
          <p:nvPicPr>
            <p:cNvPr id="90138" name="Picture 24" descr="BD14868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4" y="1071"/>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30" name="Rectangle 25"/>
          <p:cNvSpPr>
            <a:spLocks noChangeArrowheads="1"/>
          </p:cNvSpPr>
          <p:nvPr/>
        </p:nvSpPr>
        <p:spPr bwMode="auto">
          <a:xfrm>
            <a:off x="2330178" y="3961433"/>
            <a:ext cx="91186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t" hangingPunct="1">
              <a:spcBef>
                <a:spcPct val="50000"/>
              </a:spcBef>
              <a:buClrTx/>
              <a:buFontTx/>
              <a:buNone/>
            </a:pPr>
            <a:r>
              <a:rPr lang="zh-CN" altLang="en-US" sz="2800" dirty="0">
                <a:solidFill>
                  <a:srgbClr val="0000FF"/>
                </a:solidFill>
                <a:latin typeface="+mn-lt"/>
                <a:ea typeface="+mn-ea"/>
              </a:rPr>
              <a:t>独立性：</a:t>
            </a:r>
            <a:r>
              <a:rPr kumimoji="0" lang="zh-CN" altLang="en-US" sz="2800" dirty="0">
                <a:solidFill>
                  <a:srgbClr val="0000FF"/>
                </a:solidFill>
                <a:latin typeface="+mn-lt"/>
                <a:ea typeface="+mn-ea"/>
              </a:rPr>
              <a:t>各原子各次发光相互独立，各波列互不相干。</a:t>
            </a:r>
            <a:endParaRPr kumimoji="0" lang="en-US" altLang="zh-CN" sz="2800" dirty="0">
              <a:solidFill>
                <a:srgbClr val="0000FF"/>
              </a:solidFill>
              <a:latin typeface="+mn-lt"/>
              <a:ea typeface="+mn-ea"/>
            </a:endParaRPr>
          </a:p>
        </p:txBody>
      </p:sp>
      <p:pic>
        <p:nvPicPr>
          <p:cNvPr id="5131" name="Picture 26" descr="BD14868_"/>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25378" y="4065220"/>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Group 27"/>
          <p:cNvGrpSpPr>
            <a:grpSpLocks/>
          </p:cNvGrpSpPr>
          <p:nvPr/>
        </p:nvGrpSpPr>
        <p:grpSpPr bwMode="auto">
          <a:xfrm>
            <a:off x="3157538" y="4691066"/>
            <a:ext cx="7566025" cy="1816100"/>
            <a:chOff x="748" y="2976"/>
            <a:chExt cx="4766" cy="1144"/>
          </a:xfrm>
        </p:grpSpPr>
        <p:sp>
          <p:nvSpPr>
            <p:cNvPr id="90122" name="Rectangle 28"/>
            <p:cNvSpPr>
              <a:spLocks noChangeArrowheads="1"/>
            </p:cNvSpPr>
            <p:nvPr/>
          </p:nvSpPr>
          <p:spPr bwMode="auto">
            <a:xfrm>
              <a:off x="1907" y="3832"/>
              <a:ext cx="299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lt"/>
                  <a:ea typeface="+mn-ea"/>
                </a:rPr>
                <a:t>非相干</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同一原子先后发的光</a:t>
              </a:r>
              <a:r>
                <a:rPr kumimoji="0" lang="en-US" altLang="zh-CN" sz="2800" dirty="0">
                  <a:solidFill>
                    <a:srgbClr val="0000FF"/>
                  </a:solidFill>
                  <a:latin typeface="+mn-lt"/>
                  <a:ea typeface="+mn-ea"/>
                </a:rPr>
                <a:t>)</a:t>
              </a:r>
            </a:p>
          </p:txBody>
        </p:sp>
        <p:sp>
          <p:nvSpPr>
            <p:cNvPr id="90123" name="Line 29"/>
            <p:cNvSpPr>
              <a:spLocks noChangeShapeType="1"/>
            </p:cNvSpPr>
            <p:nvPr/>
          </p:nvSpPr>
          <p:spPr bwMode="auto">
            <a:xfrm>
              <a:off x="1906" y="3568"/>
              <a:ext cx="241" cy="248"/>
            </a:xfrm>
            <a:prstGeom prst="line">
              <a:avLst/>
            </a:prstGeom>
            <a:noFill/>
            <a:ln w="12700">
              <a:solidFill>
                <a:schemeClr val="accent2"/>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4" name="Line 30"/>
            <p:cNvSpPr>
              <a:spLocks noChangeShapeType="1"/>
            </p:cNvSpPr>
            <p:nvPr/>
          </p:nvSpPr>
          <p:spPr bwMode="auto">
            <a:xfrm flipH="1">
              <a:off x="2195" y="3576"/>
              <a:ext cx="192" cy="240"/>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5" name="Rectangle 31"/>
            <p:cNvSpPr>
              <a:spLocks noChangeArrowheads="1"/>
            </p:cNvSpPr>
            <p:nvPr/>
          </p:nvSpPr>
          <p:spPr bwMode="auto">
            <a:xfrm>
              <a:off x="3157" y="3286"/>
              <a:ext cx="2357"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r>
                <a:rPr kumimoji="0" lang="zh-CN" altLang="en-US" sz="2800" dirty="0">
                  <a:solidFill>
                    <a:srgbClr val="0000FF"/>
                  </a:solidFill>
                  <a:latin typeface="+mn-lt"/>
                  <a:ea typeface="+mn-ea"/>
                </a:rPr>
                <a:t>非相干</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不同原子发的光</a:t>
              </a:r>
              <a:r>
                <a:rPr kumimoji="0" lang="en-US" altLang="zh-CN" sz="2800" dirty="0">
                  <a:solidFill>
                    <a:srgbClr val="0000FF"/>
                  </a:solidFill>
                  <a:latin typeface="+mn-lt"/>
                  <a:ea typeface="+mn-ea"/>
                </a:rPr>
                <a:t>)</a:t>
              </a:r>
            </a:p>
            <a:p>
              <a:pPr>
                <a:spcBef>
                  <a:spcPct val="0"/>
                </a:spcBef>
                <a:buClrTx/>
                <a:buFontTx/>
                <a:buNone/>
              </a:pPr>
              <a:endParaRPr kumimoji="0" lang="en-US" altLang="zh-CN" sz="2800" dirty="0">
                <a:solidFill>
                  <a:srgbClr val="0000FF"/>
                </a:solidFill>
                <a:latin typeface="+mn-lt"/>
                <a:ea typeface="+mn-ea"/>
              </a:endParaRPr>
            </a:p>
          </p:txBody>
        </p:sp>
        <p:sp>
          <p:nvSpPr>
            <p:cNvPr id="90126" name="Line 32"/>
            <p:cNvSpPr>
              <a:spLocks noChangeShapeType="1"/>
            </p:cNvSpPr>
            <p:nvPr/>
          </p:nvSpPr>
          <p:spPr bwMode="auto">
            <a:xfrm flipV="1">
              <a:off x="2629" y="3468"/>
              <a:ext cx="478" cy="66"/>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7" name="Line 33"/>
            <p:cNvSpPr>
              <a:spLocks noChangeShapeType="1"/>
            </p:cNvSpPr>
            <p:nvPr/>
          </p:nvSpPr>
          <p:spPr bwMode="auto">
            <a:xfrm>
              <a:off x="2699" y="3286"/>
              <a:ext cx="408" cy="91"/>
            </a:xfrm>
            <a:prstGeom prst="line">
              <a:avLst/>
            </a:prstGeom>
            <a:noFill/>
            <a:ln w="12700">
              <a:solidFill>
                <a:srgbClr val="0000FF"/>
              </a:solidFill>
              <a:round/>
              <a:headEnd type="none" w="med" len="sm"/>
              <a:tailEnd type="triangle" w="lg"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90128" name="Freeform 34"/>
            <p:cNvSpPr>
              <a:spLocks/>
            </p:cNvSpPr>
            <p:nvPr/>
          </p:nvSpPr>
          <p:spPr bwMode="auto">
            <a:xfrm>
              <a:off x="748" y="2976"/>
              <a:ext cx="552" cy="784"/>
            </a:xfrm>
            <a:custGeom>
              <a:avLst/>
              <a:gdLst>
                <a:gd name="T0" fmla="*/ 12 w 648"/>
                <a:gd name="T1" fmla="*/ 384 h 784"/>
                <a:gd name="T2" fmla="*/ 12 w 648"/>
                <a:gd name="T3" fmla="*/ 192 h 784"/>
                <a:gd name="T4" fmla="*/ 62 w 648"/>
                <a:gd name="T5" fmla="*/ 0 h 784"/>
                <a:gd name="T6" fmla="*/ 102 w 648"/>
                <a:gd name="T7" fmla="*/ 192 h 784"/>
                <a:gd name="T8" fmla="*/ 110 w 648"/>
                <a:gd name="T9" fmla="*/ 384 h 784"/>
                <a:gd name="T10" fmla="*/ 102 w 648"/>
                <a:gd name="T11" fmla="*/ 720 h 784"/>
                <a:gd name="T12" fmla="*/ 86 w 648"/>
                <a:gd name="T13" fmla="*/ 768 h 784"/>
                <a:gd name="T14" fmla="*/ 37 w 648"/>
                <a:gd name="T15" fmla="*/ 672 h 784"/>
                <a:gd name="T16" fmla="*/ 4 w 648"/>
                <a:gd name="T17" fmla="*/ 576 h 784"/>
                <a:gd name="T18" fmla="*/ 12 w 648"/>
                <a:gd name="T19" fmla="*/ 384 h 78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48"/>
                <a:gd name="T31" fmla="*/ 0 h 784"/>
                <a:gd name="T32" fmla="*/ 648 w 648"/>
                <a:gd name="T33" fmla="*/ 784 h 78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48" h="784">
                  <a:moveTo>
                    <a:pt x="72" y="384"/>
                  </a:moveTo>
                  <a:cubicBezTo>
                    <a:pt x="80" y="320"/>
                    <a:pt x="24" y="256"/>
                    <a:pt x="72" y="192"/>
                  </a:cubicBezTo>
                  <a:cubicBezTo>
                    <a:pt x="120" y="128"/>
                    <a:pt x="272" y="0"/>
                    <a:pt x="360" y="0"/>
                  </a:cubicBezTo>
                  <a:cubicBezTo>
                    <a:pt x="448" y="0"/>
                    <a:pt x="552" y="128"/>
                    <a:pt x="600" y="192"/>
                  </a:cubicBezTo>
                  <a:cubicBezTo>
                    <a:pt x="648" y="256"/>
                    <a:pt x="648" y="296"/>
                    <a:pt x="648" y="384"/>
                  </a:cubicBezTo>
                  <a:cubicBezTo>
                    <a:pt x="648" y="472"/>
                    <a:pt x="624" y="656"/>
                    <a:pt x="600" y="720"/>
                  </a:cubicBezTo>
                  <a:cubicBezTo>
                    <a:pt x="576" y="784"/>
                    <a:pt x="568" y="776"/>
                    <a:pt x="504" y="768"/>
                  </a:cubicBezTo>
                  <a:cubicBezTo>
                    <a:pt x="440" y="760"/>
                    <a:pt x="296" y="704"/>
                    <a:pt x="216" y="672"/>
                  </a:cubicBezTo>
                  <a:cubicBezTo>
                    <a:pt x="136" y="640"/>
                    <a:pt x="48" y="624"/>
                    <a:pt x="24" y="576"/>
                  </a:cubicBezTo>
                  <a:cubicBezTo>
                    <a:pt x="0" y="528"/>
                    <a:pt x="64" y="448"/>
                    <a:pt x="72" y="384"/>
                  </a:cubicBezTo>
                  <a:close/>
                </a:path>
              </a:pathLst>
            </a:custGeom>
            <a:solidFill>
              <a:srgbClr val="FFCC00"/>
            </a:solidFill>
            <a:ln w="9525">
              <a:solidFill>
                <a:schemeClr val="tx1"/>
              </a:solidFill>
              <a:round/>
              <a:headEnd/>
              <a:tailEnd/>
            </a:ln>
          </p:spPr>
          <p:txBody>
            <a:bodyPr/>
            <a:lstStyle/>
            <a:p>
              <a:endParaRPr lang="zh-CN" altLang="en-US" sz="2800">
                <a:solidFill>
                  <a:srgbClr val="0000FF"/>
                </a:solidFill>
                <a:latin typeface="+mn-lt"/>
                <a:ea typeface="+mn-ea"/>
              </a:endParaRPr>
            </a:p>
          </p:txBody>
        </p:sp>
        <p:sp>
          <p:nvSpPr>
            <p:cNvPr id="90129" name="Freeform 35"/>
            <p:cNvSpPr>
              <a:spLocks/>
            </p:cNvSpPr>
            <p:nvPr/>
          </p:nvSpPr>
          <p:spPr bwMode="auto">
            <a:xfrm>
              <a:off x="1142"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0" name="Freeform 36"/>
            <p:cNvSpPr>
              <a:spLocks/>
            </p:cNvSpPr>
            <p:nvPr/>
          </p:nvSpPr>
          <p:spPr bwMode="auto">
            <a:xfrm>
              <a:off x="1725"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1" name="Freeform 37"/>
            <p:cNvSpPr>
              <a:spLocks/>
            </p:cNvSpPr>
            <p:nvPr/>
          </p:nvSpPr>
          <p:spPr bwMode="auto">
            <a:xfrm>
              <a:off x="2291" y="3195"/>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2" name="Freeform 38"/>
            <p:cNvSpPr>
              <a:spLocks/>
            </p:cNvSpPr>
            <p:nvPr/>
          </p:nvSpPr>
          <p:spPr bwMode="auto">
            <a:xfrm>
              <a:off x="1187" y="3434"/>
              <a:ext cx="454" cy="155"/>
            </a:xfrm>
            <a:custGeom>
              <a:avLst/>
              <a:gdLst>
                <a:gd name="T0" fmla="*/ 0 w 865"/>
                <a:gd name="T1" fmla="*/ 90 h 159"/>
                <a:gd name="T2" fmla="*/ 1 w 865"/>
                <a:gd name="T3" fmla="*/ 3 h 159"/>
                <a:gd name="T4" fmla="*/ 1 w 865"/>
                <a:gd name="T5" fmla="*/ 102 h 159"/>
                <a:gd name="T6" fmla="*/ 1 w 865"/>
                <a:gd name="T7" fmla="*/ 3 h 159"/>
                <a:gd name="T8" fmla="*/ 1 w 865"/>
                <a:gd name="T9" fmla="*/ 112 h 159"/>
                <a:gd name="T10" fmla="*/ 1 w 865"/>
                <a:gd name="T11" fmla="*/ 56 h 159"/>
                <a:gd name="T12" fmla="*/ 1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3" name="Freeform 39"/>
            <p:cNvSpPr>
              <a:spLocks/>
            </p:cNvSpPr>
            <p:nvPr/>
          </p:nvSpPr>
          <p:spPr bwMode="auto">
            <a:xfrm>
              <a:off x="1740" y="3434"/>
              <a:ext cx="387" cy="155"/>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4" name="Freeform 40"/>
            <p:cNvSpPr>
              <a:spLocks/>
            </p:cNvSpPr>
            <p:nvPr/>
          </p:nvSpPr>
          <p:spPr bwMode="auto">
            <a:xfrm>
              <a:off x="2291" y="3434"/>
              <a:ext cx="387" cy="100"/>
            </a:xfrm>
            <a:custGeom>
              <a:avLst/>
              <a:gdLst>
                <a:gd name="T0" fmla="*/ 0 w 865"/>
                <a:gd name="T1" fmla="*/ 90 h 159"/>
                <a:gd name="T2" fmla="*/ 0 w 865"/>
                <a:gd name="T3" fmla="*/ 3 h 159"/>
                <a:gd name="T4" fmla="*/ 0 w 865"/>
                <a:gd name="T5" fmla="*/ 102 h 159"/>
                <a:gd name="T6" fmla="*/ 0 w 865"/>
                <a:gd name="T7" fmla="*/ 3 h 159"/>
                <a:gd name="T8" fmla="*/ 0 w 865"/>
                <a:gd name="T9" fmla="*/ 112 h 159"/>
                <a:gd name="T10" fmla="*/ 0 w 865"/>
                <a:gd name="T11" fmla="*/ 56 h 159"/>
                <a:gd name="T12" fmla="*/ 0 w 865"/>
                <a:gd name="T13" fmla="*/ 50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31750" cap="flat" cmpd="sng">
              <a:solidFill>
                <a:srgbClr val="FF33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90135" name="Oval 41"/>
            <p:cNvSpPr>
              <a:spLocks noChangeArrowheads="1"/>
            </p:cNvSpPr>
            <p:nvPr/>
          </p:nvSpPr>
          <p:spPr bwMode="auto">
            <a:xfrm>
              <a:off x="1020" y="3249"/>
              <a:ext cx="91" cy="90"/>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sp>
          <p:nvSpPr>
            <p:cNvPr id="90136" name="Oval 42"/>
            <p:cNvSpPr>
              <a:spLocks noChangeArrowheads="1"/>
            </p:cNvSpPr>
            <p:nvPr/>
          </p:nvSpPr>
          <p:spPr bwMode="auto">
            <a:xfrm>
              <a:off x="1066" y="3475"/>
              <a:ext cx="91" cy="90"/>
            </a:xfrm>
            <a:prstGeom prst="ellipse">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1" name="矩形 40"/>
              <p:cNvSpPr/>
              <p:nvPr/>
            </p:nvSpPr>
            <p:spPr>
              <a:xfrm>
                <a:off x="5192444" y="2731264"/>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5192444" y="2731264"/>
                <a:ext cx="2108077"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3124646" y="3128651"/>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3124646" y="3128651"/>
                <a:ext cx="64806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3117306" y="2269745"/>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3117306" y="2269745"/>
                <a:ext cx="656334" cy="523220"/>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18733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wipe(left)">
                                      <p:cBhvr>
                                        <p:cTn id="7" dur="500"/>
                                        <p:tgtEl>
                                          <p:spTgt spid="512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wipe(left)">
                                      <p:cBhvr>
                                        <p:cTn id="20" dur="500"/>
                                        <p:tgtEl>
                                          <p:spTgt spid="43"/>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animEffect transition="in" filter="wipe(left)">
                                      <p:cBhvr>
                                        <p:cTn id="23" dur="500"/>
                                        <p:tgtEl>
                                          <p:spTgt spid="4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wipe(left)">
                                      <p:cBhvr>
                                        <p:cTn id="26" dur="500"/>
                                        <p:tgtEl>
                                          <p:spTgt spid="41"/>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8" fill="hold" nodeType="clickEffect">
                                  <p:stCondLst>
                                    <p:cond delay="0"/>
                                  </p:stCondLst>
                                  <p:childTnLst>
                                    <p:set>
                                      <p:cBhvr>
                                        <p:cTn id="30" dur="1" fill="hold">
                                          <p:stCondLst>
                                            <p:cond delay="0"/>
                                          </p:stCondLst>
                                        </p:cTn>
                                        <p:tgtEl>
                                          <p:spTgt spid="5127"/>
                                        </p:tgtEl>
                                        <p:attrNameLst>
                                          <p:attrName>style.visibility</p:attrName>
                                        </p:attrNameLst>
                                      </p:cBhvr>
                                      <p:to>
                                        <p:strVal val="visible"/>
                                      </p:to>
                                    </p:set>
                                    <p:animEffect transition="in" filter="wipe(left)">
                                      <p:cBhvr>
                                        <p:cTn id="31" dur="500"/>
                                        <p:tgtEl>
                                          <p:spTgt spid="5127"/>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8" fill="hold" nodeType="click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left)">
                                      <p:cBhvr>
                                        <p:cTn id="36" dur="500"/>
                                        <p:tgtEl>
                                          <p:spTgt spid="2"/>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22" presetClass="entr" presetSubtype="8" fill="hold" nodeType="clickEffect">
                                  <p:stCondLst>
                                    <p:cond delay="0"/>
                                  </p:stCondLst>
                                  <p:childTnLst>
                                    <p:set>
                                      <p:cBhvr>
                                        <p:cTn id="40" dur="1" fill="hold">
                                          <p:stCondLst>
                                            <p:cond delay="0"/>
                                          </p:stCondLst>
                                        </p:cTn>
                                        <p:tgtEl>
                                          <p:spTgt spid="5131"/>
                                        </p:tgtEl>
                                        <p:attrNameLst>
                                          <p:attrName>style.visibility</p:attrName>
                                        </p:attrNameLst>
                                      </p:cBhvr>
                                      <p:to>
                                        <p:strVal val="visible"/>
                                      </p:to>
                                    </p:set>
                                    <p:animEffect transition="in" filter="wipe(left)">
                                      <p:cBhvr>
                                        <p:cTn id="41" dur="500"/>
                                        <p:tgtEl>
                                          <p:spTgt spid="5131"/>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5130"/>
                                        </p:tgtEl>
                                        <p:attrNameLst>
                                          <p:attrName>style.visibility</p:attrName>
                                        </p:attrNameLst>
                                      </p:cBhvr>
                                      <p:to>
                                        <p:strVal val="visible"/>
                                      </p:to>
                                    </p:set>
                                    <p:animEffect transition="in" filter="wipe(left)">
                                      <p:cBhvr>
                                        <p:cTn id="46" dur="500"/>
                                        <p:tgtEl>
                                          <p:spTgt spid="5130"/>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22" presetClass="entr" presetSubtype="8" fill="hold" nodeType="clickEffect">
                                  <p:stCondLst>
                                    <p:cond delay="0"/>
                                  </p:stCondLst>
                                  <p:childTnLst>
                                    <p:set>
                                      <p:cBhvr>
                                        <p:cTn id="50" dur="1" fill="hold">
                                          <p:stCondLst>
                                            <p:cond delay="0"/>
                                          </p:stCondLst>
                                        </p:cTn>
                                        <p:tgtEl>
                                          <p:spTgt spid="8"/>
                                        </p:tgtEl>
                                        <p:attrNameLst>
                                          <p:attrName>style.visibility</p:attrName>
                                        </p:attrNameLst>
                                      </p:cBhvr>
                                      <p:to>
                                        <p:strVal val="visible"/>
                                      </p:to>
                                    </p:set>
                                    <p:animEffect transition="in" filter="wipe(left)">
                                      <p:cBhvr>
                                        <p:cTn id="5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5" grpId="0"/>
      <p:bldP spid="5130" grpId="0"/>
      <p:bldP spid="41" grpId="0"/>
      <p:bldP spid="42" grpId="0"/>
      <p:bldP spid="4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
          <p:cNvGrpSpPr>
            <a:grpSpLocks/>
          </p:cNvGrpSpPr>
          <p:nvPr/>
        </p:nvGrpSpPr>
        <p:grpSpPr bwMode="auto">
          <a:xfrm>
            <a:off x="2843736" y="1145088"/>
            <a:ext cx="4416426" cy="1785938"/>
            <a:chOff x="1202" y="1008"/>
            <a:chExt cx="2782" cy="1125"/>
          </a:xfrm>
        </p:grpSpPr>
        <p:sp>
          <p:nvSpPr>
            <p:cNvPr id="92199" name="Rectangle 7"/>
            <p:cNvSpPr>
              <a:spLocks noChangeArrowheads="1"/>
            </p:cNvSpPr>
            <p:nvPr/>
          </p:nvSpPr>
          <p:spPr bwMode="auto">
            <a:xfrm>
              <a:off x="1526" y="1396"/>
              <a:ext cx="721"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p:nvGrpSpPr>
            <p:cNvPr id="92171" name="Group 10"/>
            <p:cNvGrpSpPr>
              <a:grpSpLocks/>
            </p:cNvGrpSpPr>
            <p:nvPr/>
          </p:nvGrpSpPr>
          <p:grpSpPr bwMode="auto">
            <a:xfrm>
              <a:off x="1778" y="1488"/>
              <a:ext cx="288" cy="576"/>
              <a:chOff x="1488" y="1200"/>
              <a:chExt cx="288" cy="576"/>
            </a:xfrm>
          </p:grpSpPr>
          <p:sp>
            <p:nvSpPr>
              <p:cNvPr id="92197" name="Line 11"/>
              <p:cNvSpPr>
                <a:spLocks noChangeShapeType="1"/>
              </p:cNvSpPr>
              <p:nvPr/>
            </p:nvSpPr>
            <p:spPr bwMode="auto">
              <a:xfrm>
                <a:off x="1607" y="1200"/>
                <a:ext cx="0" cy="358"/>
              </a:xfrm>
              <a:prstGeom prst="line">
                <a:avLst/>
              </a:prstGeom>
              <a:noFill/>
              <a:ln w="28575">
                <a:solidFill>
                  <a:srgbClr val="FF9900"/>
                </a:solidFill>
                <a:prstDash val="dash"/>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aphicFrame>
            <p:nvGraphicFramePr>
              <p:cNvPr id="92198" name="Object 12"/>
              <p:cNvGraphicFramePr>
                <a:graphicFrameLocks noChangeAspect="1"/>
              </p:cNvGraphicFramePr>
              <p:nvPr/>
            </p:nvGraphicFramePr>
            <p:xfrm>
              <a:off x="1488" y="1488"/>
              <a:ext cx="288" cy="288"/>
            </p:xfrm>
            <a:graphic>
              <a:graphicData uri="http://schemas.openxmlformats.org/presentationml/2006/ole">
                <mc:AlternateContent xmlns:mc="http://schemas.openxmlformats.org/markup-compatibility/2006">
                  <mc:Choice xmlns:v="urn:schemas-microsoft-com:vml" Requires="v">
                    <p:oleObj spid="_x0000_s102553" name="Equation" r:id="rId4" imgW="66693" imgH="66708" progId="Equation.3">
                      <p:embed/>
                    </p:oleObj>
                  </mc:Choice>
                  <mc:Fallback>
                    <p:oleObj name="Equation" r:id="rId4" imgW="66693" imgH="66708" progId="Equation.3">
                      <p:embed/>
                      <p:pic>
                        <p:nvPicPr>
                          <p:cNvPr id="92198"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 y="1488"/>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aphicFrame>
          <p:nvGraphicFramePr>
            <p:cNvPr id="92172" name="Object 13"/>
            <p:cNvGraphicFramePr>
              <a:graphicFrameLocks noChangeAspect="1"/>
            </p:cNvGraphicFramePr>
            <p:nvPr/>
          </p:nvGraphicFramePr>
          <p:xfrm>
            <a:off x="1778" y="1200"/>
            <a:ext cx="288" cy="288"/>
          </p:xfrm>
          <a:graphic>
            <a:graphicData uri="http://schemas.openxmlformats.org/presentationml/2006/ole">
              <mc:AlternateContent xmlns:mc="http://schemas.openxmlformats.org/markup-compatibility/2006">
                <mc:Choice xmlns:v="urn:schemas-microsoft-com:vml" Requires="v">
                  <p:oleObj spid="_x0000_s102554" name="Equation" r:id="rId6" imgW="66693" imgH="66708" progId="Equation.3">
                    <p:embed/>
                  </p:oleObj>
                </mc:Choice>
                <mc:Fallback>
                  <p:oleObj name="Equation" r:id="rId6" imgW="66693" imgH="66708" progId="Equation.3">
                    <p:embed/>
                    <p:pic>
                      <p:nvPicPr>
                        <p:cNvPr id="92172"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78" y="1200"/>
                          <a:ext cx="288" cy="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92173" name="Group 14"/>
            <p:cNvGrpSpPr>
              <a:grpSpLocks/>
            </p:cNvGrpSpPr>
            <p:nvPr/>
          </p:nvGrpSpPr>
          <p:grpSpPr bwMode="auto">
            <a:xfrm>
              <a:off x="2910" y="1008"/>
              <a:ext cx="868" cy="240"/>
              <a:chOff x="3492" y="816"/>
              <a:chExt cx="868" cy="240"/>
            </a:xfrm>
          </p:grpSpPr>
          <p:sp>
            <p:nvSpPr>
              <p:cNvPr id="92195" name="Line 15"/>
              <p:cNvSpPr>
                <a:spLocks noChangeShapeType="1"/>
              </p:cNvSpPr>
              <p:nvPr/>
            </p:nvSpPr>
            <p:spPr bwMode="auto">
              <a:xfrm>
                <a:off x="4016" y="960"/>
                <a:ext cx="344" cy="0"/>
              </a:xfrm>
              <a:prstGeom prst="line">
                <a:avLst/>
              </a:prstGeom>
              <a:noFill/>
              <a:ln w="19050">
                <a:solidFill>
                  <a:srgbClr val="9900CC"/>
                </a:solidFill>
                <a:round/>
                <a:headEnd type="none" w="med" len="sm"/>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92196" name="Rectangle 16"/>
              <p:cNvSpPr>
                <a:spLocks noChangeArrowheads="1"/>
              </p:cNvSpPr>
              <p:nvPr/>
            </p:nvSpPr>
            <p:spPr bwMode="auto">
              <a:xfrm>
                <a:off x="3492" y="816"/>
                <a:ext cx="540"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a:solidFill>
                      <a:srgbClr val="0000FF"/>
                    </a:solidFill>
                    <a:latin typeface="+mn-lt"/>
                    <a:ea typeface="+mn-ea"/>
                  </a:rPr>
                  <a:t>波列</a:t>
                </a:r>
              </a:p>
            </p:txBody>
          </p:sp>
        </p:grpSp>
        <p:sp>
          <p:nvSpPr>
            <p:cNvPr id="92193" name="Rectangle 18"/>
            <p:cNvSpPr>
              <a:spLocks noChangeArrowheads="1"/>
            </p:cNvSpPr>
            <p:nvPr/>
          </p:nvSpPr>
          <p:spPr bwMode="auto">
            <a:xfrm>
              <a:off x="1526" y="1968"/>
              <a:ext cx="763" cy="96"/>
            </a:xfrm>
            <a:prstGeom prst="rect">
              <a:avLst/>
            </a:prstGeom>
            <a:solidFill>
              <a:srgbClr val="00FFFF"/>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p:nvGrpSpPr>
            <p:cNvPr id="92175" name="Group 20"/>
            <p:cNvGrpSpPr>
              <a:grpSpLocks/>
            </p:cNvGrpSpPr>
            <p:nvPr/>
          </p:nvGrpSpPr>
          <p:grpSpPr bwMode="auto">
            <a:xfrm>
              <a:off x="2306" y="1521"/>
              <a:ext cx="508" cy="358"/>
              <a:chOff x="2780" y="3299"/>
              <a:chExt cx="508" cy="358"/>
            </a:xfrm>
          </p:grpSpPr>
          <p:sp>
            <p:nvSpPr>
              <p:cNvPr id="92191" name="Freeform 21"/>
              <p:cNvSpPr>
                <a:spLocks/>
              </p:cNvSpPr>
              <p:nvPr/>
            </p:nvSpPr>
            <p:spPr bwMode="auto">
              <a:xfrm>
                <a:off x="2789" y="329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92" name="Freeform 22"/>
              <p:cNvSpPr>
                <a:spLocks/>
              </p:cNvSpPr>
              <p:nvPr/>
            </p:nvSpPr>
            <p:spPr bwMode="auto">
              <a:xfrm>
                <a:off x="2780" y="3526"/>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92176" name="Group 23"/>
            <p:cNvGrpSpPr>
              <a:grpSpLocks/>
            </p:cNvGrpSpPr>
            <p:nvPr/>
          </p:nvGrpSpPr>
          <p:grpSpPr bwMode="auto">
            <a:xfrm>
              <a:off x="2887" y="1389"/>
              <a:ext cx="508" cy="671"/>
              <a:chOff x="3243" y="3072"/>
              <a:chExt cx="508" cy="671"/>
            </a:xfrm>
          </p:grpSpPr>
          <p:sp>
            <p:nvSpPr>
              <p:cNvPr id="92187" name="Freeform 24"/>
              <p:cNvSpPr>
                <a:spLocks/>
              </p:cNvSpPr>
              <p:nvPr/>
            </p:nvSpPr>
            <p:spPr bwMode="auto">
              <a:xfrm>
                <a:off x="3252" y="3430"/>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8" name="Freeform 25"/>
              <p:cNvSpPr>
                <a:spLocks/>
              </p:cNvSpPr>
              <p:nvPr/>
            </p:nvSpPr>
            <p:spPr bwMode="auto">
              <a:xfrm>
                <a:off x="3243" y="361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9" name="Freeform 26"/>
              <p:cNvSpPr>
                <a:spLocks/>
              </p:cNvSpPr>
              <p:nvPr/>
            </p:nvSpPr>
            <p:spPr bwMode="auto">
              <a:xfrm>
                <a:off x="3252" y="307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90" name="Freeform 27"/>
              <p:cNvSpPr>
                <a:spLocks/>
              </p:cNvSpPr>
              <p:nvPr/>
            </p:nvSpPr>
            <p:spPr bwMode="auto">
              <a:xfrm>
                <a:off x="3243" y="324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92177" name="Group 28"/>
            <p:cNvGrpSpPr>
              <a:grpSpLocks/>
            </p:cNvGrpSpPr>
            <p:nvPr/>
          </p:nvGrpSpPr>
          <p:grpSpPr bwMode="auto">
            <a:xfrm>
              <a:off x="3467" y="1344"/>
              <a:ext cx="517" cy="789"/>
              <a:chOff x="3678" y="3122"/>
              <a:chExt cx="517" cy="789"/>
            </a:xfrm>
          </p:grpSpPr>
          <p:sp>
            <p:nvSpPr>
              <p:cNvPr id="92179" name="Freeform 29"/>
              <p:cNvSpPr>
                <a:spLocks/>
              </p:cNvSpPr>
              <p:nvPr/>
            </p:nvSpPr>
            <p:spPr bwMode="auto">
              <a:xfrm>
                <a:off x="3687" y="3594"/>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0" name="Freeform 30"/>
              <p:cNvSpPr>
                <a:spLocks/>
              </p:cNvSpPr>
              <p:nvPr/>
            </p:nvSpPr>
            <p:spPr bwMode="auto">
              <a:xfrm>
                <a:off x="3678" y="3780"/>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1" name="Freeform 31"/>
              <p:cNvSpPr>
                <a:spLocks/>
              </p:cNvSpPr>
              <p:nvPr/>
            </p:nvSpPr>
            <p:spPr bwMode="auto">
              <a:xfrm>
                <a:off x="3696" y="321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2" name="Freeform 32"/>
              <p:cNvSpPr>
                <a:spLocks/>
              </p:cNvSpPr>
              <p:nvPr/>
            </p:nvSpPr>
            <p:spPr bwMode="auto">
              <a:xfrm>
                <a:off x="3696" y="3394"/>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3" name="Freeform 33"/>
              <p:cNvSpPr>
                <a:spLocks/>
              </p:cNvSpPr>
              <p:nvPr/>
            </p:nvSpPr>
            <p:spPr bwMode="auto">
              <a:xfrm>
                <a:off x="3696" y="3503"/>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4" name="Freeform 34"/>
              <p:cNvSpPr>
                <a:spLocks/>
              </p:cNvSpPr>
              <p:nvPr/>
            </p:nvSpPr>
            <p:spPr bwMode="auto">
              <a:xfrm>
                <a:off x="3687" y="3689"/>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5" name="Freeform 35"/>
              <p:cNvSpPr>
                <a:spLocks/>
              </p:cNvSpPr>
              <p:nvPr/>
            </p:nvSpPr>
            <p:spPr bwMode="auto">
              <a:xfrm>
                <a:off x="3696" y="3122"/>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92186" name="Freeform 36"/>
              <p:cNvSpPr>
                <a:spLocks/>
              </p:cNvSpPr>
              <p:nvPr/>
            </p:nvSpPr>
            <p:spPr bwMode="auto">
              <a:xfrm>
                <a:off x="3696" y="3308"/>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92178" name="Freeform 37"/>
            <p:cNvSpPr>
              <a:spLocks/>
            </p:cNvSpPr>
            <p:nvPr/>
          </p:nvSpPr>
          <p:spPr bwMode="auto">
            <a:xfrm>
              <a:off x="1202" y="1645"/>
              <a:ext cx="499" cy="131"/>
            </a:xfrm>
            <a:custGeom>
              <a:avLst/>
              <a:gdLst>
                <a:gd name="T0" fmla="*/ 0 w 865"/>
                <a:gd name="T1" fmla="*/ 14 h 159"/>
                <a:gd name="T2" fmla="*/ 1 w 865"/>
                <a:gd name="T3" fmla="*/ 2 h 159"/>
                <a:gd name="T4" fmla="*/ 1 w 865"/>
                <a:gd name="T5" fmla="*/ 16 h 159"/>
                <a:gd name="T6" fmla="*/ 1 w 865"/>
                <a:gd name="T7" fmla="*/ 2 h 159"/>
                <a:gd name="T8" fmla="*/ 1 w 865"/>
                <a:gd name="T9" fmla="*/ 17 h 159"/>
                <a:gd name="T10" fmla="*/ 2 w 865"/>
                <a:gd name="T11" fmla="*/ 9 h 159"/>
                <a:gd name="T12" fmla="*/ 2 w 865"/>
                <a:gd name="T13" fmla="*/ 7 h 159"/>
                <a:gd name="T14" fmla="*/ 0 60000 65536"/>
                <a:gd name="T15" fmla="*/ 0 60000 65536"/>
                <a:gd name="T16" fmla="*/ 0 60000 65536"/>
                <a:gd name="T17" fmla="*/ 0 60000 65536"/>
                <a:gd name="T18" fmla="*/ 0 60000 65536"/>
                <a:gd name="T19" fmla="*/ 0 60000 65536"/>
                <a:gd name="T20" fmla="*/ 0 60000 65536"/>
                <a:gd name="T21" fmla="*/ 0 w 865"/>
                <a:gd name="T22" fmla="*/ 0 h 159"/>
                <a:gd name="T23" fmla="*/ 865 w 865"/>
                <a:gd name="T24" fmla="*/ 159 h 15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65" h="159">
                  <a:moveTo>
                    <a:pt x="0" y="119"/>
                  </a:moveTo>
                  <a:cubicBezTo>
                    <a:pt x="22" y="100"/>
                    <a:pt x="89" y="0"/>
                    <a:pt x="133" y="3"/>
                  </a:cubicBezTo>
                  <a:cubicBezTo>
                    <a:pt x="177" y="6"/>
                    <a:pt x="215" y="135"/>
                    <a:pt x="265" y="135"/>
                  </a:cubicBezTo>
                  <a:cubicBezTo>
                    <a:pt x="315" y="135"/>
                    <a:pt x="383" y="1"/>
                    <a:pt x="433" y="3"/>
                  </a:cubicBezTo>
                  <a:cubicBezTo>
                    <a:pt x="483" y="5"/>
                    <a:pt x="521" y="135"/>
                    <a:pt x="565" y="147"/>
                  </a:cubicBezTo>
                  <a:cubicBezTo>
                    <a:pt x="609" y="159"/>
                    <a:pt x="647" y="89"/>
                    <a:pt x="697" y="75"/>
                  </a:cubicBezTo>
                  <a:cubicBezTo>
                    <a:pt x="747" y="61"/>
                    <a:pt x="830" y="65"/>
                    <a:pt x="865" y="63"/>
                  </a:cubicBezTo>
                </a:path>
              </a:pathLst>
            </a:custGeom>
            <a:noFill/>
            <a:ln w="28575" cap="flat" cmpd="sng">
              <a:solidFill>
                <a:srgbClr val="FF6600"/>
              </a:solidFill>
              <a:prstDash val="solid"/>
              <a:round/>
              <a:headEnd type="none" w="med" len="med"/>
              <a:tailEnd type="triangle" w="med" len="me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sp>
        <p:nvSpPr>
          <p:cNvPr id="6150" name="Text Box 38"/>
          <p:cNvSpPr txBox="1">
            <a:spLocks noChangeArrowheads="1"/>
          </p:cNvSpPr>
          <p:nvPr/>
        </p:nvSpPr>
        <p:spPr bwMode="auto">
          <a:xfrm>
            <a:off x="2032523" y="3304611"/>
            <a:ext cx="9428792"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0000FF"/>
                </a:solidFill>
                <a:latin typeface="+mn-lt"/>
                <a:ea typeface="+mn-ea"/>
              </a:rPr>
              <a:t>光波的相位、频率、振动方向以及传播方向都和原来的入射光相同，即它们具有相干性。</a:t>
            </a:r>
          </a:p>
        </p:txBody>
      </p:sp>
      <p:sp>
        <p:nvSpPr>
          <p:cNvPr id="6151" name="Text Box 39"/>
          <p:cNvSpPr txBox="1">
            <a:spLocks noChangeArrowheads="1"/>
          </p:cNvSpPr>
          <p:nvPr/>
        </p:nvSpPr>
        <p:spPr bwMode="auto">
          <a:xfrm>
            <a:off x="2032523" y="568826"/>
            <a:ext cx="53260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激光属于受激辐射</a:t>
            </a:r>
          </a:p>
        </p:txBody>
      </p:sp>
      <p:grpSp>
        <p:nvGrpSpPr>
          <p:cNvPr id="10" name="Group 40"/>
          <p:cNvGrpSpPr>
            <a:grpSpLocks/>
          </p:cNvGrpSpPr>
          <p:nvPr/>
        </p:nvGrpSpPr>
        <p:grpSpPr bwMode="auto">
          <a:xfrm>
            <a:off x="5748860" y="4914195"/>
            <a:ext cx="5602290" cy="1079500"/>
            <a:chOff x="2744" y="3113"/>
            <a:chExt cx="3529" cy="680"/>
          </a:xfrm>
        </p:grpSpPr>
        <p:sp>
          <p:nvSpPr>
            <p:cNvPr id="92167" name="AutoShape 41"/>
            <p:cNvSpPr>
              <a:spLocks noChangeArrowheads="1"/>
            </p:cNvSpPr>
            <p:nvPr/>
          </p:nvSpPr>
          <p:spPr bwMode="auto">
            <a:xfrm>
              <a:off x="2744" y="3113"/>
              <a:ext cx="3529" cy="680"/>
            </a:xfrm>
            <a:prstGeom prst="roundRect">
              <a:avLst>
                <a:gd name="adj" fmla="val 16667"/>
              </a:avLst>
            </a:prstGeom>
            <a:solidFill>
              <a:srgbClr val="FFE57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92168" name="Text Box 42"/>
            <p:cNvSpPr txBox="1">
              <a:spLocks noChangeArrowheads="1"/>
            </p:cNvSpPr>
            <p:nvPr/>
          </p:nvSpPr>
          <p:spPr bwMode="auto">
            <a:xfrm>
              <a:off x="2835" y="3158"/>
              <a:ext cx="3359"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
                  <a:schemeClr val="accent2"/>
                </a:buClr>
                <a:buFont typeface="Wingdings" panose="05000000000000000000" pitchFamily="2" charset="2"/>
                <a:buNone/>
              </a:pPr>
              <a:r>
                <a:rPr lang="zh-CN" altLang="en-US" sz="2800" dirty="0">
                  <a:solidFill>
                    <a:srgbClr val="0000FF"/>
                  </a:solidFill>
                  <a:latin typeface="+mn-lt"/>
                  <a:ea typeface="+mn-ea"/>
                </a:rPr>
                <a:t>激光单色性好、相干性好、亮度高和方向性好</a:t>
              </a:r>
            </a:p>
          </p:txBody>
        </p:sp>
      </p:grpSp>
      <p:pic>
        <p:nvPicPr>
          <p:cNvPr id="6153" name="Picture 43" descr="激光"/>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48561" y="4576854"/>
            <a:ext cx="2154238"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1" name="矩形 40"/>
              <p:cNvSpPr/>
              <p:nvPr/>
            </p:nvSpPr>
            <p:spPr>
              <a:xfrm>
                <a:off x="2779706" y="2426756"/>
                <a:ext cx="648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2779706" y="2426756"/>
                <a:ext cx="64806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2" name="矩形 41"/>
              <p:cNvSpPr/>
              <p:nvPr/>
            </p:nvSpPr>
            <p:spPr>
              <a:xfrm>
                <a:off x="2772366" y="1567850"/>
                <a:ext cx="65633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772366" y="1567850"/>
                <a:ext cx="65633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3" name="矩形 42"/>
              <p:cNvSpPr/>
              <p:nvPr/>
            </p:nvSpPr>
            <p:spPr>
              <a:xfrm>
                <a:off x="7271335" y="1800809"/>
                <a:ext cx="210807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𝜈</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h</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271335" y="1800809"/>
                <a:ext cx="2108077" cy="89896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894474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151"/>
                                        </p:tgtEl>
                                        <p:attrNameLst>
                                          <p:attrName>style.visibility</p:attrName>
                                        </p:attrNameLst>
                                      </p:cBhvr>
                                      <p:to>
                                        <p:strVal val="visible"/>
                                      </p:to>
                                    </p:set>
                                    <p:animEffect transition="in" filter="wipe(left)">
                                      <p:cBhvr>
                                        <p:cTn id="7" dur="500"/>
                                        <p:tgtEl>
                                          <p:spTgt spid="61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500"/>
                                        <p:tgtEl>
                                          <p:spTgt spid="42"/>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wipe(left)">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1" nodeType="click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left)">
                                      <p:cBhvr>
                                        <p:cTn id="23" dur="500"/>
                                        <p:tgtEl>
                                          <p:spTgt spid="4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6150"/>
                                        </p:tgtEl>
                                        <p:attrNameLst>
                                          <p:attrName>style.visibility</p:attrName>
                                        </p:attrNameLst>
                                      </p:cBhvr>
                                      <p:to>
                                        <p:strVal val="visible"/>
                                      </p:to>
                                    </p:set>
                                    <p:animEffect transition="in" filter="wipe(left)">
                                      <p:cBhvr>
                                        <p:cTn id="28" dur="500"/>
                                        <p:tgtEl>
                                          <p:spTgt spid="615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6153"/>
                                        </p:tgtEl>
                                        <p:attrNameLst>
                                          <p:attrName>style.visibility</p:attrName>
                                        </p:attrNameLst>
                                      </p:cBhvr>
                                      <p:to>
                                        <p:strVal val="visible"/>
                                      </p:to>
                                    </p:set>
                                    <p:animEffect transition="in" filter="wipe(left)">
                                      <p:cBhvr>
                                        <p:cTn id="33" dur="500"/>
                                        <p:tgtEl>
                                          <p:spTgt spid="615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wipe(left)">
                                      <p:cBhvr>
                                        <p:cTn id="3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50" grpId="0"/>
      <p:bldP spid="6151" grpId="0"/>
      <p:bldP spid="41" grpId="0"/>
      <p:bldP spid="42" grpId="0"/>
      <p:bldP spid="4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9" name="Text Box 2061"/>
          <p:cNvSpPr txBox="1">
            <a:spLocks noChangeArrowheads="1"/>
          </p:cNvSpPr>
          <p:nvPr/>
        </p:nvSpPr>
        <p:spPr bwMode="auto">
          <a:xfrm>
            <a:off x="2430617" y="5206301"/>
            <a:ext cx="3860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激光光源： 单色性好。</a:t>
            </a:r>
          </a:p>
        </p:txBody>
      </p:sp>
      <p:sp>
        <p:nvSpPr>
          <p:cNvPr id="9231" name="Text Box 2063"/>
          <p:cNvSpPr txBox="1">
            <a:spLocks noChangeArrowheads="1"/>
          </p:cNvSpPr>
          <p:nvPr/>
        </p:nvSpPr>
        <p:spPr bwMode="auto">
          <a:xfrm>
            <a:off x="4058569" y="3904875"/>
            <a:ext cx="339883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表示光源单色性好坏</a:t>
            </a:r>
          </a:p>
        </p:txBody>
      </p:sp>
      <p:sp>
        <p:nvSpPr>
          <p:cNvPr id="9296" name="Text Box 2128"/>
          <p:cNvSpPr txBox="1">
            <a:spLocks noChangeArrowheads="1"/>
          </p:cNvSpPr>
          <p:nvPr/>
        </p:nvSpPr>
        <p:spPr bwMode="auto">
          <a:xfrm>
            <a:off x="2673070" y="2035989"/>
            <a:ext cx="5228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单色光：具有单一频率的光波</a:t>
            </a:r>
          </a:p>
        </p:txBody>
      </p:sp>
      <p:sp>
        <p:nvSpPr>
          <p:cNvPr id="9297" name="AutoShape 2129"/>
          <p:cNvSpPr>
            <a:spLocks/>
          </p:cNvSpPr>
          <p:nvPr/>
        </p:nvSpPr>
        <p:spPr bwMode="auto">
          <a:xfrm>
            <a:off x="2455583" y="2186803"/>
            <a:ext cx="238125" cy="1425575"/>
          </a:xfrm>
          <a:prstGeom prst="leftBrace">
            <a:avLst>
              <a:gd name="adj1" fmla="val 49889"/>
              <a:gd name="adj2" fmla="val 50000"/>
            </a:avLst>
          </a:prstGeom>
          <a:noFill/>
          <a:ln w="38100">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9298" name="Text Box 2130"/>
          <p:cNvSpPr txBox="1">
            <a:spLocks noChangeArrowheads="1"/>
          </p:cNvSpPr>
          <p:nvPr/>
        </p:nvSpPr>
        <p:spPr bwMode="auto">
          <a:xfrm>
            <a:off x="2673069" y="3186928"/>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准单色光</a:t>
            </a:r>
          </a:p>
        </p:txBody>
      </p:sp>
      <p:sp>
        <p:nvSpPr>
          <p:cNvPr id="9299" name="Text Box 2131"/>
          <p:cNvSpPr txBox="1">
            <a:spLocks noChangeArrowheads="1"/>
          </p:cNvSpPr>
          <p:nvPr/>
        </p:nvSpPr>
        <p:spPr bwMode="auto">
          <a:xfrm>
            <a:off x="2693708" y="2624048"/>
            <a:ext cx="761759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复色光：不同频率单色光的混合光</a:t>
            </a:r>
          </a:p>
        </p:txBody>
      </p:sp>
      <p:sp>
        <p:nvSpPr>
          <p:cNvPr id="44" name="Text Box 2056"/>
          <p:cNvSpPr txBox="1">
            <a:spLocks noChangeArrowheads="1"/>
          </p:cNvSpPr>
          <p:nvPr/>
        </p:nvSpPr>
        <p:spPr bwMode="auto">
          <a:xfrm>
            <a:off x="1695961" y="1396414"/>
            <a:ext cx="35004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根据光的频率范围：</a:t>
            </a:r>
          </a:p>
        </p:txBody>
      </p:sp>
      <p:sp>
        <p:nvSpPr>
          <p:cNvPr id="34" name="Text Box 2061"/>
          <p:cNvSpPr txBox="1">
            <a:spLocks noChangeArrowheads="1"/>
          </p:cNvSpPr>
          <p:nvPr/>
        </p:nvSpPr>
        <p:spPr bwMode="auto">
          <a:xfrm>
            <a:off x="2430617" y="4571350"/>
            <a:ext cx="38814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普通光源： 单色性差。</a:t>
            </a:r>
          </a:p>
        </p:txBody>
      </p:sp>
      <mc:AlternateContent xmlns:mc="http://schemas.openxmlformats.org/markup-compatibility/2006" xmlns:a14="http://schemas.microsoft.com/office/drawing/2010/main">
        <mc:Choice Requires="a14">
          <p:sp>
            <p:nvSpPr>
              <p:cNvPr id="11" name="矩形 10"/>
              <p:cNvSpPr/>
              <p:nvPr/>
            </p:nvSpPr>
            <p:spPr>
              <a:xfrm>
                <a:off x="2430616" y="3895026"/>
                <a:ext cx="1793908" cy="523220"/>
              </a:xfrm>
              <a:prstGeom prst="rect">
                <a:avLst/>
              </a:prstGeom>
            </p:spPr>
            <p:txBody>
              <a:bodyPr wrap="square">
                <a:spAutoFit/>
              </a:bodyPr>
              <a:lstStyle/>
              <a:p>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smtClean="0">
                        <a:solidFill>
                          <a:srgbClr val="0000FF"/>
                        </a:solidFill>
                        <a:latin typeface="Cambria Math" panose="02040503050406030204" pitchFamily="18" charset="0"/>
                        <a:ea typeface="Cambria Math" panose="02040503050406030204" pitchFamily="18" charset="0"/>
                      </a:rPr>
                      <m:t>𝜈</m:t>
                    </m:r>
                  </m:oMath>
                </a14:m>
                <a:r>
                  <a:rPr lang="zh-CN" altLang="en-US" sz="2800" dirty="0">
                    <a:solidFill>
                      <a:srgbClr val="0000FF"/>
                    </a:solidFill>
                    <a:latin typeface="+mn-ea"/>
                    <a:ea typeface="+mn-ea"/>
                  </a:rPr>
                  <a:t>或</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Δλ</m:t>
                    </m:r>
                  </m:oMath>
                </a14:m>
                <a:r>
                  <a:rPr lang="zh-CN" altLang="en-US" sz="2800" dirty="0">
                    <a:solidFill>
                      <a:srgbClr val="0000FF"/>
                    </a:solidFill>
                    <a:latin typeface="+mn-ea"/>
                    <a:ea typeface="+mn-ea"/>
                  </a:rPr>
                  <a:t>：</a:t>
                </a:r>
              </a:p>
            </p:txBody>
          </p:sp>
        </mc:Choice>
        <mc:Fallback xmlns="">
          <p:sp>
            <p:nvSpPr>
              <p:cNvPr id="11" name="矩形 10"/>
              <p:cNvSpPr>
                <a:spLocks noRot="1" noChangeAspect="1" noMove="1" noResize="1" noEditPoints="1" noAdjustHandles="1" noChangeArrowheads="1" noChangeShapeType="1" noTextEdit="1"/>
              </p:cNvSpPr>
              <p:nvPr/>
            </p:nvSpPr>
            <p:spPr>
              <a:xfrm>
                <a:off x="2430616" y="3895026"/>
                <a:ext cx="1793908" cy="523220"/>
              </a:xfrm>
              <a:prstGeom prst="rect">
                <a:avLst/>
              </a:prstGeom>
              <a:blipFill>
                <a:blip r:embed="rId3"/>
                <a:stretch>
                  <a:fillRect t="-12791" r="-680" b="-31395"/>
                </a:stretch>
              </a:blipFill>
            </p:spPr>
            <p:txBody>
              <a:bodyPr/>
              <a:lstStyle/>
              <a:p>
                <a:r>
                  <a:rPr lang="zh-CN" altLang="en-US">
                    <a:noFill/>
                  </a:rPr>
                  <a:t> </a:t>
                </a:r>
              </a:p>
            </p:txBody>
          </p:sp>
        </mc:Fallback>
      </mc:AlternateContent>
      <p:sp>
        <p:nvSpPr>
          <p:cNvPr id="12" name="Text Box 12"/>
          <p:cNvSpPr txBox="1">
            <a:spLocks noChangeArrowheads="1"/>
          </p:cNvSpPr>
          <p:nvPr/>
        </p:nvSpPr>
        <p:spPr bwMode="auto">
          <a:xfrm>
            <a:off x="1695962" y="715420"/>
            <a:ext cx="324402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、光的单色性</a:t>
            </a:r>
          </a:p>
        </p:txBody>
      </p:sp>
      <p:grpSp>
        <p:nvGrpSpPr>
          <p:cNvPr id="13" name="Group 59"/>
          <p:cNvGrpSpPr>
            <a:grpSpLocks/>
          </p:cNvGrpSpPr>
          <p:nvPr/>
        </p:nvGrpSpPr>
        <p:grpSpPr bwMode="auto">
          <a:xfrm>
            <a:off x="8118657" y="2214522"/>
            <a:ext cx="3717925" cy="4100511"/>
            <a:chOff x="2976" y="1496"/>
            <a:chExt cx="2342" cy="2583"/>
          </a:xfrm>
        </p:grpSpPr>
        <p:sp>
          <p:nvSpPr>
            <p:cNvPr id="14" name="Line 6"/>
            <p:cNvSpPr>
              <a:spLocks noChangeShapeType="1"/>
            </p:cNvSpPr>
            <p:nvPr/>
          </p:nvSpPr>
          <p:spPr bwMode="auto">
            <a:xfrm flipH="1" flipV="1">
              <a:off x="3360" y="1496"/>
              <a:ext cx="0" cy="1728"/>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7"/>
            <p:cNvSpPr>
              <a:spLocks noChangeShapeType="1"/>
            </p:cNvSpPr>
            <p:nvPr/>
          </p:nvSpPr>
          <p:spPr bwMode="auto">
            <a:xfrm>
              <a:off x="2976" y="3216"/>
              <a:ext cx="2342" cy="0"/>
            </a:xfrm>
            <a:prstGeom prst="line">
              <a:avLst/>
            </a:prstGeom>
            <a:noFill/>
            <a:ln w="28575">
              <a:solidFill>
                <a:schemeClr val="tx1"/>
              </a:solidFill>
              <a:miter lim="800000"/>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Line 23"/>
            <p:cNvSpPr>
              <a:spLocks noChangeShapeType="1"/>
            </p:cNvSpPr>
            <p:nvPr/>
          </p:nvSpPr>
          <p:spPr bwMode="auto">
            <a:xfrm>
              <a:off x="3367" y="2016"/>
              <a:ext cx="761" cy="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24"/>
            <p:cNvSpPr>
              <a:spLocks noChangeShapeType="1"/>
            </p:cNvSpPr>
            <p:nvPr/>
          </p:nvSpPr>
          <p:spPr bwMode="auto">
            <a:xfrm>
              <a:off x="3367" y="2545"/>
              <a:ext cx="1001" cy="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Line 26"/>
            <p:cNvSpPr>
              <a:spLocks noChangeShapeType="1"/>
            </p:cNvSpPr>
            <p:nvPr/>
          </p:nvSpPr>
          <p:spPr bwMode="auto">
            <a:xfrm flipH="1" flipV="1">
              <a:off x="4176" y="2016"/>
              <a:ext cx="1" cy="120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19" name="Line 27"/>
            <p:cNvSpPr>
              <a:spLocks noChangeShapeType="1"/>
            </p:cNvSpPr>
            <p:nvPr/>
          </p:nvSpPr>
          <p:spPr bwMode="auto">
            <a:xfrm flipH="1" flipV="1">
              <a:off x="4368" y="2496"/>
              <a:ext cx="1" cy="72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0" name="Line 28"/>
            <p:cNvSpPr>
              <a:spLocks noChangeShapeType="1"/>
            </p:cNvSpPr>
            <p:nvPr/>
          </p:nvSpPr>
          <p:spPr bwMode="auto">
            <a:xfrm flipH="1" flipV="1">
              <a:off x="3984" y="2496"/>
              <a:ext cx="1" cy="720"/>
            </a:xfrm>
            <a:prstGeom prst="line">
              <a:avLst/>
            </a:prstGeom>
            <a:noFill/>
            <a:ln w="28575" cap="rnd">
              <a:solidFill>
                <a:schemeClr val="tx1"/>
              </a:solidFill>
              <a:prstDash val="sysDot"/>
              <a:miter lim="800000"/>
              <a:headEnd/>
              <a:tailEnd/>
            </a:ln>
            <a:extLst>
              <a:ext uri="{909E8E84-426E-40DD-AFC4-6F175D3DCCD1}">
                <a14:hiddenFill xmlns:a14="http://schemas.microsoft.com/office/drawing/2010/main">
                  <a:noFill/>
                </a14:hiddenFill>
              </a:ext>
            </a:extLst>
          </p:spPr>
          <p:txBody>
            <a:bodyPr/>
            <a:lstStyle/>
            <a:p>
              <a:endParaRPr lang="zh-CN" altLang="en-US"/>
            </a:p>
          </p:txBody>
        </p:sp>
        <p:sp>
          <p:nvSpPr>
            <p:cNvPr id="26" name="Text Box 37"/>
            <p:cNvSpPr txBox="1">
              <a:spLocks noChangeArrowheads="1"/>
            </p:cNvSpPr>
            <p:nvPr/>
          </p:nvSpPr>
          <p:spPr bwMode="auto">
            <a:xfrm>
              <a:off x="3216" y="3752"/>
              <a:ext cx="192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pPr>
              <a:r>
                <a:rPr lang="zh-CN" altLang="en-US" sz="2800" dirty="0">
                  <a:solidFill>
                    <a:srgbClr val="0000FF"/>
                  </a:solidFill>
                  <a:latin typeface="微软雅黑" panose="020B0503020204020204" pitchFamily="34" charset="-122"/>
                  <a:ea typeface="微软雅黑" panose="020B0503020204020204" pitchFamily="34" charset="-122"/>
                </a:rPr>
                <a:t>谱线及其宽度</a:t>
              </a:r>
            </a:p>
          </p:txBody>
        </p:sp>
        <p:grpSp>
          <p:nvGrpSpPr>
            <p:cNvPr id="29" name="Group 58"/>
            <p:cNvGrpSpPr>
              <a:grpSpLocks/>
            </p:cNvGrpSpPr>
            <p:nvPr/>
          </p:nvGrpSpPr>
          <p:grpSpPr bwMode="auto">
            <a:xfrm>
              <a:off x="3783" y="2016"/>
              <a:ext cx="816" cy="1033"/>
              <a:chOff x="3783" y="1344"/>
              <a:chExt cx="816" cy="1126"/>
            </a:xfrm>
          </p:grpSpPr>
          <p:sp>
            <p:nvSpPr>
              <p:cNvPr id="30" name="Arc 46"/>
              <p:cNvSpPr>
                <a:spLocks noChangeArrowheads="1"/>
              </p:cNvSpPr>
              <p:nvPr/>
            </p:nvSpPr>
            <p:spPr bwMode="auto">
              <a:xfrm>
                <a:off x="4176" y="1344"/>
                <a:ext cx="192" cy="6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1" name="Arc 47"/>
              <p:cNvSpPr>
                <a:spLocks noChangeArrowheads="1"/>
              </p:cNvSpPr>
              <p:nvPr/>
            </p:nvSpPr>
            <p:spPr bwMode="auto">
              <a:xfrm rot="19923500" flipH="1">
                <a:off x="4407" y="1932"/>
                <a:ext cx="192" cy="538"/>
              </a:xfrm>
              <a:custGeom>
                <a:avLst/>
                <a:gdLst>
                  <a:gd name="T0" fmla="*/ 0 w 21471"/>
                  <a:gd name="T1" fmla="*/ 0 h 17281"/>
                  <a:gd name="T2" fmla="*/ 0 w 21471"/>
                  <a:gd name="T3" fmla="*/ 0 h 17281"/>
                  <a:gd name="T4" fmla="*/ 0 w 21471"/>
                  <a:gd name="T5" fmla="*/ 0 h 17281"/>
                  <a:gd name="T6" fmla="*/ 0 w 21471"/>
                  <a:gd name="T7" fmla="*/ 0 h 17281"/>
                  <a:gd name="T8" fmla="*/ 0 w 21471"/>
                  <a:gd name="T9" fmla="*/ 0 h 17281"/>
                  <a:gd name="T10" fmla="*/ 0 w 21471"/>
                  <a:gd name="T11" fmla="*/ 0 h 1728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471" h="17281" fill="none">
                    <a:moveTo>
                      <a:pt x="12958" y="0"/>
                    </a:moveTo>
                    <a:cubicBezTo>
                      <a:pt x="17737" y="3583"/>
                      <a:pt x="20818" y="8985"/>
                      <a:pt x="21470" y="14922"/>
                    </a:cubicBezTo>
                  </a:path>
                  <a:path w="21471" h="17281" stroke="0">
                    <a:moveTo>
                      <a:pt x="12958" y="0"/>
                    </a:moveTo>
                    <a:cubicBezTo>
                      <a:pt x="17737" y="3583"/>
                      <a:pt x="20818" y="8985"/>
                      <a:pt x="21470" y="14922"/>
                    </a:cubicBezTo>
                    <a:lnTo>
                      <a:pt x="0" y="17281"/>
                    </a:lnTo>
                    <a:lnTo>
                      <a:pt x="12958" y="0"/>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2" name="Arc 55"/>
              <p:cNvSpPr>
                <a:spLocks noChangeArrowheads="1"/>
              </p:cNvSpPr>
              <p:nvPr/>
            </p:nvSpPr>
            <p:spPr bwMode="auto">
              <a:xfrm flipH="1">
                <a:off x="3981" y="1344"/>
                <a:ext cx="243" cy="672"/>
              </a:xfrm>
              <a:custGeom>
                <a:avLst/>
                <a:gdLst>
                  <a:gd name="T0" fmla="*/ 0 w 27440"/>
                  <a:gd name="T1" fmla="*/ 0 h 21600"/>
                  <a:gd name="T2" fmla="*/ 0 w 27440"/>
                  <a:gd name="T3" fmla="*/ 0 h 21600"/>
                  <a:gd name="T4" fmla="*/ 0 w 27440"/>
                  <a:gd name="T5" fmla="*/ 0 h 21600"/>
                  <a:gd name="T6" fmla="*/ 0 w 27440"/>
                  <a:gd name="T7" fmla="*/ 0 h 21600"/>
                  <a:gd name="T8" fmla="*/ 0 w 27440"/>
                  <a:gd name="T9" fmla="*/ 0 h 21600"/>
                  <a:gd name="T10" fmla="*/ 0 w 27440"/>
                  <a:gd name="T11" fmla="*/ 0 h 21600"/>
                  <a:gd name="T12" fmla="*/ 0 w 27440"/>
                  <a:gd name="T13" fmla="*/ 0 h 21600"/>
                  <a:gd name="T14" fmla="*/ 0 w 27440"/>
                  <a:gd name="T15" fmla="*/ 0 h 216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7440" h="21600" fill="none">
                    <a:moveTo>
                      <a:pt x="0" y="818"/>
                    </a:moveTo>
                    <a:cubicBezTo>
                      <a:pt x="1915" y="275"/>
                      <a:pt x="3897" y="-1"/>
                      <a:pt x="5888" y="0"/>
                    </a:cubicBezTo>
                    <a:cubicBezTo>
                      <a:pt x="17258" y="0"/>
                      <a:pt x="26682" y="8815"/>
                      <a:pt x="27440" y="20160"/>
                    </a:cubicBezTo>
                  </a:path>
                  <a:path w="27440" h="21600" stroke="0">
                    <a:moveTo>
                      <a:pt x="0" y="818"/>
                    </a:moveTo>
                    <a:cubicBezTo>
                      <a:pt x="1915" y="275"/>
                      <a:pt x="3897" y="-1"/>
                      <a:pt x="5888" y="0"/>
                    </a:cubicBezTo>
                    <a:cubicBezTo>
                      <a:pt x="17258" y="0"/>
                      <a:pt x="26682" y="8815"/>
                      <a:pt x="27440" y="20160"/>
                    </a:cubicBezTo>
                    <a:lnTo>
                      <a:pt x="5888" y="21600"/>
                    </a:lnTo>
                    <a:lnTo>
                      <a:pt x="0" y="818"/>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33" name="Arc 57"/>
              <p:cNvSpPr>
                <a:spLocks noChangeArrowheads="1"/>
              </p:cNvSpPr>
              <p:nvPr/>
            </p:nvSpPr>
            <p:spPr bwMode="auto">
              <a:xfrm>
                <a:off x="3783" y="1786"/>
                <a:ext cx="191" cy="642"/>
              </a:xfrm>
              <a:custGeom>
                <a:avLst/>
                <a:gdLst>
                  <a:gd name="T0" fmla="*/ 0 w 20761"/>
                  <a:gd name="T1" fmla="*/ 0 h 20750"/>
                  <a:gd name="T2" fmla="*/ 0 w 20761"/>
                  <a:gd name="T3" fmla="*/ 0 h 20750"/>
                  <a:gd name="T4" fmla="*/ 0 w 20761"/>
                  <a:gd name="T5" fmla="*/ 0 h 20750"/>
                  <a:gd name="T6" fmla="*/ 0 w 20761"/>
                  <a:gd name="T7" fmla="*/ 0 h 20750"/>
                  <a:gd name="T8" fmla="*/ 0 w 20761"/>
                  <a:gd name="T9" fmla="*/ 0 h 20750"/>
                  <a:gd name="T10" fmla="*/ 0 w 20761"/>
                  <a:gd name="T11" fmla="*/ 0 h 2075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0761" h="20750" fill="none">
                    <a:moveTo>
                      <a:pt x="20760" y="5962"/>
                    </a:moveTo>
                    <a:cubicBezTo>
                      <a:pt x="18710" y="13101"/>
                      <a:pt x="13135" y="18686"/>
                      <a:pt x="5999" y="20749"/>
                    </a:cubicBezTo>
                  </a:path>
                  <a:path w="20761" h="20750" stroke="0">
                    <a:moveTo>
                      <a:pt x="20760" y="5962"/>
                    </a:moveTo>
                    <a:cubicBezTo>
                      <a:pt x="18710" y="13101"/>
                      <a:pt x="13135" y="18686"/>
                      <a:pt x="5999" y="20749"/>
                    </a:cubicBezTo>
                    <a:lnTo>
                      <a:pt x="0" y="0"/>
                    </a:lnTo>
                    <a:lnTo>
                      <a:pt x="20760" y="5962"/>
                    </a:lnTo>
                    <a:close/>
                  </a:path>
                </a:pathLst>
              </a:custGeom>
              <a:noFill/>
              <a:ln w="317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mc:AlternateContent xmlns:mc="http://schemas.openxmlformats.org/markup-compatibility/2006" xmlns:a14="http://schemas.microsoft.com/office/drawing/2010/main">
        <mc:Choice Requires="a14">
          <p:sp>
            <p:nvSpPr>
              <p:cNvPr id="35" name="矩形 34"/>
              <p:cNvSpPr/>
              <p:nvPr/>
            </p:nvSpPr>
            <p:spPr>
              <a:xfrm>
                <a:off x="8238376" y="2775217"/>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8238376" y="2775217"/>
                <a:ext cx="56643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8238375" y="3397409"/>
                <a:ext cx="566437" cy="89614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8238375" y="3397409"/>
                <a:ext cx="566437" cy="89614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9818457" y="5143395"/>
                <a:ext cx="458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9818457" y="5143395"/>
                <a:ext cx="45878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10102134" y="4894344"/>
                <a:ext cx="127874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10102134" y="4894344"/>
                <a:ext cx="1278748"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8707619" y="4903259"/>
                <a:ext cx="127393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8707619" y="4903259"/>
                <a:ext cx="1273938"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11416957" y="4403546"/>
                <a:ext cx="458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11416957" y="4403546"/>
                <a:ext cx="45878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8707619" y="2035989"/>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8707619" y="2035989"/>
                <a:ext cx="431720"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92815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par>
                                <p:cTn id="8" presetID="4" presetClass="entr" presetSubtype="32" fill="hold" grpId="0"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box(out)">
                                      <p:cBhvr>
                                        <p:cTn id="10" dur="500"/>
                                        <p:tgtEl>
                                          <p:spTgt spid="44"/>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9297"/>
                                        </p:tgtEl>
                                        <p:attrNameLst>
                                          <p:attrName>style.visibility</p:attrName>
                                        </p:attrNameLst>
                                      </p:cBhvr>
                                      <p:to>
                                        <p:strVal val="visible"/>
                                      </p:to>
                                    </p:set>
                                    <p:animEffect transition="in" filter="wipe(up)">
                                      <p:cBhvr>
                                        <p:cTn id="15" dur="500"/>
                                        <p:tgtEl>
                                          <p:spTgt spid="9297"/>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9296"/>
                                        </p:tgtEl>
                                        <p:attrNameLst>
                                          <p:attrName>style.visibility</p:attrName>
                                        </p:attrNameLst>
                                      </p:cBhvr>
                                      <p:to>
                                        <p:strVal val="visible"/>
                                      </p:to>
                                    </p:set>
                                    <p:animEffect transition="in" filter="wipe(left)">
                                      <p:cBhvr>
                                        <p:cTn id="20" dur="500"/>
                                        <p:tgtEl>
                                          <p:spTgt spid="9296"/>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9299"/>
                                        </p:tgtEl>
                                        <p:attrNameLst>
                                          <p:attrName>style.visibility</p:attrName>
                                        </p:attrNameLst>
                                      </p:cBhvr>
                                      <p:to>
                                        <p:strVal val="visible"/>
                                      </p:to>
                                    </p:set>
                                    <p:animEffect transition="in" filter="wipe(left)">
                                      <p:cBhvr>
                                        <p:cTn id="25" dur="500"/>
                                        <p:tgtEl>
                                          <p:spTgt spid="9299"/>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9298"/>
                                        </p:tgtEl>
                                        <p:attrNameLst>
                                          <p:attrName>style.visibility</p:attrName>
                                        </p:attrNameLst>
                                      </p:cBhvr>
                                      <p:to>
                                        <p:strVal val="visible"/>
                                      </p:to>
                                    </p:set>
                                    <p:animEffect transition="in" filter="wipe(left)">
                                      <p:cBhvr>
                                        <p:cTn id="30" dur="500"/>
                                        <p:tgtEl>
                                          <p:spTgt spid="9298"/>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wipe(left)">
                                      <p:cBhvr>
                                        <p:cTn id="35" dur="500"/>
                                        <p:tgtEl>
                                          <p:spTgt spid="11"/>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9231"/>
                                        </p:tgtEl>
                                        <p:attrNameLst>
                                          <p:attrName>style.visibility</p:attrName>
                                        </p:attrNameLst>
                                      </p:cBhvr>
                                      <p:to>
                                        <p:strVal val="visible"/>
                                      </p:to>
                                    </p:set>
                                    <p:animEffect transition="in" filter="wipe(left)">
                                      <p:cBhvr>
                                        <p:cTn id="40" dur="500"/>
                                        <p:tgtEl>
                                          <p:spTgt spid="9231"/>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4" presetClass="entr" presetSubtype="32"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box(out)">
                                      <p:cBhvr>
                                        <p:cTn id="45" dur="500"/>
                                        <p:tgtEl>
                                          <p:spTgt spid="34"/>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4" presetClass="entr" presetSubtype="32" fill="hold" grpId="0" nodeType="clickEffect">
                                  <p:stCondLst>
                                    <p:cond delay="0"/>
                                  </p:stCondLst>
                                  <p:childTnLst>
                                    <p:set>
                                      <p:cBhvr>
                                        <p:cTn id="49" dur="1" fill="hold">
                                          <p:stCondLst>
                                            <p:cond delay="0"/>
                                          </p:stCondLst>
                                        </p:cTn>
                                        <p:tgtEl>
                                          <p:spTgt spid="9229"/>
                                        </p:tgtEl>
                                        <p:attrNameLst>
                                          <p:attrName>style.visibility</p:attrName>
                                        </p:attrNameLst>
                                      </p:cBhvr>
                                      <p:to>
                                        <p:strVal val="visible"/>
                                      </p:to>
                                    </p:set>
                                    <p:animEffect transition="in" filter="box(out)">
                                      <p:cBhvr>
                                        <p:cTn id="50" dur="500"/>
                                        <p:tgtEl>
                                          <p:spTgt spid="9229"/>
                                        </p:tgtEl>
                                      </p:cBhvr>
                                    </p:animEffec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499"/>
                                          </p:stCondLst>
                                        </p:cTn>
                                        <p:tgtEl>
                                          <p:spTgt spid="1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40"/>
                                        </p:tgtEl>
                                        <p:attrNameLst>
                                          <p:attrName>style.visibility</p:attrName>
                                        </p:attrNameLst>
                                      </p:cBhvr>
                                      <p:to>
                                        <p:strVal val="visible"/>
                                      </p:to>
                                    </p:set>
                                    <p:animEffect transition="in" filter="wipe(left)">
                                      <p:cBhvr>
                                        <p:cTn id="59" dur="500"/>
                                        <p:tgtEl>
                                          <p:spTgt spid="40"/>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left)">
                                      <p:cBhvr>
                                        <p:cTn id="64" dur="500"/>
                                        <p:tgtEl>
                                          <p:spTgt spid="41"/>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37"/>
                                        </p:tgtEl>
                                        <p:attrNameLst>
                                          <p:attrName>style.visibility</p:attrName>
                                        </p:attrNameLst>
                                      </p:cBhvr>
                                      <p:to>
                                        <p:strVal val="visible"/>
                                      </p:to>
                                    </p:set>
                                    <p:animEffect transition="in" filter="wipe(left)">
                                      <p:cBhvr>
                                        <p:cTn id="69" dur="500"/>
                                        <p:tgtEl>
                                          <p:spTgt spid="3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35"/>
                                        </p:tgtEl>
                                        <p:attrNameLst>
                                          <p:attrName>style.visibility</p:attrName>
                                        </p:attrNameLst>
                                      </p:cBhvr>
                                      <p:to>
                                        <p:strVal val="visible"/>
                                      </p:to>
                                    </p:set>
                                    <p:animEffect transition="in" filter="wipe(left)">
                                      <p:cBhvr>
                                        <p:cTn id="74" dur="500"/>
                                        <p:tgtEl>
                                          <p:spTgt spid="35"/>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38"/>
                                        </p:tgtEl>
                                        <p:attrNameLst>
                                          <p:attrName>style.visibility</p:attrName>
                                        </p:attrNameLst>
                                      </p:cBhvr>
                                      <p:to>
                                        <p:strVal val="visible"/>
                                      </p:to>
                                    </p:set>
                                    <p:animEffect transition="in" filter="wipe(left)">
                                      <p:cBhvr>
                                        <p:cTn id="79" dur="500"/>
                                        <p:tgtEl>
                                          <p:spTgt spid="38"/>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39"/>
                                        </p:tgtEl>
                                        <p:attrNameLst>
                                          <p:attrName>style.visibility</p:attrName>
                                        </p:attrNameLst>
                                      </p:cBhvr>
                                      <p:to>
                                        <p:strVal val="visible"/>
                                      </p:to>
                                    </p:set>
                                    <p:animEffect transition="in" filter="wipe(left)">
                                      <p:cBhvr>
                                        <p:cTn id="84" dur="500"/>
                                        <p:tgtEl>
                                          <p:spTgt spid="39"/>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6"/>
                                        </p:tgtEl>
                                        <p:attrNameLst>
                                          <p:attrName>style.visibility</p:attrName>
                                        </p:attrNameLst>
                                      </p:cBhvr>
                                      <p:to>
                                        <p:strVal val="visible"/>
                                      </p:to>
                                    </p:set>
                                    <p:animEffect transition="in" filter="wipe(left)">
                                      <p:cBhvr>
                                        <p:cTn id="8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9" grpId="0" autoUpdateAnimBg="0"/>
      <p:bldP spid="9231" grpId="0"/>
      <p:bldP spid="9296" grpId="0" autoUpdateAnimBg="0"/>
      <p:bldP spid="9297" grpId="0" animBg="1"/>
      <p:bldP spid="9298" grpId="0" autoUpdateAnimBg="0"/>
      <p:bldP spid="9299" grpId="0" autoUpdateAnimBg="0"/>
      <p:bldP spid="44" grpId="0" autoUpdateAnimBg="0"/>
      <p:bldP spid="34" grpId="0" autoUpdateAnimBg="0"/>
      <p:bldP spid="11" grpId="0"/>
      <p:bldP spid="12" grpId="0"/>
      <p:bldP spid="35" grpId="0"/>
      <p:bldP spid="36" grpId="0"/>
      <p:bldP spid="37" grpId="0"/>
      <p:bldP spid="38" grpId="0"/>
      <p:bldP spid="39" grpId="0"/>
      <p:bldP spid="40" grpId="0"/>
      <p:bldP spid="4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2"/>
          <p:cNvSpPr txBox="1">
            <a:spLocks noChangeArrowheads="1"/>
          </p:cNvSpPr>
          <p:nvPr/>
        </p:nvSpPr>
        <p:spPr bwMode="auto">
          <a:xfrm>
            <a:off x="2155042" y="605274"/>
            <a:ext cx="26981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6600CC"/>
                </a:solidFill>
                <a:latin typeface="+mn-lt"/>
                <a:ea typeface="+mn-ea"/>
              </a:rPr>
              <a:t>二、光的相干性</a:t>
            </a:r>
          </a:p>
        </p:txBody>
      </p:sp>
      <mc:AlternateContent xmlns:mc="http://schemas.openxmlformats.org/markup-compatibility/2006" xmlns:a14="http://schemas.microsoft.com/office/drawing/2010/main">
        <mc:Choice Requires="a14">
          <p:sp>
            <p:nvSpPr>
              <p:cNvPr id="15363" name="Text Box 3"/>
              <p:cNvSpPr txBox="1">
                <a:spLocks noChangeArrowheads="1"/>
              </p:cNvSpPr>
              <p:nvPr/>
            </p:nvSpPr>
            <p:spPr bwMode="auto">
              <a:xfrm>
                <a:off x="2191164" y="1217210"/>
                <a:ext cx="9179842"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光波中的电振动矢量</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称为光矢量。</a:t>
                </a:r>
                <a14:m>
                  <m:oMath xmlns:m="http://schemas.openxmlformats.org/officeDocument/2006/math">
                    <m:acc>
                      <m:accPr>
                        <m:chr m:val="⃑"/>
                        <m:ctrlPr>
                          <a:rPr lang="en-US" altLang="zh-CN" sz="2800" i="1">
                            <a:solidFill>
                              <a:srgbClr val="0000FF"/>
                            </a:solidFill>
                            <a:latin typeface="Cambria Math"/>
                            <a:ea typeface="Cambria Math" panose="02040503050406030204" pitchFamily="18" charset="0"/>
                          </a:rPr>
                        </m:ctrlPr>
                      </m:accPr>
                      <m:e>
                        <m:r>
                          <a:rPr lang="en-US" altLang="zh-CN" sz="2800" i="1">
                            <a:solidFill>
                              <a:srgbClr val="0000FF"/>
                            </a:solidFill>
                            <a:latin typeface="Cambria Math" panose="02040503050406030204" pitchFamily="18" charset="0"/>
                            <a:ea typeface="Cambria Math" panose="02040503050406030204" pitchFamily="18" charset="0"/>
                          </a:rPr>
                          <m:t>𝐸</m:t>
                        </m:r>
                      </m:e>
                    </m:acc>
                  </m:oMath>
                </a14:m>
                <a:r>
                  <a:rPr lang="zh-CN" altLang="en-US" sz="2800" dirty="0">
                    <a:solidFill>
                      <a:srgbClr val="0000FF"/>
                    </a:solidFill>
                    <a:latin typeface="+mn-lt"/>
                    <a:ea typeface="+mn-ea"/>
                  </a:rPr>
                  <a:t>的振动为光振动。</a:t>
                </a:r>
              </a:p>
            </p:txBody>
          </p:sp>
        </mc:Choice>
        <mc:Fallback xmlns="">
          <p:sp>
            <p:nvSpPr>
              <p:cNvPr id="15363" name="Text Box 3"/>
              <p:cNvSpPr txBox="1">
                <a:spLocks noRot="1" noChangeAspect="1" noMove="1" noResize="1" noEditPoints="1" noAdjustHandles="1" noChangeArrowheads="1" noChangeShapeType="1" noTextEdit="1"/>
              </p:cNvSpPr>
              <p:nvPr/>
            </p:nvSpPr>
            <p:spPr bwMode="auto">
              <a:xfrm>
                <a:off x="2191164" y="1217210"/>
                <a:ext cx="9179842" cy="575479"/>
              </a:xfrm>
              <a:prstGeom prst="rect">
                <a:avLst/>
              </a:prstGeom>
              <a:blipFill>
                <a:blip r:embed="rId3"/>
                <a:stretch>
                  <a:fillRect l="-1328" t="-2128"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02413" name="Line 5"/>
          <p:cNvSpPr>
            <a:spLocks noChangeShapeType="1"/>
          </p:cNvSpPr>
          <p:nvPr/>
        </p:nvSpPr>
        <p:spPr bwMode="auto">
          <a:xfrm rot="21167758" flipV="1">
            <a:off x="9408731" y="2392682"/>
            <a:ext cx="1524000" cy="2133600"/>
          </a:xfrm>
          <a:prstGeom prst="line">
            <a:avLst/>
          </a:prstGeom>
          <a:noFill/>
          <a:ln w="44450">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02414" name="Line 6"/>
          <p:cNvSpPr>
            <a:spLocks noChangeShapeType="1"/>
          </p:cNvSpPr>
          <p:nvPr/>
        </p:nvSpPr>
        <p:spPr bwMode="auto">
          <a:xfrm flipV="1">
            <a:off x="9027731" y="2316482"/>
            <a:ext cx="1752600" cy="1371600"/>
          </a:xfrm>
          <a:prstGeom prst="line">
            <a:avLst/>
          </a:prstGeom>
          <a:noFill/>
          <a:ln w="4127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02411" name="Text Box 43"/>
              <p:cNvSpPr txBox="1">
                <a:spLocks noChangeArrowheads="1"/>
              </p:cNvSpPr>
              <p:nvPr/>
            </p:nvSpPr>
            <p:spPr bwMode="auto">
              <a:xfrm>
                <a:off x="2156219" y="1942926"/>
                <a:ext cx="6356350"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设电场强度矢量作余弦变化，空间某一点</a:t>
                </a:r>
                <a14:m>
                  <m:oMath xmlns:m="http://schemas.openxmlformats.org/officeDocument/2006/math">
                    <m:r>
                      <a:rPr lang="en-US" altLang="zh-CN" sz="2800" i="1">
                        <a:solidFill>
                          <a:srgbClr val="0000FF"/>
                        </a:solidFill>
                        <a:latin typeface="Cambria Math" panose="02040503050406030204" pitchFamily="18" charset="0"/>
                      </a:rPr>
                      <m:t>𝑃</m:t>
                    </m:r>
                  </m:oMath>
                </a14:m>
                <a:r>
                  <a:rPr kumimoji="0" lang="zh-CN" altLang="en-US" sz="2800" dirty="0">
                    <a:solidFill>
                      <a:srgbClr val="0000FF"/>
                    </a:solidFill>
                    <a:latin typeface="+mn-lt"/>
                    <a:ea typeface="+mn-ea"/>
                  </a:rPr>
                  <a:t>参与下述两个光振动： </a:t>
                </a:r>
              </a:p>
            </p:txBody>
          </p:sp>
        </mc:Choice>
        <mc:Fallback xmlns="">
          <p:sp>
            <p:nvSpPr>
              <p:cNvPr id="102411" name="Text Box 43"/>
              <p:cNvSpPr txBox="1">
                <a:spLocks noRot="1" noChangeAspect="1" noMove="1" noResize="1" noEditPoints="1" noAdjustHandles="1" noChangeArrowheads="1" noChangeShapeType="1" noTextEdit="1"/>
              </p:cNvSpPr>
              <p:nvPr/>
            </p:nvSpPr>
            <p:spPr bwMode="auto">
              <a:xfrm>
                <a:off x="2156219" y="1942926"/>
                <a:ext cx="6356350" cy="954088"/>
              </a:xfrm>
              <a:prstGeom prst="rect">
                <a:avLst/>
              </a:prstGeom>
              <a:blipFill>
                <a:blip r:embed="rId4"/>
                <a:stretch>
                  <a:fillRect l="-2015" t="-7051"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5405" name="Text Box 45"/>
          <p:cNvSpPr txBox="1">
            <a:spLocks noChangeArrowheads="1"/>
          </p:cNvSpPr>
          <p:nvPr/>
        </p:nvSpPr>
        <p:spPr bwMode="auto">
          <a:xfrm>
            <a:off x="2155042" y="4490128"/>
            <a:ext cx="55626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lt"/>
                <a:ea typeface="+mn-ea"/>
              </a:rPr>
              <a:t>设二者振动方向相同，则有 </a:t>
            </a:r>
          </a:p>
        </p:txBody>
      </p:sp>
      <p:sp>
        <p:nvSpPr>
          <p:cNvPr id="15410" name="AutoShape 50"/>
          <p:cNvSpPr>
            <a:spLocks noChangeArrowheads="1"/>
          </p:cNvSpPr>
          <p:nvPr/>
        </p:nvSpPr>
        <p:spPr bwMode="auto">
          <a:xfrm>
            <a:off x="3075382" y="5927140"/>
            <a:ext cx="945473" cy="514782"/>
          </a:xfrm>
          <a:prstGeom prst="notchedRightArrow">
            <a:avLst>
              <a:gd name="adj1" fmla="val 50000"/>
              <a:gd name="adj2" fmla="val 30556"/>
            </a:avLst>
          </a:prstGeom>
          <a:solidFill>
            <a:schemeClr val="accent1">
              <a:alpha val="50000"/>
            </a:schemeClr>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2" name="矩形 21"/>
              <p:cNvSpPr/>
              <p:nvPr/>
            </p:nvSpPr>
            <p:spPr>
              <a:xfrm>
                <a:off x="2273204" y="3069323"/>
                <a:ext cx="398904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func>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273204" y="3069323"/>
                <a:ext cx="398904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273203" y="3691086"/>
                <a:ext cx="406970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e>
                      </m:func>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273203" y="3691086"/>
                <a:ext cx="4069704" cy="523220"/>
              </a:xfrm>
              <a:prstGeom prst="rect">
                <a:avLst/>
              </a:prstGeom>
              <a:blipFill>
                <a:blip r:embed="rId6"/>
                <a:stretch>
                  <a:fillRect/>
                </a:stretch>
              </a:blipFill>
            </p:spPr>
            <p:txBody>
              <a:bodyPr/>
              <a:lstStyle/>
              <a:p>
                <a:r>
                  <a:rPr lang="zh-CN" altLang="en-US">
                    <a:noFill/>
                  </a:rPr>
                  <a:t> </a:t>
                </a:r>
              </a:p>
            </p:txBody>
          </p:sp>
        </mc:Fallback>
      </mc:AlternateContent>
      <p:sp>
        <p:nvSpPr>
          <p:cNvPr id="25" name="AutoShape 35"/>
          <p:cNvSpPr>
            <a:spLocks/>
          </p:cNvSpPr>
          <p:nvPr/>
        </p:nvSpPr>
        <p:spPr bwMode="auto">
          <a:xfrm>
            <a:off x="2191164" y="3311979"/>
            <a:ext cx="215900" cy="719137"/>
          </a:xfrm>
          <a:prstGeom prst="leftBrace">
            <a:avLst>
              <a:gd name="adj1" fmla="val 27757"/>
              <a:gd name="adj2" fmla="val 50000"/>
            </a:avLst>
          </a:prstGeom>
          <a:noFill/>
          <a:ln w="28575">
            <a:solidFill>
              <a:srgbClr val="0000FF"/>
            </a:solidFill>
            <a:round/>
            <a:headEnd/>
            <a:tailEnd/>
          </a:ln>
        </p:spPr>
        <p:txBody>
          <a:bodyPr wrap="none" anchor="ctr"/>
          <a:lstStyle/>
          <a:p>
            <a:pPr algn="just" eaLnBrk="1" hangingPunct="1">
              <a:defRPr/>
            </a:pPr>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27" name="矩形 26"/>
              <p:cNvSpPr/>
              <p:nvPr/>
            </p:nvSpPr>
            <p:spPr>
              <a:xfrm>
                <a:off x="8594608" y="3516076"/>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594608" y="3516076"/>
                <a:ext cx="6179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10703143" y="1956707"/>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10703143" y="1956707"/>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9063908" y="4388780"/>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063908" y="4388780"/>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977943" y="1820104"/>
                <a:ext cx="783868" cy="575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977943" y="1820104"/>
                <a:ext cx="783868" cy="5754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434929" y="2599060"/>
                <a:ext cx="783868" cy="57547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𝐸</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0434929" y="2599060"/>
                <a:ext cx="783868" cy="57547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108039" y="2750833"/>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108039" y="2750833"/>
                <a:ext cx="783868"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9724306" y="3844867"/>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9724306" y="3844867"/>
                <a:ext cx="783868"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2857502" y="4931753"/>
                <a:ext cx="8847166"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Sub>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fName>
                            <m:e>
                              <m:d>
                                <m:dPr>
                                  <m:begChr m:val="["/>
                                  <m:endChr m:val="]"/>
                                  <m:ctrlPr>
                                    <a:rPr lang="en-US" altLang="zh-CN" sz="2800" i="1" smtClean="0">
                                      <a:solidFill>
                                        <a:srgbClr val="0000FF"/>
                                      </a:solidFill>
                                      <a:latin typeface="Cambria Math"/>
                                      <a:ea typeface="Cambria Math" panose="02040503050406030204" pitchFamily="18" charset="0"/>
                                    </a:rPr>
                                  </m:ctrlPr>
                                </m:dPr>
                                <m:e>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d>
                            </m:e>
                          </m:func>
                        </m:e>
                      </m:rad>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2857502" y="4931753"/>
                <a:ext cx="8847166" cy="969176"/>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212802" y="5827780"/>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212802" y="5827780"/>
                <a:ext cx="4299767" cy="614142"/>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647543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362"/>
                                        </p:tgtEl>
                                        <p:attrNameLst>
                                          <p:attrName>style.visibility</p:attrName>
                                        </p:attrNameLst>
                                      </p:cBhvr>
                                      <p:to>
                                        <p:strVal val="visible"/>
                                      </p:to>
                                    </p:set>
                                    <p:animEffect transition="in" filter="wipe(left)">
                                      <p:cBhvr>
                                        <p:cTn id="7" dur="500"/>
                                        <p:tgtEl>
                                          <p:spTgt spid="1536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363"/>
                                        </p:tgtEl>
                                        <p:attrNameLst>
                                          <p:attrName>style.visibility</p:attrName>
                                        </p:attrNameLst>
                                      </p:cBhvr>
                                      <p:to>
                                        <p:strVal val="visible"/>
                                      </p:to>
                                    </p:set>
                                    <p:animEffect transition="in" filter="wipe(left)">
                                      <p:cBhvr>
                                        <p:cTn id="12" dur="500"/>
                                        <p:tgtEl>
                                          <p:spTgt spid="1536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2414"/>
                                        </p:tgtEl>
                                        <p:attrNameLst>
                                          <p:attrName>style.visibility</p:attrName>
                                        </p:attrNameLst>
                                      </p:cBhvr>
                                      <p:to>
                                        <p:strVal val="visible"/>
                                      </p:to>
                                    </p:set>
                                    <p:animEffect transition="in" filter="wipe(left)">
                                      <p:cBhvr>
                                        <p:cTn id="22" dur="500"/>
                                        <p:tgtEl>
                                          <p:spTgt spid="1024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500"/>
                                        <p:tgtEl>
                                          <p:spTgt spid="3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wipe(left)">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0"/>
                                        </p:tgtEl>
                                        <p:attrNameLst>
                                          <p:attrName>style.visibility</p:attrName>
                                        </p:attrNameLst>
                                      </p:cBhvr>
                                      <p:to>
                                        <p:strVal val="visible"/>
                                      </p:to>
                                    </p:set>
                                    <p:animEffect transition="in" filter="wipe(left)">
                                      <p:cBhvr>
                                        <p:cTn id="42" dur="500"/>
                                        <p:tgtEl>
                                          <p:spTgt spid="30"/>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2413"/>
                                        </p:tgtEl>
                                        <p:attrNameLst>
                                          <p:attrName>style.visibility</p:attrName>
                                        </p:attrNameLst>
                                      </p:cBhvr>
                                      <p:to>
                                        <p:strVal val="visible"/>
                                      </p:to>
                                    </p:set>
                                    <p:animEffect transition="in" filter="wipe(left)">
                                      <p:cBhvr>
                                        <p:cTn id="47" dur="500"/>
                                        <p:tgtEl>
                                          <p:spTgt spid="10241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2"/>
                                        </p:tgtEl>
                                        <p:attrNameLst>
                                          <p:attrName>style.visibility</p:attrName>
                                        </p:attrNameLst>
                                      </p:cBhvr>
                                      <p:to>
                                        <p:strVal val="visible"/>
                                      </p:to>
                                    </p:set>
                                    <p:animEffect transition="in" filter="wipe(left)">
                                      <p:cBhvr>
                                        <p:cTn id="57" dur="500"/>
                                        <p:tgtEl>
                                          <p:spTgt spid="3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02411"/>
                                        </p:tgtEl>
                                        <p:attrNameLst>
                                          <p:attrName>style.visibility</p:attrName>
                                        </p:attrNameLst>
                                      </p:cBhvr>
                                      <p:to>
                                        <p:strVal val="visible"/>
                                      </p:to>
                                    </p:set>
                                    <p:animEffect transition="in" filter="wipe(left)">
                                      <p:cBhvr>
                                        <p:cTn id="62" dur="500"/>
                                        <p:tgtEl>
                                          <p:spTgt spid="10241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wipe(left)">
                                      <p:cBhvr>
                                        <p:cTn id="67" dur="500"/>
                                        <p:tgtEl>
                                          <p:spTgt spid="2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left)">
                                      <p:cBhvr>
                                        <p:cTn id="77" dur="500"/>
                                        <p:tgtEl>
                                          <p:spTgt spid="24"/>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15405"/>
                                        </p:tgtEl>
                                        <p:attrNameLst>
                                          <p:attrName>style.visibility</p:attrName>
                                        </p:attrNameLst>
                                      </p:cBhvr>
                                      <p:to>
                                        <p:strVal val="visible"/>
                                      </p:to>
                                    </p:set>
                                    <p:animEffect transition="in" filter="wipe(left)">
                                      <p:cBhvr>
                                        <p:cTn id="82" dur="500"/>
                                        <p:tgtEl>
                                          <p:spTgt spid="15405"/>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5"/>
                                        </p:tgtEl>
                                        <p:attrNameLst>
                                          <p:attrName>style.visibility</p:attrName>
                                        </p:attrNameLst>
                                      </p:cBhvr>
                                      <p:to>
                                        <p:strVal val="visible"/>
                                      </p:to>
                                    </p:set>
                                    <p:animEffect transition="in" filter="wipe(left)">
                                      <p:cBhvr>
                                        <p:cTn id="87" dur="500"/>
                                        <p:tgtEl>
                                          <p:spTgt spid="35"/>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15410"/>
                                        </p:tgtEl>
                                        <p:attrNameLst>
                                          <p:attrName>style.visibility</p:attrName>
                                        </p:attrNameLst>
                                      </p:cBhvr>
                                      <p:to>
                                        <p:strVal val="visible"/>
                                      </p:to>
                                    </p:set>
                                    <p:animEffect transition="in" filter="wipe(left)">
                                      <p:cBhvr>
                                        <p:cTn id="92" dur="500"/>
                                        <p:tgtEl>
                                          <p:spTgt spid="1541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6"/>
                                        </p:tgtEl>
                                        <p:attrNameLst>
                                          <p:attrName>style.visibility</p:attrName>
                                        </p:attrNameLst>
                                      </p:cBhvr>
                                      <p:to>
                                        <p:strVal val="visible"/>
                                      </p:to>
                                    </p:set>
                                    <p:animEffect transition="in" filter="wipe(left)">
                                      <p:cBhvr>
                                        <p:cTn id="9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362" grpId="0"/>
      <p:bldP spid="15363" grpId="0"/>
      <p:bldP spid="102413" grpId="0" animBg="1"/>
      <p:bldP spid="102414" grpId="0" animBg="1"/>
      <p:bldP spid="102411" grpId="0"/>
      <p:bldP spid="15405" grpId="0"/>
      <p:bldP spid="15410" grpId="0" animBg="1"/>
      <p:bldP spid="22" grpId="0"/>
      <p:bldP spid="24" grpId="0"/>
      <p:bldP spid="25" grpId="0" animBg="1"/>
      <p:bldP spid="27" grpId="0"/>
      <p:bldP spid="29" grpId="0"/>
      <p:bldP spid="30" grpId="0"/>
      <p:bldP spid="31" grpId="0"/>
      <p:bldP spid="32" grpId="0"/>
      <p:bldP spid="33" grpId="0"/>
      <p:bldP spid="34" grpId="0"/>
      <p:bldP spid="35" grpId="0"/>
      <p:bldP spid="3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05" name="Text Box 21"/>
          <p:cNvSpPr txBox="1">
            <a:spLocks noChangeArrowheads="1"/>
          </p:cNvSpPr>
          <p:nvPr/>
        </p:nvSpPr>
        <p:spPr bwMode="auto">
          <a:xfrm>
            <a:off x="1965543" y="302344"/>
            <a:ext cx="3810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光强的平均值为 </a:t>
            </a:r>
          </a:p>
        </p:txBody>
      </p:sp>
      <mc:AlternateContent xmlns:mc="http://schemas.openxmlformats.org/markup-compatibility/2006" xmlns:a14="http://schemas.microsoft.com/office/drawing/2010/main">
        <mc:Choice Requires="a14">
          <p:sp>
            <p:nvSpPr>
              <p:cNvPr id="104461" name="Text Box 24"/>
              <p:cNvSpPr txBox="1">
                <a:spLocks noChangeArrowheads="1"/>
              </p:cNvSpPr>
              <p:nvPr/>
            </p:nvSpPr>
            <p:spPr bwMode="auto">
              <a:xfrm>
                <a:off x="1965543" y="1946993"/>
                <a:ext cx="3167062"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时， </a:t>
                </a:r>
              </a:p>
            </p:txBody>
          </p:sp>
        </mc:Choice>
        <mc:Fallback xmlns="">
          <p:sp>
            <p:nvSpPr>
              <p:cNvPr id="104461" name="Text Box 24"/>
              <p:cNvSpPr txBox="1">
                <a:spLocks noRot="1" noChangeAspect="1" noMove="1" noResize="1" noEditPoints="1" noAdjustHandles="1" noChangeArrowheads="1" noChangeShapeType="1" noTextEdit="1"/>
              </p:cNvSpPr>
              <p:nvPr/>
            </p:nvSpPr>
            <p:spPr bwMode="auto">
              <a:xfrm>
                <a:off x="1965543" y="1946993"/>
                <a:ext cx="3167062" cy="523875"/>
              </a:xfrm>
              <a:prstGeom prst="rect">
                <a:avLst/>
              </a:prstGeom>
              <a:blipFill>
                <a:blip r:embed="rId3"/>
                <a:stretch>
                  <a:fillRect l="-384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13" name="Text Box 29"/>
          <p:cNvSpPr txBox="1">
            <a:spLocks noChangeArrowheads="1"/>
          </p:cNvSpPr>
          <p:nvPr/>
        </p:nvSpPr>
        <p:spPr bwMode="auto">
          <a:xfrm>
            <a:off x="1965543" y="2628378"/>
            <a:ext cx="94957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这时光波的叠加称为非相干叠加，相应的两束光称为非相干光，光源则为非相干光源 </a:t>
            </a:r>
          </a:p>
        </p:txBody>
      </p:sp>
      <mc:AlternateContent xmlns:mc="http://schemas.openxmlformats.org/markup-compatibility/2006" xmlns:a14="http://schemas.microsoft.com/office/drawing/2010/main">
        <mc:Choice Requires="a14">
          <p:sp>
            <p:nvSpPr>
              <p:cNvPr id="104459" name="Text Box 36"/>
              <p:cNvSpPr txBox="1">
                <a:spLocks noChangeArrowheads="1"/>
              </p:cNvSpPr>
              <p:nvPr/>
            </p:nvSpPr>
            <p:spPr bwMode="auto">
              <a:xfrm>
                <a:off x="1965543" y="3747369"/>
                <a:ext cx="280816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时， </a:t>
                </a:r>
              </a:p>
            </p:txBody>
          </p:sp>
        </mc:Choice>
        <mc:Fallback xmlns="">
          <p:sp>
            <p:nvSpPr>
              <p:cNvPr id="104459" name="Text Box 36"/>
              <p:cNvSpPr txBox="1">
                <a:spLocks noRot="1" noChangeAspect="1" noMove="1" noResize="1" noEditPoints="1" noAdjustHandles="1" noChangeArrowheads="1" noChangeShapeType="1" noTextEdit="1"/>
              </p:cNvSpPr>
              <p:nvPr/>
            </p:nvSpPr>
            <p:spPr bwMode="auto">
              <a:xfrm>
                <a:off x="1965543" y="3747369"/>
                <a:ext cx="2808163" cy="523220"/>
              </a:xfrm>
              <a:prstGeom prst="rect">
                <a:avLst/>
              </a:prstGeom>
              <a:blipFill>
                <a:blip r:embed="rId4"/>
                <a:stretch>
                  <a:fillRect l="-433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6421" name="Text Box 37"/>
          <p:cNvSpPr txBox="1">
            <a:spLocks noChangeArrowheads="1"/>
          </p:cNvSpPr>
          <p:nvPr/>
        </p:nvSpPr>
        <p:spPr bwMode="auto">
          <a:xfrm>
            <a:off x="1965543" y="5336458"/>
            <a:ext cx="949577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这时光波的叠加称为相干叠加，相应的两束光为相干光，光源为相干光源 </a:t>
            </a:r>
          </a:p>
        </p:txBody>
      </p:sp>
      <mc:AlternateContent xmlns:mc="http://schemas.openxmlformats.org/markup-compatibility/2006" xmlns:a14="http://schemas.microsoft.com/office/drawing/2010/main">
        <mc:Choice Requires="a14">
          <p:sp>
            <p:nvSpPr>
              <p:cNvPr id="15" name="矩形 14"/>
              <p:cNvSpPr/>
              <p:nvPr/>
            </p:nvSpPr>
            <p:spPr>
              <a:xfrm>
                <a:off x="2633415" y="762058"/>
                <a:ext cx="580909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zh-CN" altLang="en-US" sz="2800" i="1" smtClean="0">
                                  <a:solidFill>
                                    <a:srgbClr val="0000FF"/>
                                  </a:solidFill>
                                  <a:latin typeface="Cambria Math" panose="02040503050406030204" pitchFamily="18" charset="0"/>
                                  <a:ea typeface="Cambria Math" panose="02040503050406030204" pitchFamily="18" charset="0"/>
                                </a:rPr>
                                <m:t>𝜏</m:t>
                              </m:r>
                            </m:den>
                          </m:f>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zh-CN" altLang="en-US" sz="2800" i="1" smtClean="0">
                                  <a:solidFill>
                                    <a:srgbClr val="0000FF"/>
                                  </a:solidFill>
                                  <a:latin typeface="Cambria Math" panose="02040503050406030204" pitchFamily="18" charset="0"/>
                                  <a:ea typeface="Cambria Math" panose="02040503050406030204" pitchFamily="18" charset="0"/>
                                </a:rPr>
                                <m:t>𝜏</m:t>
                              </m:r>
                            </m:sup>
                            <m:e>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i="1">
                                  <a:solidFill>
                                    <a:srgbClr val="0000FF"/>
                                  </a:solidFill>
                                  <a:latin typeface="Cambria Math" panose="02040503050406030204" pitchFamily="18" charset="0"/>
                                  <a:ea typeface="Cambria Math" panose="02040503050406030204" pitchFamily="18" charset="0"/>
                                </a:rPr>
                                <m:t>𝑑𝑡</m:t>
                              </m:r>
                            </m:e>
                          </m:nary>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633415" y="762058"/>
                <a:ext cx="5809091"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940518" y="1917660"/>
                <a:ext cx="1882695"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4940518" y="1917660"/>
                <a:ext cx="1882695" cy="57111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4547322" y="3747369"/>
                <a:ext cx="245644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4547322" y="3747369"/>
                <a:ext cx="245644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2633415" y="4512729"/>
                <a:ext cx="5373842"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d>
                        <m:dPr>
                          <m:ctrlPr>
                            <a:rPr lang="en-US"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2633415" y="4512729"/>
                <a:ext cx="5373842" cy="61414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87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6405"/>
                                        </p:tgtEl>
                                        <p:attrNameLst>
                                          <p:attrName>style.visibility</p:attrName>
                                        </p:attrNameLst>
                                      </p:cBhvr>
                                      <p:to>
                                        <p:strVal val="visible"/>
                                      </p:to>
                                    </p:set>
                                    <p:animEffect transition="in" filter="wipe(left)">
                                      <p:cBhvr>
                                        <p:cTn id="7" dur="500"/>
                                        <p:tgtEl>
                                          <p:spTgt spid="1640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4461"/>
                                        </p:tgtEl>
                                        <p:attrNameLst>
                                          <p:attrName>style.visibility</p:attrName>
                                        </p:attrNameLst>
                                      </p:cBhvr>
                                      <p:to>
                                        <p:strVal val="visible"/>
                                      </p:to>
                                    </p:set>
                                    <p:animEffect transition="in" filter="wipe(left)">
                                      <p:cBhvr>
                                        <p:cTn id="17" dur="500"/>
                                        <p:tgtEl>
                                          <p:spTgt spid="10446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wipe(left)">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6413"/>
                                        </p:tgtEl>
                                        <p:attrNameLst>
                                          <p:attrName>style.visibility</p:attrName>
                                        </p:attrNameLst>
                                      </p:cBhvr>
                                      <p:to>
                                        <p:strVal val="visible"/>
                                      </p:to>
                                    </p:set>
                                    <p:animEffect transition="in" filter="wipe(left)">
                                      <p:cBhvr>
                                        <p:cTn id="27" dur="500"/>
                                        <p:tgtEl>
                                          <p:spTgt spid="164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4459"/>
                                        </p:tgtEl>
                                        <p:attrNameLst>
                                          <p:attrName>style.visibility</p:attrName>
                                        </p:attrNameLst>
                                      </p:cBhvr>
                                      <p:to>
                                        <p:strVal val="visible"/>
                                      </p:to>
                                    </p:set>
                                    <p:animEffect transition="in" filter="wipe(left)">
                                      <p:cBhvr>
                                        <p:cTn id="32" dur="500"/>
                                        <p:tgtEl>
                                          <p:spTgt spid="10445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421"/>
                                        </p:tgtEl>
                                        <p:attrNameLst>
                                          <p:attrName>style.visibility</p:attrName>
                                        </p:attrNameLst>
                                      </p:cBhvr>
                                      <p:to>
                                        <p:strVal val="visible"/>
                                      </p:to>
                                    </p:set>
                                    <p:animEffect transition="in" filter="wipe(left)">
                                      <p:cBhvr>
                                        <p:cTn id="47" dur="500"/>
                                        <p:tgtEl>
                                          <p:spTgt spid="16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05" grpId="0"/>
      <p:bldP spid="104461" grpId="0"/>
      <p:bldP spid="16413" grpId="0"/>
      <p:bldP spid="104459" grpId="0"/>
      <p:bldP spid="16421" grpId="0"/>
      <p:bldP spid="15" grpId="0"/>
      <p:bldP spid="16" grpId="0"/>
      <p:bldP spid="4" grpId="0"/>
      <p:bldP spid="1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6511" name="Text Box 6"/>
              <p:cNvSpPr txBox="1">
                <a:spLocks noChangeArrowheads="1"/>
              </p:cNvSpPr>
              <p:nvPr/>
            </p:nvSpPr>
            <p:spPr bwMode="auto">
              <a:xfrm>
                <a:off x="2012102" y="507738"/>
                <a:ext cx="4191000"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若</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0" lang="zh-CN" altLang="en-US" sz="2800" dirty="0">
                    <a:solidFill>
                      <a:srgbClr val="0000FF"/>
                    </a:solidFill>
                    <a:latin typeface="+mn-lt"/>
                    <a:ea typeface="+mn-ea"/>
                  </a:rPr>
                  <a:t>，则有 </a:t>
                </a:r>
              </a:p>
            </p:txBody>
          </p:sp>
        </mc:Choice>
        <mc:Fallback xmlns="">
          <p:sp>
            <p:nvSpPr>
              <p:cNvPr id="106511" name="Text Box 6"/>
              <p:cNvSpPr txBox="1">
                <a:spLocks noRot="1" noChangeAspect="1" noMove="1" noResize="1" noEditPoints="1" noAdjustHandles="1" noChangeArrowheads="1" noChangeShapeType="1" noTextEdit="1"/>
              </p:cNvSpPr>
              <p:nvPr/>
            </p:nvSpPr>
            <p:spPr bwMode="auto">
              <a:xfrm>
                <a:off x="2012102" y="507738"/>
                <a:ext cx="4191000" cy="523875"/>
              </a:xfrm>
              <a:prstGeom prst="rect">
                <a:avLst/>
              </a:prstGeom>
              <a:blipFill>
                <a:blip r:embed="rId3"/>
                <a:stretch>
                  <a:fillRect l="-2907"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08" name="Text Box 11"/>
              <p:cNvSpPr txBox="1">
                <a:spLocks noChangeArrowheads="1"/>
              </p:cNvSpPr>
              <p:nvPr/>
            </p:nvSpPr>
            <p:spPr bwMode="auto">
              <a:xfrm>
                <a:off x="2040812" y="2902386"/>
                <a:ext cx="5945195" cy="52387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0000FF"/>
                    </a:solidFill>
                    <a:latin typeface="+mn-lt"/>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当</a:t>
                </a:r>
                <a14:m>
                  <m:oMath xmlns:m="http://schemas.openxmlformats.org/officeDocument/2006/math">
                    <m:r>
                      <m:rPr>
                        <m:sty m:val="p"/>
                      </m:rPr>
                      <a:rPr lang="el-GR" altLang="zh-CN">
                        <a:latin typeface="Cambria Math" panose="02040503050406030204" pitchFamily="18" charset="0"/>
                      </a:rPr>
                      <m:t>Δ</m:t>
                    </m:r>
                    <m:r>
                      <a:rPr lang="zh-CN" altLang="en-US">
                        <a:latin typeface="Cambria Math" panose="02040503050406030204" pitchFamily="18" charset="0"/>
                      </a:rPr>
                      <m:t>𝜑</m:t>
                    </m:r>
                    <m:r>
                      <a:rPr lang="en-US" altLang="zh-CN">
                        <a:latin typeface="Cambria Math" panose="02040503050406030204" pitchFamily="18" charset="0"/>
                      </a:rPr>
                      <m:t>=</m:t>
                    </m:r>
                    <m:r>
                      <a:rPr lang="en-US" altLang="zh-CN" i="1">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𝑘</m:t>
                    </m:r>
                    <m:r>
                      <a:rPr lang="zh-CN" altLang="en-US" i="1">
                        <a:latin typeface="Cambria Math" panose="02040503050406030204" pitchFamily="18" charset="0"/>
                        <a:ea typeface="Cambria Math" panose="02040503050406030204" pitchFamily="18" charset="0"/>
                      </a:rPr>
                      <m:t>𝜋</m:t>
                    </m:r>
                    <m:d>
                      <m:dPr>
                        <m:ctrlPr>
                          <a:rPr lang="en-US" altLang="zh-CN" i="1">
                            <a:latin typeface="Cambria Math"/>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𝑘</m:t>
                        </m:r>
                        <m:r>
                          <a:rPr lang="en-US" altLang="zh-CN" i="1">
                            <a:latin typeface="Cambria Math" panose="02040503050406030204" pitchFamily="18" charset="0"/>
                            <a:ea typeface="Cambria Math" panose="02040503050406030204" pitchFamily="18" charset="0"/>
                          </a:rPr>
                          <m:t>=0,1,2,⋯</m:t>
                        </m:r>
                      </m:e>
                    </m:d>
                  </m:oMath>
                </a14:m>
                <a:r>
                  <a:rPr lang="zh-CN" altLang="en-US" dirty="0"/>
                  <a:t>时， </a:t>
                </a:r>
              </a:p>
            </p:txBody>
          </p:sp>
        </mc:Choice>
        <mc:Fallback xmlns="">
          <p:sp>
            <p:nvSpPr>
              <p:cNvPr id="106508" name="Text Box 11"/>
              <p:cNvSpPr txBox="1">
                <a:spLocks noRot="1" noChangeAspect="1" noMove="1" noResize="1" noEditPoints="1" noAdjustHandles="1" noChangeArrowheads="1" noChangeShapeType="1" noTextEdit="1"/>
              </p:cNvSpPr>
              <p:nvPr/>
            </p:nvSpPr>
            <p:spPr bwMode="auto">
              <a:xfrm>
                <a:off x="2040812" y="2902386"/>
                <a:ext cx="5945195" cy="523875"/>
              </a:xfrm>
              <a:prstGeom prst="rect">
                <a:avLst/>
              </a:prstGeom>
              <a:blipFill>
                <a:blip r:embed="rId4"/>
                <a:stretch>
                  <a:fillRect l="-2154"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6505" name="Text Box 18"/>
              <p:cNvSpPr txBox="1">
                <a:spLocks noChangeArrowheads="1"/>
              </p:cNvSpPr>
              <p:nvPr/>
            </p:nvSpPr>
            <p:spPr bwMode="auto">
              <a:xfrm>
                <a:off x="2012102" y="3947439"/>
                <a:ext cx="6776059" cy="52387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当</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a14:m>
                <a:r>
                  <a:rPr kumimoji="0" lang="zh-CN" altLang="en-US" sz="2800" dirty="0">
                    <a:solidFill>
                      <a:srgbClr val="0000FF"/>
                    </a:solidFill>
                    <a:latin typeface="+mn-lt"/>
                    <a:ea typeface="+mn-ea"/>
                  </a:rPr>
                  <a:t>时， </a:t>
                </a:r>
              </a:p>
            </p:txBody>
          </p:sp>
        </mc:Choice>
        <mc:Fallback xmlns="">
          <p:sp>
            <p:nvSpPr>
              <p:cNvPr id="106505" name="Text Box 18"/>
              <p:cNvSpPr txBox="1">
                <a:spLocks noRot="1" noChangeAspect="1" noMove="1" noResize="1" noEditPoints="1" noAdjustHandles="1" noChangeArrowheads="1" noChangeShapeType="1" noTextEdit="1"/>
              </p:cNvSpPr>
              <p:nvPr/>
            </p:nvSpPr>
            <p:spPr bwMode="auto">
              <a:xfrm>
                <a:off x="2012102" y="3947439"/>
                <a:ext cx="6776059" cy="523876"/>
              </a:xfrm>
              <a:prstGeom prst="rect">
                <a:avLst/>
              </a:prstGeom>
              <a:blipFill>
                <a:blip r:embed="rId5"/>
                <a:stretch>
                  <a:fillRect l="-1799"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4839" name="Text Box 23"/>
          <p:cNvSpPr txBox="1">
            <a:spLocks noChangeArrowheads="1"/>
          </p:cNvSpPr>
          <p:nvPr/>
        </p:nvSpPr>
        <p:spPr bwMode="auto">
          <a:xfrm>
            <a:off x="2091477" y="5076304"/>
            <a:ext cx="935731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光的干涉</a:t>
            </a:r>
            <a:r>
              <a:rPr kumimoji="0" lang="zh-CN" altLang="en-US" sz="2800" dirty="0">
                <a:solidFill>
                  <a:srgbClr val="0000FF"/>
                </a:solidFill>
                <a:latin typeface="+mn-lt"/>
                <a:ea typeface="+mn-ea"/>
              </a:rPr>
              <a:t>：两列相干光叠加时，在空间一定范围内形成稳定的光强非均匀分布，一些区域呈现明暗相间条纹。 </a:t>
            </a:r>
          </a:p>
        </p:txBody>
      </p:sp>
      <mc:AlternateContent xmlns:mc="http://schemas.openxmlformats.org/markup-compatibility/2006" xmlns:a14="http://schemas.microsoft.com/office/drawing/2010/main">
        <mc:Choice Requires="a14">
          <p:sp>
            <p:nvSpPr>
              <p:cNvPr id="17" name="矩形 16"/>
              <p:cNvSpPr/>
              <p:nvPr/>
            </p:nvSpPr>
            <p:spPr>
              <a:xfrm>
                <a:off x="2012102" y="1212476"/>
                <a:ext cx="4316310"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2012102" y="1212476"/>
                <a:ext cx="4316310" cy="614142"/>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7267569" y="200667"/>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bar>
                        <m:barPr>
                          <m:pos m:val="top"/>
                          <m:ctrlPr>
                            <a:rPr lang="en-US" altLang="zh-CN" sz="2800" b="0" i="1" smtClean="0">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267569" y="200667"/>
                <a:ext cx="4299767" cy="61414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084169" y="1252999"/>
                <a:ext cx="30089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084169" y="1252999"/>
                <a:ext cx="300896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2267382" y="2007481"/>
                <a:ext cx="30246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d>
                        <m:dPr>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1+</m:t>
                          </m:r>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e>
                      </m:d>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2267382" y="2007481"/>
                <a:ext cx="302461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099994" y="1788177"/>
                <a:ext cx="2398797"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i="1" smtClean="0">
                              <a:solidFill>
                                <a:srgbClr val="0000FF"/>
                              </a:solidFill>
                              <a:latin typeface="Cambria Math"/>
                              <a:ea typeface="Cambria Math" panose="02040503050406030204" pitchFamily="18" charset="0"/>
                            </a:rPr>
                          </m:ctrlPr>
                        </m:funcPr>
                        <m:fName>
                          <m:sSup>
                            <m:sSupPr>
                              <m:ctrlPr>
                                <a:rPr lang="en-US" altLang="zh-CN" sz="2800" i="1" smtClean="0">
                                  <a:solidFill>
                                    <a:srgbClr val="0000FF"/>
                                  </a:solidFill>
                                  <a:latin typeface="Cambria Math"/>
                                  <a:ea typeface="Cambria Math" panose="02040503050406030204" pitchFamily="18" charset="0"/>
                                </a:rPr>
                              </m:ctrlPr>
                            </m:sSupPr>
                            <m:e>
                              <m:r>
                                <m:rPr>
                                  <m:sty m:val="p"/>
                                </m:rPr>
                                <a:rPr lang="en-US" altLang="zh-CN" sz="2800" i="0" smtClean="0">
                                  <a:solidFill>
                                    <a:srgbClr val="0000FF"/>
                                  </a:solidFill>
                                  <a:latin typeface="Cambria Math" panose="02040503050406030204" pitchFamily="18" charset="0"/>
                                  <a:ea typeface="Cambria Math" panose="02040503050406030204" pitchFamily="18" charset="0"/>
                                </a:rPr>
                                <m:t>cos</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fName>
                        <m:e>
                          <m:f>
                            <m:fPr>
                              <m:ctrlPr>
                                <a:rPr lang="en-US" altLang="zh-CN" sz="280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e>
                      </m:func>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099994" y="1788177"/>
                <a:ext cx="2398797"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735444" y="3370860"/>
                <a:ext cx="1954894"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e>
                        <m:sub>
                          <m:r>
                            <a:rPr lang="en-US" altLang="zh-CN" sz="2800" b="0" i="1" smtClean="0">
                              <a:solidFill>
                                <a:srgbClr val="0000FF"/>
                              </a:solidFill>
                              <a:latin typeface="Cambria Math" panose="02040503050406030204" pitchFamily="18" charset="0"/>
                              <a:ea typeface="Cambria Math" panose="02040503050406030204" pitchFamily="18" charset="0"/>
                            </a:rPr>
                            <m:t>𝑚𝑎𝑥</m:t>
                          </m:r>
                        </m:sub>
                      </m:sSub>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735444" y="3370860"/>
                <a:ext cx="1954894" cy="571118"/>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3735444" y="4451016"/>
                <a:ext cx="1612236" cy="57111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bar>
                            <m:barPr>
                              <m:pos m:val="top"/>
                              <m:ctrlPr>
                                <a:rPr lang="en-US" altLang="zh-CN" sz="2800" i="1">
                                  <a:solidFill>
                                    <a:srgbClr val="0000FF"/>
                                  </a:solidFill>
                                  <a:latin typeface="Cambria Math"/>
                                  <a:ea typeface="Cambria Math" panose="02040503050406030204" pitchFamily="18" charset="0"/>
                                </a:rPr>
                              </m:ctrlPr>
                            </m:barPr>
                            <m:e>
                              <m:r>
                                <a:rPr lang="en-US" altLang="zh-CN" sz="2800" i="1">
                                  <a:solidFill>
                                    <a:srgbClr val="0000FF"/>
                                  </a:solidFill>
                                  <a:latin typeface="Cambria Math" panose="02040503050406030204" pitchFamily="18" charset="0"/>
                                  <a:ea typeface="Cambria Math" panose="02040503050406030204" pitchFamily="18" charset="0"/>
                                </a:rPr>
                                <m:t>𝐼</m:t>
                              </m:r>
                            </m:e>
                          </m:bar>
                        </m:e>
                        <m:sub>
                          <m:r>
                            <a:rPr lang="en-US" altLang="zh-CN" sz="2800" b="0" i="1" smtClean="0">
                              <a:solidFill>
                                <a:srgbClr val="0000FF"/>
                              </a:solidFill>
                              <a:latin typeface="Cambria Math" panose="02040503050406030204" pitchFamily="18" charset="0"/>
                              <a:ea typeface="Cambria Math" panose="02040503050406030204" pitchFamily="18" charset="0"/>
                            </a:rPr>
                            <m:t>𝑚𝑖𝑛</m:t>
                          </m:r>
                        </m:sub>
                      </m:sSub>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3735444" y="4451016"/>
                <a:ext cx="1612236" cy="571118"/>
              </a:xfrm>
              <a:prstGeom prst="rect">
                <a:avLst/>
              </a:prstGeom>
              <a:blipFill>
                <a:blip r:embed="rId12"/>
                <a:stretch>
                  <a:fillRect/>
                </a:stretch>
              </a:blipFill>
            </p:spPr>
            <p:txBody>
              <a:bodyPr/>
              <a:lstStyle/>
              <a:p>
                <a:r>
                  <a:rPr lang="zh-CN" altLang="en-US">
                    <a:noFill/>
                  </a:rPr>
                  <a:t> </a:t>
                </a:r>
              </a:p>
            </p:txBody>
          </p:sp>
        </mc:Fallback>
      </mc:AlternateContent>
      <p:sp>
        <p:nvSpPr>
          <p:cNvPr id="13" name="Text Box 21"/>
          <p:cNvSpPr txBox="1">
            <a:spLocks noChangeArrowheads="1"/>
          </p:cNvSpPr>
          <p:nvPr/>
        </p:nvSpPr>
        <p:spPr bwMode="auto">
          <a:xfrm>
            <a:off x="6165986" y="3421489"/>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干涉相长</a:t>
            </a:r>
          </a:p>
        </p:txBody>
      </p:sp>
      <p:sp>
        <p:nvSpPr>
          <p:cNvPr id="14" name="Text Box 21"/>
          <p:cNvSpPr txBox="1">
            <a:spLocks noChangeArrowheads="1"/>
          </p:cNvSpPr>
          <p:nvPr/>
        </p:nvSpPr>
        <p:spPr bwMode="auto">
          <a:xfrm>
            <a:off x="6203102" y="4492796"/>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FF0000"/>
                </a:solidFill>
                <a:latin typeface="+mn-lt"/>
                <a:ea typeface="+mn-ea"/>
              </a:rPr>
              <a:t>干涉相消</a:t>
            </a:r>
          </a:p>
        </p:txBody>
      </p:sp>
    </p:spTree>
    <p:extLst>
      <p:ext uri="{BB962C8B-B14F-4D97-AF65-F5344CB8AC3E}">
        <p14:creationId xmlns:p14="http://schemas.microsoft.com/office/powerpoint/2010/main" val="44770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06511"/>
                                        </p:tgtEl>
                                        <p:attrNameLst>
                                          <p:attrName>style.visibility</p:attrName>
                                        </p:attrNameLst>
                                      </p:cBhvr>
                                      <p:to>
                                        <p:strVal val="visible"/>
                                      </p:to>
                                    </p:set>
                                    <p:animEffect transition="in" filter="wipe(left)">
                                      <p:cBhvr>
                                        <p:cTn id="12" dur="500"/>
                                        <p:tgtEl>
                                          <p:spTgt spid="1065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left)">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left)">
                                      <p:cBhvr>
                                        <p:cTn id="22" dur="500"/>
                                        <p:tgtEl>
                                          <p:spTgt spid="1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06508"/>
                                        </p:tgtEl>
                                        <p:attrNameLst>
                                          <p:attrName>style.visibility</p:attrName>
                                        </p:attrNameLst>
                                      </p:cBhvr>
                                      <p:to>
                                        <p:strVal val="visible"/>
                                      </p:to>
                                    </p:set>
                                    <p:animEffect transition="in" filter="wipe(left)">
                                      <p:cBhvr>
                                        <p:cTn id="37" dur="500"/>
                                        <p:tgtEl>
                                          <p:spTgt spid="10650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06505"/>
                                        </p:tgtEl>
                                        <p:attrNameLst>
                                          <p:attrName>style.visibility</p:attrName>
                                        </p:attrNameLst>
                                      </p:cBhvr>
                                      <p:to>
                                        <p:strVal val="visible"/>
                                      </p:to>
                                    </p:set>
                                    <p:animEffect transition="in" filter="wipe(left)">
                                      <p:cBhvr>
                                        <p:cTn id="47" dur="500"/>
                                        <p:tgtEl>
                                          <p:spTgt spid="10650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left)">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34839"/>
                                        </p:tgtEl>
                                        <p:attrNameLst>
                                          <p:attrName>style.visibility</p:attrName>
                                        </p:attrNameLst>
                                      </p:cBhvr>
                                      <p:to>
                                        <p:strVal val="visible"/>
                                      </p:to>
                                    </p:set>
                                    <p:animEffect transition="in" filter="wipe(left)">
                                      <p:cBhvr>
                                        <p:cTn id="57" dur="500"/>
                                        <p:tgtEl>
                                          <p:spTgt spid="3483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left)">
                                      <p:cBhvr>
                                        <p:cTn id="62" dur="500"/>
                                        <p:tgtEl>
                                          <p:spTgt spid="13"/>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wipe(left)">
                                      <p:cBhvr>
                                        <p:cTn id="6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6511" grpId="0"/>
      <p:bldP spid="106508" grpId="0"/>
      <p:bldP spid="106505" grpId="0"/>
      <p:bldP spid="34839" grpId="0"/>
      <p:bldP spid="17" grpId="0"/>
      <p:bldP spid="18" grpId="0"/>
      <p:bldP spid="19" grpId="0"/>
      <p:bldP spid="20" grpId="0"/>
      <p:bldP spid="21" grpId="0"/>
      <p:bldP spid="23" grpId="0"/>
      <p:bldP spid="24" grpId="0"/>
      <p:bldP spid="13" grpId="0" autoUpdateAnimBg="0"/>
      <p:bldP spid="14"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004" name="Object 4"/>
          <p:cNvGraphicFramePr>
            <a:graphicFrameLocks noChangeAspect="1"/>
          </p:cNvGraphicFramePr>
          <p:nvPr>
            <p:extLst>
              <p:ext uri="{D42A27DB-BD31-4B8C-83A1-F6EECF244321}">
                <p14:modId xmlns:p14="http://schemas.microsoft.com/office/powerpoint/2010/main" val="2448851939"/>
              </p:ext>
            </p:extLst>
          </p:nvPr>
        </p:nvGraphicFramePr>
        <p:xfrm>
          <a:off x="1905000" y="1424835"/>
          <a:ext cx="2733675" cy="4953000"/>
        </p:xfrm>
        <a:graphic>
          <a:graphicData uri="http://schemas.openxmlformats.org/presentationml/2006/ole">
            <mc:AlternateContent xmlns:mc="http://schemas.openxmlformats.org/markup-compatibility/2006">
              <mc:Choice xmlns:v="urn:schemas-microsoft-com:vml" Requires="v">
                <p:oleObj spid="_x0000_s110663" name="Photo Editor 照片" r:id="rId4" imgW="2734057" imgH="5847619" progId="MSPhotoEd.3">
                  <p:embed/>
                </p:oleObj>
              </mc:Choice>
              <mc:Fallback>
                <p:oleObj name="Photo Editor 照片" r:id="rId4" imgW="2734057" imgH="5847619" progId="MSPhotoEd.3">
                  <p:embed/>
                  <p:pic>
                    <p:nvPicPr>
                      <p:cNvPr id="512004"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1424835"/>
                        <a:ext cx="2733675"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512005" name="Picture 5" descr="c05（肥皂膜干涉）"/>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71570" y="3429000"/>
            <a:ext cx="4968875"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06" name="Text Box 6"/>
          <p:cNvSpPr txBox="1">
            <a:spLocks noChangeArrowheads="1"/>
          </p:cNvSpPr>
          <p:nvPr/>
        </p:nvSpPr>
        <p:spPr bwMode="auto">
          <a:xfrm>
            <a:off x="4825651" y="609601"/>
            <a:ext cx="666071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0"/>
              </a:spcBef>
              <a:buClrTx/>
              <a:buFontTx/>
              <a:buNone/>
            </a:pPr>
            <a:r>
              <a:rPr lang="zh-CN" altLang="en-US" sz="2800" dirty="0">
                <a:solidFill>
                  <a:srgbClr val="0000FF"/>
                </a:solidFill>
                <a:latin typeface="+mn-ea"/>
                <a:ea typeface="+mn-ea"/>
              </a:rPr>
              <a:t>“当两列</a:t>
            </a:r>
            <a:r>
              <a:rPr lang="en-US" altLang="zh-CN" sz="2800" dirty="0">
                <a:solidFill>
                  <a:srgbClr val="0000FF"/>
                </a:solidFill>
                <a:latin typeface="+mn-ea"/>
                <a:ea typeface="+mn-ea"/>
              </a:rPr>
              <a:t>(</a:t>
            </a:r>
            <a:r>
              <a:rPr lang="zh-CN" altLang="en-US" sz="2800" dirty="0">
                <a:solidFill>
                  <a:srgbClr val="0000FF"/>
                </a:solidFill>
                <a:latin typeface="+mn-ea"/>
                <a:ea typeface="+mn-ea"/>
              </a:rPr>
              <a:t>或几列</a:t>
            </a:r>
            <a:r>
              <a:rPr lang="en-US" altLang="zh-CN" sz="2800" dirty="0">
                <a:solidFill>
                  <a:srgbClr val="0000FF"/>
                </a:solidFill>
                <a:latin typeface="+mn-ea"/>
                <a:ea typeface="+mn-ea"/>
              </a:rPr>
              <a:t>)</a:t>
            </a:r>
            <a:r>
              <a:rPr lang="zh-CN" altLang="en-US" sz="2800" dirty="0">
                <a:solidFill>
                  <a:srgbClr val="0000FF"/>
                </a:solidFill>
                <a:latin typeface="+mn-ea"/>
                <a:ea typeface="+mn-ea"/>
              </a:rPr>
              <a:t>满足一定条件的光波在某区域叠加时，空间某些点的光振动始终加强；某些点的光振动始终减弱，在空间形成一幅稳定的光强分布图样”，称为光的干涉现象。</a:t>
            </a:r>
          </a:p>
        </p:txBody>
      </p:sp>
      <p:sp>
        <p:nvSpPr>
          <p:cNvPr id="512007" name="Text Box 7"/>
          <p:cNvSpPr txBox="1">
            <a:spLocks noChangeArrowheads="1"/>
          </p:cNvSpPr>
          <p:nvPr/>
        </p:nvSpPr>
        <p:spPr bwMode="auto">
          <a:xfrm>
            <a:off x="1905000" y="609601"/>
            <a:ext cx="234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FF0000"/>
                </a:solidFill>
                <a:latin typeface="微软雅黑" panose="020B0503020204020204" pitchFamily="34" charset="-122"/>
                <a:ea typeface="微软雅黑" panose="020B0503020204020204" pitchFamily="34" charset="-122"/>
              </a:rPr>
              <a:t>光的干涉现象</a:t>
            </a:r>
          </a:p>
        </p:txBody>
      </p:sp>
    </p:spTree>
    <p:extLst>
      <p:ext uri="{BB962C8B-B14F-4D97-AF65-F5344CB8AC3E}">
        <p14:creationId xmlns:p14="http://schemas.microsoft.com/office/powerpoint/2010/main" val="390247988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8" fill="hold" grpId="0" nodeType="withEffect">
                                  <p:stCondLst>
                                    <p:cond delay="0"/>
                                  </p:stCondLst>
                                  <p:childTnLst>
                                    <p:set>
                                      <p:cBhvr>
                                        <p:cTn id="6" dur="1" fill="hold">
                                          <p:stCondLst>
                                            <p:cond delay="0"/>
                                          </p:stCondLst>
                                        </p:cTn>
                                        <p:tgtEl>
                                          <p:spTgt spid="512007"/>
                                        </p:tgtEl>
                                        <p:attrNameLst>
                                          <p:attrName>style.visibility</p:attrName>
                                        </p:attrNameLst>
                                      </p:cBhvr>
                                      <p:to>
                                        <p:strVal val="visible"/>
                                      </p:to>
                                    </p:set>
                                    <p:anim calcmode="lin" valueType="num">
                                      <p:cBhvr additive="base">
                                        <p:cTn id="7" dur="500" fill="hold"/>
                                        <p:tgtEl>
                                          <p:spTgt spid="512007"/>
                                        </p:tgtEl>
                                        <p:attrNameLst>
                                          <p:attrName>ppt_x</p:attrName>
                                        </p:attrNameLst>
                                      </p:cBhvr>
                                      <p:tavLst>
                                        <p:tav tm="0">
                                          <p:val>
                                            <p:strVal val="0-#ppt_w/2"/>
                                          </p:val>
                                        </p:tav>
                                        <p:tav tm="100000">
                                          <p:val>
                                            <p:strVal val="#ppt_x"/>
                                          </p:val>
                                        </p:tav>
                                      </p:tavLst>
                                    </p:anim>
                                    <p:anim calcmode="lin" valueType="num">
                                      <p:cBhvr additive="base">
                                        <p:cTn id="8" dur="500" fill="hold"/>
                                        <p:tgtEl>
                                          <p:spTgt spid="51200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12006"/>
                                        </p:tgtEl>
                                        <p:attrNameLst>
                                          <p:attrName>style.visibility</p:attrName>
                                        </p:attrNameLst>
                                      </p:cBhvr>
                                      <p:to>
                                        <p:strVal val="visible"/>
                                      </p:to>
                                    </p:set>
                                    <p:anim calcmode="lin" valueType="num">
                                      <p:cBhvr additive="base">
                                        <p:cTn id="13" dur="500" fill="hold"/>
                                        <p:tgtEl>
                                          <p:spTgt spid="512006"/>
                                        </p:tgtEl>
                                        <p:attrNameLst>
                                          <p:attrName>ppt_x</p:attrName>
                                        </p:attrNameLst>
                                      </p:cBhvr>
                                      <p:tavLst>
                                        <p:tav tm="0">
                                          <p:val>
                                            <p:strVal val="0-#ppt_w/2"/>
                                          </p:val>
                                        </p:tav>
                                        <p:tav tm="100000">
                                          <p:val>
                                            <p:strVal val="#ppt_x"/>
                                          </p:val>
                                        </p:tav>
                                      </p:tavLst>
                                    </p:anim>
                                    <p:anim calcmode="lin" valueType="num">
                                      <p:cBhvr additive="base">
                                        <p:cTn id="14" dur="500" fill="hold"/>
                                        <p:tgtEl>
                                          <p:spTgt spid="51200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512004"/>
                                        </p:tgtEl>
                                        <p:attrNameLst>
                                          <p:attrName>style.visibility</p:attrName>
                                        </p:attrNameLst>
                                      </p:cBhvr>
                                      <p:to>
                                        <p:strVal val="visible"/>
                                      </p:to>
                                    </p:set>
                                    <p:anim calcmode="lin" valueType="num">
                                      <p:cBhvr additive="base">
                                        <p:cTn id="19" dur="500" fill="hold"/>
                                        <p:tgtEl>
                                          <p:spTgt spid="512004"/>
                                        </p:tgtEl>
                                        <p:attrNameLst>
                                          <p:attrName>ppt_x</p:attrName>
                                        </p:attrNameLst>
                                      </p:cBhvr>
                                      <p:tavLst>
                                        <p:tav tm="0">
                                          <p:val>
                                            <p:strVal val="0-#ppt_w/2"/>
                                          </p:val>
                                        </p:tav>
                                        <p:tav tm="100000">
                                          <p:val>
                                            <p:strVal val="#ppt_x"/>
                                          </p:val>
                                        </p:tav>
                                      </p:tavLst>
                                    </p:anim>
                                    <p:anim calcmode="lin" valueType="num">
                                      <p:cBhvr additive="base">
                                        <p:cTn id="20" dur="500" fill="hold"/>
                                        <p:tgtEl>
                                          <p:spTgt spid="512004"/>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12005"/>
                                        </p:tgtEl>
                                        <p:attrNameLst>
                                          <p:attrName>style.visibility</p:attrName>
                                        </p:attrNameLst>
                                      </p:cBhvr>
                                      <p:to>
                                        <p:strVal val="visible"/>
                                      </p:to>
                                    </p:set>
                                    <p:anim calcmode="lin" valueType="num">
                                      <p:cBhvr additive="base">
                                        <p:cTn id="25" dur="500" fill="hold"/>
                                        <p:tgtEl>
                                          <p:spTgt spid="512005"/>
                                        </p:tgtEl>
                                        <p:attrNameLst>
                                          <p:attrName>ppt_x</p:attrName>
                                        </p:attrNameLst>
                                      </p:cBhvr>
                                      <p:tavLst>
                                        <p:tav tm="0">
                                          <p:val>
                                            <p:strVal val="0-#ppt_w/2"/>
                                          </p:val>
                                        </p:tav>
                                        <p:tav tm="100000">
                                          <p:val>
                                            <p:strVal val="#ppt_x"/>
                                          </p:val>
                                        </p:tav>
                                      </p:tavLst>
                                    </p:anim>
                                    <p:anim calcmode="lin" valueType="num">
                                      <p:cBhvr additive="base">
                                        <p:cTn id="26" dur="500" fill="hold"/>
                                        <p:tgtEl>
                                          <p:spTgt spid="51200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2006" grpId="0" autoUpdateAnimBg="0"/>
      <p:bldP spid="512007" grpId="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28" name="Text Box 4"/>
          <p:cNvSpPr txBox="1">
            <a:spLocks noChangeArrowheads="1"/>
          </p:cNvSpPr>
          <p:nvPr/>
        </p:nvSpPr>
        <p:spPr bwMode="auto">
          <a:xfrm>
            <a:off x="1952625" y="441542"/>
            <a:ext cx="264442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sym typeface="Symbol" panose="05050102010706020507" pitchFamily="18" charset="2"/>
              </a:rPr>
              <a:t> </a:t>
            </a:r>
            <a:r>
              <a:rPr lang="zh-CN" altLang="en-US" sz="2800" dirty="0">
                <a:solidFill>
                  <a:srgbClr val="FF0000"/>
                </a:solidFill>
                <a:latin typeface="+mn-lt"/>
                <a:ea typeface="+mn-ea"/>
              </a:rPr>
              <a:t>相干条件</a:t>
            </a:r>
            <a:r>
              <a:rPr lang="zh-CN" altLang="en-US" sz="2800" dirty="0">
                <a:solidFill>
                  <a:srgbClr val="0000FF"/>
                </a:solidFill>
                <a:latin typeface="+mn-lt"/>
                <a:ea typeface="+mn-ea"/>
              </a:rPr>
              <a:t>：</a:t>
            </a:r>
          </a:p>
        </p:txBody>
      </p:sp>
      <p:sp>
        <p:nvSpPr>
          <p:cNvPr id="513029" name="Text Box 5"/>
          <p:cNvSpPr txBox="1">
            <a:spLocks noChangeArrowheads="1"/>
          </p:cNvSpPr>
          <p:nvPr/>
        </p:nvSpPr>
        <p:spPr bwMode="auto">
          <a:xfrm>
            <a:off x="1952625" y="1098768"/>
            <a:ext cx="32146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）频率相同</a:t>
            </a:r>
          </a:p>
        </p:txBody>
      </p:sp>
      <p:sp>
        <p:nvSpPr>
          <p:cNvPr id="513030" name="Text Box 6"/>
          <p:cNvSpPr txBox="1">
            <a:spLocks noChangeArrowheads="1"/>
          </p:cNvSpPr>
          <p:nvPr/>
        </p:nvSpPr>
        <p:spPr bwMode="auto">
          <a:xfrm>
            <a:off x="1952625" y="1655981"/>
            <a:ext cx="5429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）相位相等（或相差恒定）</a:t>
            </a:r>
          </a:p>
        </p:txBody>
      </p:sp>
      <p:sp>
        <p:nvSpPr>
          <p:cNvPr id="513031" name="Text Box 7"/>
          <p:cNvSpPr txBox="1">
            <a:spLocks noChangeArrowheads="1"/>
          </p:cNvSpPr>
          <p:nvPr/>
        </p:nvSpPr>
        <p:spPr bwMode="auto">
          <a:xfrm>
            <a:off x="1952625" y="2213192"/>
            <a:ext cx="4214813"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）振动方向相同 </a:t>
            </a:r>
          </a:p>
        </p:txBody>
      </p:sp>
      <p:sp>
        <p:nvSpPr>
          <p:cNvPr id="513032" name="Text Box 8"/>
          <p:cNvSpPr txBox="1">
            <a:spLocks noChangeArrowheads="1"/>
          </p:cNvSpPr>
          <p:nvPr/>
        </p:nvSpPr>
        <p:spPr bwMode="auto">
          <a:xfrm>
            <a:off x="4206823" y="441542"/>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（掌握）</a:t>
            </a:r>
          </a:p>
        </p:txBody>
      </p:sp>
      <p:sp>
        <p:nvSpPr>
          <p:cNvPr id="513033" name="Text Box 9"/>
          <p:cNvSpPr txBox="1">
            <a:spLocks noChangeArrowheads="1"/>
          </p:cNvSpPr>
          <p:nvPr/>
        </p:nvSpPr>
        <p:spPr bwMode="auto">
          <a:xfrm>
            <a:off x="1952625" y="2884820"/>
            <a:ext cx="304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两光源振动方程：</a:t>
            </a:r>
          </a:p>
        </p:txBody>
      </p:sp>
      <mc:AlternateContent xmlns:mc="http://schemas.openxmlformats.org/markup-compatibility/2006" xmlns:a14="http://schemas.microsoft.com/office/drawing/2010/main">
        <mc:Choice Requires="a14">
          <p:sp>
            <p:nvSpPr>
              <p:cNvPr id="513036" name="Rectangle 12"/>
              <p:cNvSpPr>
                <a:spLocks noChangeArrowheads="1"/>
              </p:cNvSpPr>
              <p:nvPr/>
            </p:nvSpPr>
            <p:spPr bwMode="auto">
              <a:xfrm>
                <a:off x="1952625" y="4102706"/>
                <a:ext cx="74676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lang="zh-CN" altLang="en-US" sz="2800" dirty="0">
                    <a:solidFill>
                      <a:srgbClr val="0000FF"/>
                    </a:solidFill>
                    <a:latin typeface="+mn-lt"/>
                    <a:ea typeface="+mn-ea"/>
                  </a:rPr>
                  <a:t>光波分别在介质中前进，</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点振动情况：</a:t>
                </a:r>
              </a:p>
            </p:txBody>
          </p:sp>
        </mc:Choice>
        <mc:Fallback xmlns="">
          <p:sp>
            <p:nvSpPr>
              <p:cNvPr id="513036" name="Rectangle 12"/>
              <p:cNvSpPr>
                <a:spLocks noRot="1" noChangeAspect="1" noMove="1" noResize="1" noEditPoints="1" noAdjustHandles="1" noChangeArrowheads="1" noChangeShapeType="1" noTextEdit="1"/>
              </p:cNvSpPr>
              <p:nvPr/>
            </p:nvSpPr>
            <p:spPr bwMode="auto">
              <a:xfrm>
                <a:off x="1952625" y="4102706"/>
                <a:ext cx="7467600" cy="523220"/>
              </a:xfrm>
              <a:prstGeom prst="rect">
                <a:avLst/>
              </a:prstGeom>
              <a:blipFill>
                <a:blip r:embed="rId3"/>
                <a:stretch>
                  <a:fillRect l="-1633"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7310438" y="498692"/>
            <a:ext cx="2819400" cy="2590800"/>
            <a:chOff x="7310438" y="498692"/>
            <a:chExt cx="2819400" cy="2590800"/>
          </a:xfrm>
        </p:grpSpPr>
        <p:grpSp>
          <p:nvGrpSpPr>
            <p:cNvPr id="110601" name="Group 15"/>
            <p:cNvGrpSpPr>
              <a:grpSpLocks/>
            </p:cNvGrpSpPr>
            <p:nvPr/>
          </p:nvGrpSpPr>
          <p:grpSpPr bwMode="auto">
            <a:xfrm>
              <a:off x="7310438" y="498692"/>
              <a:ext cx="2819400" cy="2590800"/>
              <a:chOff x="204" y="1797"/>
              <a:chExt cx="2177" cy="2041"/>
            </a:xfrm>
          </p:grpSpPr>
          <p:sp>
            <p:nvSpPr>
              <p:cNvPr id="110606" name="AutoShape 16"/>
              <p:cNvSpPr>
                <a:spLocks noChangeArrowheads="1"/>
              </p:cNvSpPr>
              <p:nvPr/>
            </p:nvSpPr>
            <p:spPr bwMode="auto">
              <a:xfrm>
                <a:off x="204" y="1797"/>
                <a:ext cx="2177" cy="2041"/>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110607" name="AutoShape 17"/>
              <p:cNvSpPr>
                <a:spLocks noChangeArrowheads="1"/>
              </p:cNvSpPr>
              <p:nvPr/>
            </p:nvSpPr>
            <p:spPr bwMode="auto">
              <a:xfrm>
                <a:off x="521" y="2504"/>
                <a:ext cx="95" cy="91"/>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0608" name="AutoShape 18"/>
              <p:cNvSpPr>
                <a:spLocks noChangeArrowheads="1"/>
              </p:cNvSpPr>
              <p:nvPr/>
            </p:nvSpPr>
            <p:spPr bwMode="auto">
              <a:xfrm>
                <a:off x="567" y="3321"/>
                <a:ext cx="97" cy="98"/>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110609" name="Line 19"/>
              <p:cNvSpPr>
                <a:spLocks noChangeShapeType="1"/>
              </p:cNvSpPr>
              <p:nvPr/>
            </p:nvSpPr>
            <p:spPr bwMode="auto">
              <a:xfrm flipV="1">
                <a:off x="616" y="2363"/>
                <a:ext cx="1440" cy="192"/>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10610" name="Line 20"/>
              <p:cNvSpPr>
                <a:spLocks noChangeShapeType="1"/>
              </p:cNvSpPr>
              <p:nvPr/>
            </p:nvSpPr>
            <p:spPr bwMode="auto">
              <a:xfrm flipV="1">
                <a:off x="657" y="2363"/>
                <a:ext cx="1399" cy="976"/>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10616" name="Oval 26"/>
              <p:cNvSpPr>
                <a:spLocks noChangeArrowheads="1"/>
              </p:cNvSpPr>
              <p:nvPr/>
            </p:nvSpPr>
            <p:spPr bwMode="auto">
              <a:xfrm>
                <a:off x="2063" y="2323"/>
                <a:ext cx="91" cy="91"/>
              </a:xfrm>
              <a:prstGeom prst="ellipse">
                <a:avLst/>
              </a:prstGeom>
              <a:solidFill>
                <a:srgbClr val="FF9933"/>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25" name="矩形 24"/>
                <p:cNvSpPr/>
                <p:nvPr/>
              </p:nvSpPr>
              <p:spPr>
                <a:xfrm>
                  <a:off x="7483476" y="91381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483476" y="913811"/>
                  <a:ext cx="61792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9467087" y="72591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9467087" y="725911"/>
                  <a:ext cx="51565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7450674" y="190135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450674" y="1901355"/>
                  <a:ext cx="6261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8294454" y="837485"/>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294454" y="837485"/>
                  <a:ext cx="783868"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8563086" y="1833042"/>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563086" y="1833042"/>
                  <a:ext cx="783868" cy="523220"/>
                </a:xfrm>
                <a:prstGeom prst="rect">
                  <a:avLst/>
                </a:prstGeom>
                <a:blipFill>
                  <a:blip r:embed="rId8"/>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0" name="矩形 29"/>
              <p:cNvSpPr/>
              <p:nvPr/>
            </p:nvSpPr>
            <p:spPr>
              <a:xfrm>
                <a:off x="2425242" y="3491709"/>
                <a:ext cx="37337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m:t>
                                  </m:r>
                                </m:sub>
                              </m:sSub>
                            </m:e>
                          </m:d>
                        </m:e>
                      </m:func>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2425242" y="3491709"/>
                <a:ext cx="373371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6528234" y="3491709"/>
                <a:ext cx="37585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e>
                      </m:func>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6528234" y="3491709"/>
                <a:ext cx="375852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626136" y="4542405"/>
                <a:ext cx="5505290"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func>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3626136" y="4542405"/>
                <a:ext cx="5505290" cy="106048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640146" y="5502553"/>
                <a:ext cx="547726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20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sub>
                              </m:sSub>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den>
                              </m:f>
                            </m:e>
                          </m:d>
                        </m:e>
                      </m:func>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3640146" y="5502553"/>
                <a:ext cx="5477269" cy="1060483"/>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250241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513028"/>
                                        </p:tgtEl>
                                        <p:attrNameLst>
                                          <p:attrName>style.visibility</p:attrName>
                                        </p:attrNameLst>
                                      </p:cBhvr>
                                      <p:to>
                                        <p:strVal val="visible"/>
                                      </p:to>
                                    </p:set>
                                    <p:animEffect transition="in" filter="blinds(horizontal)">
                                      <p:cBhvr>
                                        <p:cTn id="7" dur="500"/>
                                        <p:tgtEl>
                                          <p:spTgt spid="513028"/>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13032"/>
                                        </p:tgtEl>
                                        <p:attrNameLst>
                                          <p:attrName>style.visibility</p:attrName>
                                        </p:attrNameLst>
                                      </p:cBhvr>
                                      <p:to>
                                        <p:strVal val="visible"/>
                                      </p:to>
                                    </p:set>
                                    <p:animEffect transition="in" filter="blinds(horizontal)">
                                      <p:cBhvr>
                                        <p:cTn id="11" dur="500"/>
                                        <p:tgtEl>
                                          <p:spTgt spid="51303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3" presetClass="entr" presetSubtype="5" fill="hold" grpId="0" nodeType="clickEffect">
                                  <p:stCondLst>
                                    <p:cond delay="0"/>
                                  </p:stCondLst>
                                  <p:childTnLst>
                                    <p:set>
                                      <p:cBhvr>
                                        <p:cTn id="20" dur="1" fill="hold">
                                          <p:stCondLst>
                                            <p:cond delay="0"/>
                                          </p:stCondLst>
                                        </p:cTn>
                                        <p:tgtEl>
                                          <p:spTgt spid="513029"/>
                                        </p:tgtEl>
                                        <p:attrNameLst>
                                          <p:attrName>style.visibility</p:attrName>
                                        </p:attrNameLst>
                                      </p:cBhvr>
                                      <p:to>
                                        <p:strVal val="visible"/>
                                      </p:to>
                                    </p:set>
                                    <p:animEffect transition="in" filter="blinds(vertical)">
                                      <p:cBhvr>
                                        <p:cTn id="21" dur="500"/>
                                        <p:tgtEl>
                                          <p:spTgt spid="513029"/>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13030"/>
                                        </p:tgtEl>
                                        <p:attrNameLst>
                                          <p:attrName>style.visibility</p:attrName>
                                        </p:attrNameLst>
                                      </p:cBhvr>
                                      <p:to>
                                        <p:strVal val="visible"/>
                                      </p:to>
                                    </p:set>
                                    <p:animEffect transition="in" filter="blinds(horizontal)">
                                      <p:cBhvr>
                                        <p:cTn id="26" dur="500"/>
                                        <p:tgtEl>
                                          <p:spTgt spid="513030"/>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5" fill="hold" grpId="0" nodeType="clickEffect">
                                  <p:stCondLst>
                                    <p:cond delay="0"/>
                                  </p:stCondLst>
                                  <p:childTnLst>
                                    <p:set>
                                      <p:cBhvr>
                                        <p:cTn id="30" dur="1" fill="hold">
                                          <p:stCondLst>
                                            <p:cond delay="0"/>
                                          </p:stCondLst>
                                        </p:cTn>
                                        <p:tgtEl>
                                          <p:spTgt spid="513031"/>
                                        </p:tgtEl>
                                        <p:attrNameLst>
                                          <p:attrName>style.visibility</p:attrName>
                                        </p:attrNameLst>
                                      </p:cBhvr>
                                      <p:to>
                                        <p:strVal val="visible"/>
                                      </p:to>
                                    </p:set>
                                    <p:animEffect transition="in" filter="blinds(vertical)">
                                      <p:cBhvr>
                                        <p:cTn id="31" dur="500"/>
                                        <p:tgtEl>
                                          <p:spTgt spid="513031"/>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5" fill="hold" grpId="0" nodeType="clickEffect">
                                  <p:stCondLst>
                                    <p:cond delay="0"/>
                                  </p:stCondLst>
                                  <p:childTnLst>
                                    <p:set>
                                      <p:cBhvr>
                                        <p:cTn id="35" dur="1" fill="hold">
                                          <p:stCondLst>
                                            <p:cond delay="0"/>
                                          </p:stCondLst>
                                        </p:cTn>
                                        <p:tgtEl>
                                          <p:spTgt spid="513033"/>
                                        </p:tgtEl>
                                        <p:attrNameLst>
                                          <p:attrName>style.visibility</p:attrName>
                                        </p:attrNameLst>
                                      </p:cBhvr>
                                      <p:to>
                                        <p:strVal val="visible"/>
                                      </p:to>
                                    </p:set>
                                    <p:animEffect transition="in" filter="blinds(vertical)">
                                      <p:cBhvr>
                                        <p:cTn id="36" dur="500"/>
                                        <p:tgtEl>
                                          <p:spTgt spid="51303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left)">
                                      <p:cBhvr>
                                        <p:cTn id="46" dur="500"/>
                                        <p:tgtEl>
                                          <p:spTgt spid="3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513036"/>
                                        </p:tgtEl>
                                        <p:attrNameLst>
                                          <p:attrName>style.visibility</p:attrName>
                                        </p:attrNameLst>
                                      </p:cBhvr>
                                      <p:to>
                                        <p:strVal val="visible"/>
                                      </p:to>
                                    </p:set>
                                    <p:animEffect transition="in" filter="blinds(horizontal)">
                                      <p:cBhvr>
                                        <p:cTn id="51" dur="500"/>
                                        <p:tgtEl>
                                          <p:spTgt spid="51303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wipe(left)">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wipe(left)">
                                      <p:cBhvr>
                                        <p:cTn id="61"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3028" grpId="0" autoUpdateAnimBg="0"/>
      <p:bldP spid="513029" grpId="0" autoUpdateAnimBg="0"/>
      <p:bldP spid="513030" grpId="0" autoUpdateAnimBg="0"/>
      <p:bldP spid="513031" grpId="0" autoUpdateAnimBg="0"/>
      <p:bldP spid="513032" grpId="0" autoUpdateAnimBg="0"/>
      <p:bldP spid="513033" grpId="0" autoUpdateAnimBg="0"/>
      <p:bldP spid="513036" grpId="0" autoUpdateAnimBg="0"/>
      <p:bldP spid="30" grpId="0"/>
      <p:bldP spid="31" grpId="0"/>
      <p:bldP spid="32" grpId="0"/>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14053" name="Text Box 5"/>
              <p:cNvSpPr txBox="1">
                <a:spLocks noChangeArrowheads="1"/>
              </p:cNvSpPr>
              <p:nvPr/>
            </p:nvSpPr>
            <p:spPr bwMode="auto">
              <a:xfrm>
                <a:off x="2246310" y="491256"/>
                <a:ext cx="2211631"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dirty="0">
                    <a:solidFill>
                      <a:srgbClr val="0000FF"/>
                    </a:solidFill>
                    <a:latin typeface="+mn-lt"/>
                    <a:ea typeface="+mn-ea"/>
                  </a:rPr>
                  <a:t>点合振动：</a:t>
                </a:r>
              </a:p>
            </p:txBody>
          </p:sp>
        </mc:Choice>
        <mc:Fallback xmlns="">
          <p:sp>
            <p:nvSpPr>
              <p:cNvPr id="514053" name="Text Box 5"/>
              <p:cNvSpPr txBox="1">
                <a:spLocks noRot="1" noChangeAspect="1" noMove="1" noResize="1" noEditPoints="1" noAdjustHandles="1" noChangeArrowheads="1" noChangeShapeType="1" noTextEdit="1"/>
              </p:cNvSpPr>
              <p:nvPr/>
            </p:nvSpPr>
            <p:spPr bwMode="auto">
              <a:xfrm>
                <a:off x="2246310" y="491256"/>
                <a:ext cx="2211631" cy="523220"/>
              </a:xfrm>
              <a:prstGeom prst="rect">
                <a:avLst/>
              </a:prstGeom>
              <a:blipFill>
                <a:blip r:embed="rId3"/>
                <a:stretch>
                  <a:fillRect t="-12941" r="-4408"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2" name="Text Box 12"/>
          <p:cNvSpPr txBox="1">
            <a:spLocks noChangeArrowheads="1"/>
          </p:cNvSpPr>
          <p:nvPr/>
        </p:nvSpPr>
        <p:spPr bwMode="auto">
          <a:xfrm>
            <a:off x="7885660" y="3986217"/>
            <a:ext cx="28479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干涉项</a:t>
            </a:r>
          </a:p>
        </p:txBody>
      </p:sp>
      <mc:AlternateContent xmlns:mc="http://schemas.openxmlformats.org/markup-compatibility/2006" xmlns:a14="http://schemas.microsoft.com/office/drawing/2010/main">
        <mc:Choice Requires="a14">
          <p:sp>
            <p:nvSpPr>
              <p:cNvPr id="9" name="矩形 8"/>
              <p:cNvSpPr/>
              <p:nvPr/>
            </p:nvSpPr>
            <p:spPr>
              <a:xfrm>
                <a:off x="4493192" y="491256"/>
                <a:ext cx="34724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𝑡</m:t>
                              </m:r>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0</m:t>
                                  </m:r>
                                </m:sub>
                              </m:sSub>
                            </m:e>
                          </m:d>
                        </m:e>
                      </m:func>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493192" y="491256"/>
                <a:ext cx="347242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140967" y="1139792"/>
                <a:ext cx="9565824"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i="1">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i="1">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10</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20</m:t>
                          </m:r>
                        </m:sub>
                      </m:sSub>
                      <m:func>
                        <m:funcPr>
                          <m:ctrlPr>
                            <a:rPr lang="en-US" altLang="zh-CN" sz="2800" i="1">
                              <a:solidFill>
                                <a:srgbClr val="0000FF"/>
                              </a:solidFill>
                              <a:latin typeface="Cambria Math"/>
                              <a:ea typeface="Cambria Math" panose="02040503050406030204" pitchFamily="18" charset="0"/>
                            </a:rPr>
                          </m:ctrlPr>
                        </m:funcPr>
                        <m:fName>
                          <m:r>
                            <m:rPr>
                              <m:sty m:val="p"/>
                            </m:rPr>
                            <a:rPr lang="en-US" altLang="zh-CN" sz="2800">
                              <a:solidFill>
                                <a:srgbClr val="0000FF"/>
                              </a:solidFill>
                              <a:latin typeface="Cambria Math" panose="02040503050406030204" pitchFamily="18" charset="0"/>
                              <a:ea typeface="Cambria Math" panose="02040503050406030204" pitchFamily="18" charset="0"/>
                            </a:rPr>
                            <m:t>cos</m:t>
                          </m:r>
                        </m:fName>
                        <m:e>
                          <m:d>
                            <m:dPr>
                              <m:begChr m:val="["/>
                              <m:endChr m:val="]"/>
                              <m:ctrlPr>
                                <a:rPr lang="en-US" altLang="zh-CN" sz="2800" i="1">
                                  <a:solidFill>
                                    <a:srgbClr val="0000FF"/>
                                  </a:solidFill>
                                  <a:latin typeface="Cambria Math"/>
                                  <a:ea typeface="Cambria Math" panose="02040503050406030204" pitchFamily="18" charset="0"/>
                                </a:rPr>
                              </m:ctrlPr>
                            </m:d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e>
                              </m:d>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d>
                        </m:e>
                      </m:func>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140967" y="1139792"/>
                <a:ext cx="9565824"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246310" y="2299196"/>
                <a:ext cx="8435323"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d>
                        <m:dPr>
                          <m:begChr m:val="["/>
                          <m:endChr m:val="]"/>
                          <m:ctrlPr>
                            <a:rPr lang="en-US" altLang="zh-CN" sz="2800" i="1">
                              <a:solidFill>
                                <a:srgbClr val="0000FF"/>
                              </a:solidFill>
                              <a:latin typeface="Cambria Math"/>
                              <a:ea typeface="Cambria Math" panose="02040503050406030204" pitchFamily="18" charset="0"/>
                            </a:rPr>
                          </m:ctrlPr>
                        </m:dPr>
                        <m:e>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e>
                          </m:d>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e>
                      </m:d>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2246310" y="2299196"/>
                <a:ext cx="8435323" cy="106048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2703151" y="3717586"/>
                <a:ext cx="518250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2703151" y="3717586"/>
                <a:ext cx="5182509" cy="106048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775286" y="5194967"/>
                <a:ext cx="4299767"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e>
                      </m:rad>
                      <m:r>
                        <m:rPr>
                          <m:sty m:val="p"/>
                        </m:rPr>
                        <a:rPr lang="en-US" altLang="zh-CN" sz="2800">
                          <a:solidFill>
                            <a:srgbClr val="0000FF"/>
                          </a:solidFill>
                          <a:latin typeface="Cambria Math" panose="02040503050406030204" pitchFamily="18" charset="0"/>
                          <a:ea typeface="Cambria Math" panose="02040503050406030204" pitchFamily="18" charset="0"/>
                        </a:rPr>
                        <m:t>cos</m:t>
                      </m:r>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775286" y="5194967"/>
                <a:ext cx="4299767" cy="614142"/>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6458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14053"/>
                                        </p:tgtEl>
                                        <p:attrNameLst>
                                          <p:attrName>style.visibility</p:attrName>
                                        </p:attrNameLst>
                                      </p:cBhvr>
                                      <p:to>
                                        <p:strVal val="visible"/>
                                      </p:to>
                                    </p:set>
                                    <p:animEffect transition="in" filter="wipe(left)">
                                      <p:cBhvr>
                                        <p:cTn id="7" dur="500"/>
                                        <p:tgtEl>
                                          <p:spTgt spid="51405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4053" grpId="0"/>
      <p:bldP spid="12" grpId="0"/>
      <p:bldP spid="9" grpId="0"/>
      <p:bldP spid="10" grpId="0"/>
      <p:bldP spid="14" grpId="0"/>
      <p:bldP spid="15" grpId="0"/>
      <p:bldP spid="1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45" name="文本框 44"/>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
        <p:nvSpPr>
          <p:cNvPr id="23" name="Text Box 34"/>
          <p:cNvSpPr txBox="1">
            <a:spLocks noChangeArrowheads="1"/>
          </p:cNvSpPr>
          <p:nvPr/>
        </p:nvSpPr>
        <p:spPr bwMode="auto">
          <a:xfrm>
            <a:off x="3692915" y="2477653"/>
            <a:ext cx="55911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为学应须毕生力，</a:t>
            </a:r>
          </a:p>
          <a:p>
            <a:pPr eaLnBrk="1" hangingPunct="1">
              <a:spcBef>
                <a:spcPct val="50000"/>
              </a:spcBef>
              <a:buClrTx/>
              <a:buFontTx/>
              <a:buNone/>
            </a:pPr>
            <a:r>
              <a:rPr lang="zh-CN" altLang="en-US" sz="4000" b="1" dirty="0">
                <a:solidFill>
                  <a:srgbClr val="3333FF"/>
                </a:solidFill>
                <a:effectLst>
                  <a:glow rad="228600">
                    <a:schemeClr val="accent5">
                      <a:satMod val="175000"/>
                      <a:alpha val="40000"/>
                    </a:schemeClr>
                  </a:glow>
                </a:effectLst>
              </a:rPr>
              <a:t>攀高贵在少年时。</a:t>
            </a:r>
          </a:p>
          <a:p>
            <a:pPr eaLnBrk="1" hangingPunct="1">
              <a:spcBef>
                <a:spcPct val="50000"/>
              </a:spcBef>
              <a:buClrTx/>
              <a:buFontTx/>
              <a:buNone/>
            </a:pPr>
            <a:r>
              <a:rPr lang="zh-CN" altLang="en-US" sz="2800" b="1" dirty="0">
                <a:solidFill>
                  <a:srgbClr val="3333FF"/>
                </a:solidFill>
                <a:effectLst>
                  <a:glow rad="228600">
                    <a:schemeClr val="accent5">
                      <a:satMod val="175000"/>
                      <a:alpha val="40000"/>
                    </a:schemeClr>
                  </a:glow>
                </a:effectLst>
              </a:rPr>
              <a:t>                               </a:t>
            </a:r>
            <a:r>
              <a:rPr lang="zh-CN" altLang="en-US" b="1" dirty="0">
                <a:solidFill>
                  <a:srgbClr val="3333FF"/>
                </a:solidFill>
                <a:effectLst>
                  <a:glow rad="228600">
                    <a:schemeClr val="accent5">
                      <a:satMod val="175000"/>
                      <a:alpha val="40000"/>
                    </a:schemeClr>
                  </a:glow>
                </a:effectLst>
              </a:rPr>
              <a:t>——苏步青</a:t>
            </a:r>
          </a:p>
        </p:txBody>
      </p:sp>
    </p:spTree>
    <p:extLst>
      <p:ext uri="{BB962C8B-B14F-4D97-AF65-F5344CB8AC3E}">
        <p14:creationId xmlns:p14="http://schemas.microsoft.com/office/powerpoint/2010/main" val="338138730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7" name="Rectangle 7"/>
          <p:cNvSpPr>
            <a:spLocks noChangeArrowheads="1"/>
          </p:cNvSpPr>
          <p:nvPr/>
        </p:nvSpPr>
        <p:spPr bwMode="auto">
          <a:xfrm>
            <a:off x="2041743" y="599902"/>
            <a:ext cx="30480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若初相位相同：</a:t>
            </a:r>
          </a:p>
        </p:txBody>
      </p:sp>
      <p:sp>
        <p:nvSpPr>
          <p:cNvPr id="517128" name="Text Box 8"/>
          <p:cNvSpPr txBox="1">
            <a:spLocks noChangeArrowheads="1"/>
          </p:cNvSpPr>
          <p:nvPr/>
        </p:nvSpPr>
        <p:spPr bwMode="auto">
          <a:xfrm>
            <a:off x="2117944" y="1666702"/>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有：</a:t>
            </a:r>
          </a:p>
        </p:txBody>
      </p:sp>
      <p:grpSp>
        <p:nvGrpSpPr>
          <p:cNvPr id="2" name="Group 10"/>
          <p:cNvGrpSpPr>
            <a:grpSpLocks/>
          </p:cNvGrpSpPr>
          <p:nvPr/>
        </p:nvGrpSpPr>
        <p:grpSpPr bwMode="auto">
          <a:xfrm>
            <a:off x="6705818" y="2520759"/>
            <a:ext cx="2574925" cy="609600"/>
            <a:chOff x="3058" y="912"/>
            <a:chExt cx="1598" cy="384"/>
          </a:xfrm>
        </p:grpSpPr>
        <p:sp>
          <p:nvSpPr>
            <p:cNvPr id="114705" name="AutoShape 11"/>
            <p:cNvSpPr>
              <a:spLocks noChangeArrowheads="1"/>
            </p:cNvSpPr>
            <p:nvPr/>
          </p:nvSpPr>
          <p:spPr bwMode="auto">
            <a:xfrm>
              <a:off x="3058" y="912"/>
              <a:ext cx="1598" cy="384"/>
            </a:xfrm>
            <a:prstGeom prst="wedgeRectCallout">
              <a:avLst>
                <a:gd name="adj1" fmla="val -69844"/>
                <a:gd name="adj2" fmla="val 24886"/>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4706" name="Rectangle 12"/>
            <p:cNvSpPr>
              <a:spLocks noChangeArrowheads="1"/>
            </p:cNvSpPr>
            <p:nvPr/>
          </p:nvSpPr>
          <p:spPr bwMode="auto">
            <a:xfrm>
              <a:off x="3096" y="945"/>
              <a:ext cx="1469"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空气中的波长</a:t>
              </a:r>
            </a:p>
          </p:txBody>
        </p:sp>
      </p:grpSp>
      <p:grpSp>
        <p:nvGrpSpPr>
          <p:cNvPr id="3" name="Group 13"/>
          <p:cNvGrpSpPr>
            <a:grpSpLocks/>
          </p:cNvGrpSpPr>
          <p:nvPr/>
        </p:nvGrpSpPr>
        <p:grpSpPr bwMode="auto">
          <a:xfrm>
            <a:off x="6689943" y="3289029"/>
            <a:ext cx="2590800" cy="609600"/>
            <a:chOff x="3024" y="1392"/>
            <a:chExt cx="1632" cy="384"/>
          </a:xfrm>
        </p:grpSpPr>
        <p:sp>
          <p:nvSpPr>
            <p:cNvPr id="114703" name="AutoShape 14"/>
            <p:cNvSpPr>
              <a:spLocks noChangeArrowheads="1"/>
            </p:cNvSpPr>
            <p:nvPr/>
          </p:nvSpPr>
          <p:spPr bwMode="auto">
            <a:xfrm>
              <a:off x="3024" y="1392"/>
              <a:ext cx="1632" cy="384"/>
            </a:xfrm>
            <a:prstGeom prst="wedgeRectCallout">
              <a:avLst>
                <a:gd name="adj1" fmla="val -67055"/>
                <a:gd name="adj2" fmla="val -2083"/>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4704" name="Text Box 15"/>
            <p:cNvSpPr txBox="1">
              <a:spLocks noChangeArrowheads="1"/>
            </p:cNvSpPr>
            <p:nvPr/>
          </p:nvSpPr>
          <p:spPr bwMode="auto">
            <a:xfrm>
              <a:off x="3096" y="1424"/>
              <a:ext cx="1536"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介质的折射率</a:t>
              </a:r>
            </a:p>
          </p:txBody>
        </p:sp>
      </p:grpSp>
      <p:sp>
        <p:nvSpPr>
          <p:cNvPr id="517136" name="Text Box 16"/>
          <p:cNvSpPr txBox="1">
            <a:spLocks noChangeArrowheads="1"/>
          </p:cNvSpPr>
          <p:nvPr/>
        </p:nvSpPr>
        <p:spPr bwMode="auto">
          <a:xfrm>
            <a:off x="2117944" y="3001692"/>
            <a:ext cx="259238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介质中的波长</a:t>
            </a:r>
          </a:p>
        </p:txBody>
      </p:sp>
      <p:sp>
        <p:nvSpPr>
          <p:cNvPr id="517137" name="Text Box 17"/>
          <p:cNvSpPr txBox="1">
            <a:spLocks noChangeArrowheads="1"/>
          </p:cNvSpPr>
          <p:nvPr/>
        </p:nvSpPr>
        <p:spPr bwMode="auto">
          <a:xfrm>
            <a:off x="2117944" y="4094502"/>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代入，有：</a:t>
            </a:r>
          </a:p>
        </p:txBody>
      </p:sp>
      <p:sp>
        <p:nvSpPr>
          <p:cNvPr id="517140" name="Text Box 20"/>
          <p:cNvSpPr txBox="1">
            <a:spLocks noChangeArrowheads="1"/>
          </p:cNvSpPr>
          <p:nvPr/>
        </p:nvSpPr>
        <p:spPr bwMode="auto">
          <a:xfrm>
            <a:off x="3172837" y="5519565"/>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光程差</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19" name="矩形 18"/>
              <p:cNvSpPr/>
              <p:nvPr/>
            </p:nvSpPr>
            <p:spPr>
              <a:xfrm>
                <a:off x="7009491" y="141875"/>
                <a:ext cx="5182509"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7009491" y="141875"/>
                <a:ext cx="5182509" cy="1060483"/>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4502419" y="547879"/>
                <a:ext cx="18692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20</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𝜑</m:t>
                          </m:r>
                        </m:e>
                        <m:sub>
                          <m:r>
                            <a:rPr lang="en-US" altLang="zh-CN" sz="2800" i="1">
                              <a:solidFill>
                                <a:srgbClr val="0000FF"/>
                              </a:solidFill>
                              <a:latin typeface="Cambria Math" panose="02040503050406030204" pitchFamily="18" charset="0"/>
                              <a:ea typeface="Cambria Math" panose="02040503050406030204" pitchFamily="18" charset="0"/>
                            </a:rPr>
                            <m:t>10</m:t>
                          </m:r>
                        </m:sub>
                      </m:sSub>
                    </m:oMath>
                  </m:oMathPara>
                </a14:m>
                <a:endParaRPr lang="zh-CN" altLang="en-US" sz="2800" dirty="0">
                  <a:solidFill>
                    <a:srgbClr val="0000FF"/>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4502419" y="547879"/>
                <a:ext cx="186923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2893837" y="1396016"/>
                <a:ext cx="34778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2893837" y="1396016"/>
                <a:ext cx="3477812" cy="106048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847107" y="2789686"/>
                <a:ext cx="132824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4847107" y="2789686"/>
                <a:ext cx="1328248"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3979287" y="3842869"/>
                <a:ext cx="407797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3979287" y="3842869"/>
                <a:ext cx="4077975" cy="901785"/>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763968" y="5486627"/>
                <a:ext cx="2714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763968" y="5486627"/>
                <a:ext cx="2714781" cy="523220"/>
              </a:xfrm>
              <a:prstGeom prst="rect">
                <a:avLst/>
              </a:prstGeom>
              <a:blipFill>
                <a:blip r:embed="rId8"/>
                <a:stretch>
                  <a:fillRect/>
                </a:stretch>
              </a:blipFill>
            </p:spPr>
            <p:txBody>
              <a:bodyPr/>
              <a:lstStyle/>
              <a:p>
                <a:r>
                  <a:rPr lang="zh-CN" altLang="en-US">
                    <a:noFill/>
                  </a:rPr>
                  <a:t> </a:t>
                </a:r>
              </a:p>
            </p:txBody>
          </p:sp>
        </mc:Fallback>
      </mc:AlternateContent>
      <p:sp>
        <p:nvSpPr>
          <p:cNvPr id="25" name="Text Box 20"/>
          <p:cNvSpPr txBox="1">
            <a:spLocks noChangeArrowheads="1"/>
          </p:cNvSpPr>
          <p:nvPr/>
        </p:nvSpPr>
        <p:spPr bwMode="auto">
          <a:xfrm>
            <a:off x="3172837" y="4863572"/>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6" name="矩形 25"/>
              <p:cNvSpPr/>
              <p:nvPr/>
            </p:nvSpPr>
            <p:spPr>
              <a:xfrm>
                <a:off x="4785737" y="4863572"/>
                <a:ext cx="1335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𝑛𝑟</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4785737" y="4863572"/>
                <a:ext cx="1335622"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199042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5" fill="hold" grpId="0" nodeType="clickEffect">
                                  <p:stCondLst>
                                    <p:cond delay="0"/>
                                  </p:stCondLst>
                                  <p:childTnLst>
                                    <p:set>
                                      <p:cBhvr>
                                        <p:cTn id="11" dur="1" fill="hold">
                                          <p:stCondLst>
                                            <p:cond delay="0"/>
                                          </p:stCondLst>
                                        </p:cTn>
                                        <p:tgtEl>
                                          <p:spTgt spid="517127"/>
                                        </p:tgtEl>
                                        <p:attrNameLst>
                                          <p:attrName>style.visibility</p:attrName>
                                        </p:attrNameLst>
                                      </p:cBhvr>
                                      <p:to>
                                        <p:strVal val="visible"/>
                                      </p:to>
                                    </p:set>
                                    <p:animEffect transition="in" filter="blinds(vertical)">
                                      <p:cBhvr>
                                        <p:cTn id="12" dur="500"/>
                                        <p:tgtEl>
                                          <p:spTgt spid="5171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517128"/>
                                        </p:tgtEl>
                                        <p:attrNameLst>
                                          <p:attrName>style.visibility</p:attrName>
                                        </p:attrNameLst>
                                      </p:cBhvr>
                                      <p:to>
                                        <p:strVal val="visible"/>
                                      </p:to>
                                    </p:set>
                                    <p:animEffect transition="in" filter="blinds(horizontal)">
                                      <p:cBhvr>
                                        <p:cTn id="22" dur="500"/>
                                        <p:tgtEl>
                                          <p:spTgt spid="5171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wipe(left)">
                                      <p:cBhvr>
                                        <p:cTn id="27" dur="500"/>
                                        <p:tgtEl>
                                          <p:spTgt spid="2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17136"/>
                                        </p:tgtEl>
                                        <p:attrNameLst>
                                          <p:attrName>style.visibility</p:attrName>
                                        </p:attrNameLst>
                                      </p:cBhvr>
                                      <p:to>
                                        <p:strVal val="visible"/>
                                      </p:to>
                                    </p:set>
                                    <p:animEffect transition="in" filter="blinds(horizontal)">
                                      <p:cBhvr>
                                        <p:cTn id="32" dur="500"/>
                                        <p:tgtEl>
                                          <p:spTgt spid="51713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wipe(left)">
                                      <p:cBhvr>
                                        <p:cTn id="37" dur="500"/>
                                        <p:tgtEl>
                                          <p:spTgt spid="2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blinds(horizontal)">
                                      <p:cBhvr>
                                        <p:cTn id="42" dur="500"/>
                                        <p:tgtEl>
                                          <p:spTgt spid="2"/>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5"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linds(vertical)">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5" fill="hold" grpId="0" nodeType="clickEffect">
                                  <p:stCondLst>
                                    <p:cond delay="0"/>
                                  </p:stCondLst>
                                  <p:childTnLst>
                                    <p:set>
                                      <p:cBhvr>
                                        <p:cTn id="51" dur="1" fill="hold">
                                          <p:stCondLst>
                                            <p:cond delay="0"/>
                                          </p:stCondLst>
                                        </p:cTn>
                                        <p:tgtEl>
                                          <p:spTgt spid="517137"/>
                                        </p:tgtEl>
                                        <p:attrNameLst>
                                          <p:attrName>style.visibility</p:attrName>
                                        </p:attrNameLst>
                                      </p:cBhvr>
                                      <p:to>
                                        <p:strVal val="visible"/>
                                      </p:to>
                                    </p:set>
                                    <p:animEffect transition="in" filter="blinds(vertical)">
                                      <p:cBhvr>
                                        <p:cTn id="52" dur="500"/>
                                        <p:tgtEl>
                                          <p:spTgt spid="517137"/>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wipe(left)">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blinds(horizontal)">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4" fill="hold" grpId="0" nodeType="click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wipe(down)">
                                      <p:cBhvr>
                                        <p:cTn id="67" dur="500"/>
                                        <p:tgtEl>
                                          <p:spTgt spid="26"/>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ntr" presetSubtype="10" fill="hold" grpId="0" nodeType="clickEffect">
                                  <p:stCondLst>
                                    <p:cond delay="0"/>
                                  </p:stCondLst>
                                  <p:childTnLst>
                                    <p:set>
                                      <p:cBhvr>
                                        <p:cTn id="71" dur="1" fill="hold">
                                          <p:stCondLst>
                                            <p:cond delay="0"/>
                                          </p:stCondLst>
                                        </p:cTn>
                                        <p:tgtEl>
                                          <p:spTgt spid="517140"/>
                                        </p:tgtEl>
                                        <p:attrNameLst>
                                          <p:attrName>style.visibility</p:attrName>
                                        </p:attrNameLst>
                                      </p:cBhvr>
                                      <p:to>
                                        <p:strVal val="visible"/>
                                      </p:to>
                                    </p:set>
                                    <p:animEffect transition="in" filter="blinds(horizontal)">
                                      <p:cBhvr>
                                        <p:cTn id="72" dur="500"/>
                                        <p:tgtEl>
                                          <p:spTgt spid="517140"/>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24"/>
                                        </p:tgtEl>
                                        <p:attrNameLst>
                                          <p:attrName>style.visibility</p:attrName>
                                        </p:attrNameLst>
                                      </p:cBhvr>
                                      <p:to>
                                        <p:strVal val="visible"/>
                                      </p:to>
                                    </p:set>
                                    <p:animEffect transition="in" filter="wipe(down)">
                                      <p:cBhvr>
                                        <p:cTn id="7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127" grpId="0" autoUpdateAnimBg="0"/>
      <p:bldP spid="517128" grpId="0" autoUpdateAnimBg="0"/>
      <p:bldP spid="517136" grpId="0" autoUpdateAnimBg="0"/>
      <p:bldP spid="517137" grpId="0" autoUpdateAnimBg="0"/>
      <p:bldP spid="517140" grpId="0" autoUpdateAnimBg="0"/>
      <p:bldP spid="19" grpId="0"/>
      <p:bldP spid="20" grpId="0"/>
      <p:bldP spid="21" grpId="0"/>
      <p:bldP spid="22" grpId="0"/>
      <p:bldP spid="23" grpId="0"/>
      <p:bldP spid="24" grpId="0"/>
      <p:bldP spid="25" grpId="0" autoUpdateAnimBg="0"/>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ext Box 2"/>
          <p:cNvSpPr txBox="1">
            <a:spLocks noChangeArrowheads="1"/>
          </p:cNvSpPr>
          <p:nvPr/>
        </p:nvSpPr>
        <p:spPr bwMode="auto">
          <a:xfrm>
            <a:off x="2332125" y="461116"/>
            <a:ext cx="3143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成像的等光程性：</a:t>
            </a:r>
          </a:p>
        </p:txBody>
      </p:sp>
      <p:sp>
        <p:nvSpPr>
          <p:cNvPr id="51" name="Text Box 22"/>
          <p:cNvSpPr txBox="1">
            <a:spLocks noChangeArrowheads="1"/>
          </p:cNvSpPr>
          <p:nvPr/>
        </p:nvSpPr>
        <p:spPr bwMode="auto">
          <a:xfrm>
            <a:off x="2326456" y="4121966"/>
            <a:ext cx="4512774"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当用透镜或透镜组成的光学</a:t>
            </a:r>
          </a:p>
          <a:p>
            <a:pPr algn="just" eaLnBrk="1" hangingPunct="1">
              <a:spcBef>
                <a:spcPct val="0"/>
              </a:spcBef>
              <a:buClrTx/>
              <a:buFontTx/>
              <a:buNone/>
            </a:pPr>
            <a:r>
              <a:rPr lang="zh-CN" altLang="en-US" sz="2800" dirty="0">
                <a:solidFill>
                  <a:srgbClr val="0000FF"/>
                </a:solidFill>
                <a:latin typeface="+mn-lt"/>
                <a:ea typeface="+mn-ea"/>
              </a:rPr>
              <a:t>仪器观测干涉时，观测仪器</a:t>
            </a:r>
          </a:p>
          <a:p>
            <a:pPr algn="just" eaLnBrk="1" hangingPunct="1">
              <a:spcBef>
                <a:spcPct val="0"/>
              </a:spcBef>
              <a:buClrTx/>
              <a:buFontTx/>
              <a:buNone/>
            </a:pPr>
            <a:r>
              <a:rPr lang="zh-CN" altLang="en-US" sz="2800" dirty="0">
                <a:solidFill>
                  <a:srgbClr val="0000FF"/>
                </a:solidFill>
                <a:latin typeface="+mn-lt"/>
                <a:ea typeface="+mn-ea"/>
              </a:rPr>
              <a:t>不会带来附加的光程差。</a:t>
            </a:r>
          </a:p>
        </p:txBody>
      </p:sp>
      <p:grpSp>
        <p:nvGrpSpPr>
          <p:cNvPr id="4" name="Group 25"/>
          <p:cNvGrpSpPr>
            <a:grpSpLocks/>
          </p:cNvGrpSpPr>
          <p:nvPr/>
        </p:nvGrpSpPr>
        <p:grpSpPr bwMode="auto">
          <a:xfrm>
            <a:off x="2328049" y="3081305"/>
            <a:ext cx="1752600" cy="914400"/>
            <a:chOff x="336" y="384"/>
            <a:chExt cx="1104" cy="576"/>
          </a:xfrm>
        </p:grpSpPr>
        <p:sp>
          <p:nvSpPr>
            <p:cNvPr id="120842" name="Text Box 23"/>
            <p:cNvSpPr txBox="1">
              <a:spLocks noChangeArrowheads="1"/>
            </p:cNvSpPr>
            <p:nvPr/>
          </p:nvSpPr>
          <p:spPr bwMode="auto">
            <a:xfrm>
              <a:off x="579" y="505"/>
              <a:ext cx="79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结论：</a:t>
              </a:r>
            </a:p>
          </p:txBody>
        </p:sp>
        <p:sp>
          <p:nvSpPr>
            <p:cNvPr id="120843" name="Oval 24"/>
            <p:cNvSpPr>
              <a:spLocks noChangeArrowheads="1"/>
            </p:cNvSpPr>
            <p:nvPr/>
          </p:nvSpPr>
          <p:spPr bwMode="auto">
            <a:xfrm>
              <a:off x="336" y="384"/>
              <a:ext cx="1104" cy="576"/>
            </a:xfrm>
            <a:prstGeom prst="ellipse">
              <a:avLst/>
            </a:prstGeom>
            <a:noFill/>
            <a:ln w="412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grpSp>
      <p:grpSp>
        <p:nvGrpSpPr>
          <p:cNvPr id="5" name="组合 4"/>
          <p:cNvGrpSpPr/>
          <p:nvPr/>
        </p:nvGrpSpPr>
        <p:grpSpPr>
          <a:xfrm>
            <a:off x="7702073" y="530779"/>
            <a:ext cx="3782634" cy="1541648"/>
            <a:chOff x="7702073" y="530779"/>
            <a:chExt cx="3782634" cy="1541648"/>
          </a:xfrm>
        </p:grpSpPr>
        <p:grpSp>
          <p:nvGrpSpPr>
            <p:cNvPr id="2" name="Group 84"/>
            <p:cNvGrpSpPr>
              <a:grpSpLocks/>
            </p:cNvGrpSpPr>
            <p:nvPr/>
          </p:nvGrpSpPr>
          <p:grpSpPr bwMode="auto">
            <a:xfrm>
              <a:off x="7807521" y="694477"/>
              <a:ext cx="3617912" cy="1377950"/>
              <a:chOff x="3049" y="2188"/>
              <a:chExt cx="2279" cy="868"/>
            </a:xfrm>
          </p:grpSpPr>
          <p:sp>
            <p:nvSpPr>
              <p:cNvPr id="120862" name="Line 47"/>
              <p:cNvSpPr>
                <a:spLocks noChangeShapeType="1"/>
              </p:cNvSpPr>
              <p:nvPr/>
            </p:nvSpPr>
            <p:spPr bwMode="auto">
              <a:xfrm>
                <a:off x="3049" y="2622"/>
                <a:ext cx="2279"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63" name="Oval 46"/>
              <p:cNvSpPr>
                <a:spLocks noChangeArrowheads="1"/>
              </p:cNvSpPr>
              <p:nvPr/>
            </p:nvSpPr>
            <p:spPr bwMode="auto">
              <a:xfrm>
                <a:off x="3754" y="2188"/>
                <a:ext cx="163" cy="868"/>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66" name="Freeform 64"/>
              <p:cNvSpPr>
                <a:spLocks/>
              </p:cNvSpPr>
              <p:nvPr/>
            </p:nvSpPr>
            <p:spPr bwMode="auto">
              <a:xfrm>
                <a:off x="3157" y="2376"/>
                <a:ext cx="611" cy="246"/>
              </a:xfrm>
              <a:custGeom>
                <a:avLst/>
                <a:gdLst>
                  <a:gd name="T0" fmla="*/ 0 w 611"/>
                  <a:gd name="T1" fmla="*/ 246 h 246"/>
                  <a:gd name="T2" fmla="*/ 611 w 611"/>
                  <a:gd name="T3" fmla="*/ 0 h 246"/>
                  <a:gd name="T4" fmla="*/ 0 60000 65536"/>
                  <a:gd name="T5" fmla="*/ 0 60000 65536"/>
                  <a:gd name="T6" fmla="*/ 0 w 611"/>
                  <a:gd name="T7" fmla="*/ 0 h 246"/>
                  <a:gd name="T8" fmla="*/ 611 w 611"/>
                  <a:gd name="T9" fmla="*/ 246 h 246"/>
                </a:gdLst>
                <a:ahLst/>
                <a:cxnLst>
                  <a:cxn ang="T4">
                    <a:pos x="T0" y="T1"/>
                  </a:cxn>
                  <a:cxn ang="T5">
                    <a:pos x="T2" y="T3"/>
                  </a:cxn>
                </a:cxnLst>
                <a:rect l="T6" t="T7" r="T8" b="T9"/>
                <a:pathLst>
                  <a:path w="611" h="246">
                    <a:moveTo>
                      <a:pt x="0" y="246"/>
                    </a:moveTo>
                    <a:lnTo>
                      <a:pt x="611" y="0"/>
                    </a:lnTo>
                  </a:path>
                </a:pathLst>
              </a:custGeom>
              <a:noFill/>
              <a:ln w="41275">
                <a:solidFill>
                  <a:srgbClr val="00808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0867" name="Line 65"/>
              <p:cNvSpPr>
                <a:spLocks noChangeShapeType="1"/>
              </p:cNvSpPr>
              <p:nvPr/>
            </p:nvSpPr>
            <p:spPr bwMode="auto">
              <a:xfrm>
                <a:off x="3751" y="2374"/>
                <a:ext cx="166" cy="0"/>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68" name="Line 66"/>
              <p:cNvSpPr>
                <a:spLocks noChangeShapeType="1"/>
              </p:cNvSpPr>
              <p:nvPr/>
            </p:nvSpPr>
            <p:spPr bwMode="auto">
              <a:xfrm>
                <a:off x="3917" y="2374"/>
                <a:ext cx="1248" cy="248"/>
              </a:xfrm>
              <a:prstGeom prst="line">
                <a:avLst/>
              </a:prstGeom>
              <a:noFill/>
              <a:ln w="41275">
                <a:solidFill>
                  <a:srgbClr val="0000FF"/>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75" name="Freeform 82"/>
              <p:cNvSpPr>
                <a:spLocks/>
              </p:cNvSpPr>
              <p:nvPr/>
            </p:nvSpPr>
            <p:spPr bwMode="auto">
              <a:xfrm>
                <a:off x="3648" y="2344"/>
                <a:ext cx="160" cy="512"/>
              </a:xfrm>
              <a:custGeom>
                <a:avLst/>
                <a:gdLst>
                  <a:gd name="T0" fmla="*/ 32 w 160"/>
                  <a:gd name="T1" fmla="*/ 16 h 512"/>
                  <a:gd name="T2" fmla="*/ 0 w 160"/>
                  <a:gd name="T3" fmla="*/ 512 h 512"/>
                  <a:gd name="T4" fmla="*/ 0 60000 65536"/>
                  <a:gd name="T5" fmla="*/ 0 60000 65536"/>
                  <a:gd name="T6" fmla="*/ 0 w 160"/>
                  <a:gd name="T7" fmla="*/ 0 h 512"/>
                  <a:gd name="T8" fmla="*/ 160 w 160"/>
                  <a:gd name="T9" fmla="*/ 512 h 512"/>
                </a:gdLst>
                <a:ahLst/>
                <a:cxnLst>
                  <a:cxn ang="T4">
                    <a:pos x="T0" y="T1"/>
                  </a:cxn>
                  <a:cxn ang="T5">
                    <a:pos x="T2" y="T3"/>
                  </a:cxn>
                </a:cxnLst>
                <a:rect l="T6" t="T7" r="T8" b="T9"/>
                <a:pathLst>
                  <a:path w="160" h="512">
                    <a:moveTo>
                      <a:pt x="32" y="16"/>
                    </a:moveTo>
                    <a:cubicBezTo>
                      <a:pt x="80" y="0"/>
                      <a:pt x="160" y="400"/>
                      <a:pt x="0" y="512"/>
                    </a:cubicBezTo>
                  </a:path>
                </a:pathLst>
              </a:custGeom>
              <a:noFill/>
              <a:ln w="15875">
                <a:solidFill>
                  <a:srgbClr val="0000FF"/>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20876" name="Freeform 83"/>
              <p:cNvSpPr>
                <a:spLocks/>
              </p:cNvSpPr>
              <p:nvPr/>
            </p:nvSpPr>
            <p:spPr bwMode="auto">
              <a:xfrm>
                <a:off x="3888" y="2344"/>
                <a:ext cx="144" cy="504"/>
              </a:xfrm>
              <a:custGeom>
                <a:avLst/>
                <a:gdLst>
                  <a:gd name="T0" fmla="*/ 128 w 144"/>
                  <a:gd name="T1" fmla="*/ 504 h 504"/>
                  <a:gd name="T2" fmla="*/ 144 w 144"/>
                  <a:gd name="T3" fmla="*/ 0 h 504"/>
                  <a:gd name="T4" fmla="*/ 0 60000 65536"/>
                  <a:gd name="T5" fmla="*/ 0 60000 65536"/>
                  <a:gd name="T6" fmla="*/ 0 w 144"/>
                  <a:gd name="T7" fmla="*/ 0 h 504"/>
                  <a:gd name="T8" fmla="*/ 144 w 144"/>
                  <a:gd name="T9" fmla="*/ 504 h 504"/>
                </a:gdLst>
                <a:ahLst/>
                <a:cxnLst>
                  <a:cxn ang="T4">
                    <a:pos x="T0" y="T1"/>
                  </a:cxn>
                  <a:cxn ang="T5">
                    <a:pos x="T2" y="T3"/>
                  </a:cxn>
                </a:cxnLst>
                <a:rect l="T6" t="T7" r="T8" b="T9"/>
                <a:pathLst>
                  <a:path w="144" h="504">
                    <a:moveTo>
                      <a:pt x="128" y="504"/>
                    </a:moveTo>
                    <a:cubicBezTo>
                      <a:pt x="24" y="376"/>
                      <a:pt x="0" y="112"/>
                      <a:pt x="144" y="0"/>
                    </a:cubicBezTo>
                  </a:path>
                </a:pathLst>
              </a:custGeom>
              <a:noFill/>
              <a:ln w="158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5" name="矩形 44"/>
                <p:cNvSpPr/>
                <p:nvPr/>
              </p:nvSpPr>
              <p:spPr>
                <a:xfrm>
                  <a:off x="7702073" y="130024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oMath>
                    </m:oMathPara>
                  </a14:m>
                  <a:endParaRPr lang="zh-CN" altLang="en-US" sz="2800" dirty="0"/>
                </a:p>
              </p:txBody>
            </p:sp>
          </mc:Choice>
          <mc:Fallback xmlns="">
            <p:sp>
              <p:nvSpPr>
                <p:cNvPr id="45" name="矩形 44"/>
                <p:cNvSpPr>
                  <a:spLocks noRot="1" noChangeAspect="1" noMove="1" noResize="1" noEditPoints="1" noAdjustHandles="1" noChangeArrowheads="1" noChangeShapeType="1" noTextEdit="1"/>
                </p:cNvSpPr>
                <p:nvPr/>
              </p:nvSpPr>
              <p:spPr>
                <a:xfrm>
                  <a:off x="7702073" y="1300244"/>
                  <a:ext cx="48179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916923" y="1330784"/>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46" name="矩形 45"/>
                <p:cNvSpPr>
                  <a:spLocks noRot="1" noChangeAspect="1" noMove="1" noResize="1" noEditPoints="1" noAdjustHandles="1" noChangeArrowheads="1" noChangeShapeType="1" noTextEdit="1"/>
                </p:cNvSpPr>
                <p:nvPr/>
              </p:nvSpPr>
              <p:spPr>
                <a:xfrm>
                  <a:off x="10916923" y="1330784"/>
                  <a:ext cx="5677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8381668" y="647835"/>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m:t>
                        </m:r>
                      </m:oMath>
                    </m:oMathPara>
                  </a14:m>
                  <a:endParaRPr lang="zh-CN" altLang="en-US" sz="2800" dirty="0"/>
                </a:p>
              </p:txBody>
            </p:sp>
          </mc:Choice>
          <mc:Fallback xmlns="">
            <p:sp>
              <p:nvSpPr>
                <p:cNvPr id="47" name="矩形 46"/>
                <p:cNvSpPr>
                  <a:spLocks noRot="1" noChangeAspect="1" noMove="1" noResize="1" noEditPoints="1" noAdjustHandles="1" noChangeArrowheads="1" noChangeShapeType="1" noTextEdit="1"/>
                </p:cNvSpPr>
                <p:nvPr/>
              </p:nvSpPr>
              <p:spPr>
                <a:xfrm>
                  <a:off x="8381668" y="647835"/>
                  <a:ext cx="51462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8576502" y="566210"/>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𝐷</m:t>
                        </m:r>
                      </m:oMath>
                    </m:oMathPara>
                  </a14:m>
                  <a:endParaRPr lang="zh-CN" altLang="en-US" sz="2800" dirty="0"/>
                </a:p>
              </p:txBody>
            </p:sp>
          </mc:Choice>
          <mc:Fallback xmlns="">
            <p:sp>
              <p:nvSpPr>
                <p:cNvPr id="48" name="矩形 47"/>
                <p:cNvSpPr>
                  <a:spLocks noRot="1" noChangeAspect="1" noMove="1" noResize="1" noEditPoints="1" noAdjustHandles="1" noChangeArrowheads="1" noChangeShapeType="1" noTextEdit="1"/>
                </p:cNvSpPr>
                <p:nvPr/>
              </p:nvSpPr>
              <p:spPr>
                <a:xfrm>
                  <a:off x="8576502" y="566210"/>
                  <a:ext cx="5430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8450398" y="1289753"/>
                  <a:ext cx="51520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𝐴</m:t>
                        </m:r>
                      </m:oMath>
                    </m:oMathPara>
                  </a14:m>
                  <a:endParaRPr lang="zh-CN" altLang="en-US" sz="2800" dirty="0"/>
                </a:p>
              </p:txBody>
            </p:sp>
          </mc:Choice>
          <mc:Fallback xmlns="">
            <p:sp>
              <p:nvSpPr>
                <p:cNvPr id="49" name="矩形 48"/>
                <p:cNvSpPr>
                  <a:spLocks noRot="1" noChangeAspect="1" noMove="1" noResize="1" noEditPoints="1" noAdjustHandles="1" noChangeArrowheads="1" noChangeShapeType="1" noTextEdit="1"/>
                </p:cNvSpPr>
                <p:nvPr/>
              </p:nvSpPr>
              <p:spPr>
                <a:xfrm>
                  <a:off x="8450398" y="1289753"/>
                  <a:ext cx="51520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矩形 49"/>
                <p:cNvSpPr/>
                <p:nvPr/>
              </p:nvSpPr>
              <p:spPr>
                <a:xfrm>
                  <a:off x="9181165" y="1274867"/>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𝐵</m:t>
                        </m:r>
                      </m:oMath>
                    </m:oMathPara>
                  </a14:m>
                  <a:endParaRPr lang="zh-CN" altLang="en-US" sz="2800" dirty="0"/>
                </a:p>
              </p:txBody>
            </p:sp>
          </mc:Choice>
          <mc:Fallback xmlns="">
            <p:sp>
              <p:nvSpPr>
                <p:cNvPr id="50" name="矩形 49"/>
                <p:cNvSpPr>
                  <a:spLocks noRot="1" noChangeAspect="1" noMove="1" noResize="1" noEditPoints="1" noAdjustHandles="1" noChangeArrowheads="1" noChangeShapeType="1" noTextEdit="1"/>
                </p:cNvSpPr>
                <p:nvPr/>
              </p:nvSpPr>
              <p:spPr>
                <a:xfrm>
                  <a:off x="9181165" y="1274867"/>
                  <a:ext cx="52931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9021944" y="530779"/>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𝐸</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9021944" y="530779"/>
                  <a:ext cx="52251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9269518" y="621780"/>
                  <a:ext cx="5177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𝐹</m:t>
                        </m:r>
                      </m:oMath>
                    </m:oMathPara>
                  </a14:m>
                  <a:endParaRPr lang="zh-CN" altLang="en-US" sz="2800" dirty="0"/>
                </a:p>
              </p:txBody>
            </p:sp>
          </mc:Choice>
          <mc:Fallback xmlns="">
            <p:sp>
              <p:nvSpPr>
                <p:cNvPr id="53" name="矩形 52"/>
                <p:cNvSpPr>
                  <a:spLocks noRot="1" noChangeAspect="1" noMove="1" noResize="1" noEditPoints="1" noAdjustHandles="1" noChangeArrowheads="1" noChangeShapeType="1" noTextEdit="1"/>
                </p:cNvSpPr>
                <p:nvPr/>
              </p:nvSpPr>
              <p:spPr>
                <a:xfrm>
                  <a:off x="9269518" y="621780"/>
                  <a:ext cx="51770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6" name="矩形 55"/>
              <p:cNvSpPr/>
              <p:nvPr/>
            </p:nvSpPr>
            <p:spPr>
              <a:xfrm>
                <a:off x="2326456" y="1289325"/>
                <a:ext cx="15945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𝑆𝐶</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𝑆𝐴</m:t>
                      </m:r>
                    </m:oMath>
                  </m:oMathPara>
                </a14:m>
                <a:endParaRPr lang="zh-CN" altLang="en-US" sz="2800" dirty="0"/>
              </a:p>
            </p:txBody>
          </p:sp>
        </mc:Choice>
        <mc:Fallback xmlns="">
          <p:sp>
            <p:nvSpPr>
              <p:cNvPr id="56" name="矩形 55"/>
              <p:cNvSpPr>
                <a:spLocks noRot="1" noChangeAspect="1" noMove="1" noResize="1" noEditPoints="1" noAdjustHandles="1" noChangeArrowheads="1" noChangeShapeType="1" noTextEdit="1"/>
              </p:cNvSpPr>
              <p:nvPr/>
            </p:nvSpPr>
            <p:spPr>
              <a:xfrm>
                <a:off x="2326456" y="1289325"/>
                <a:ext cx="159453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4736847" y="1297227"/>
                <a:ext cx="18642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𝑆</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𝐵</m:t>
                      </m:r>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𝑆</m:t>
                          </m:r>
                        </m:e>
                        <m:sup>
                          <m:r>
                            <a:rPr lang="en-US" altLang="zh-CN" sz="2800" b="0" i="1" smtClean="0">
                              <a:solidFill>
                                <a:srgbClr val="0000FF"/>
                              </a:solidFill>
                              <a:latin typeface="Cambria Math" panose="02040503050406030204" pitchFamily="18" charset="0"/>
                            </a:rPr>
                            <m:t>′</m:t>
                          </m:r>
                        </m:sup>
                      </m:sSup>
                      <m:r>
                        <a:rPr lang="en-US" altLang="zh-CN" sz="2800" b="0" i="1" smtClean="0">
                          <a:solidFill>
                            <a:srgbClr val="0000FF"/>
                          </a:solidFill>
                          <a:latin typeface="Cambria Math" panose="02040503050406030204" pitchFamily="18" charset="0"/>
                        </a:rPr>
                        <m:t>𝐹</m:t>
                      </m:r>
                    </m:oMath>
                  </m:oMathPara>
                </a14:m>
                <a:endParaRPr lang="zh-CN" altLang="en-US" sz="2800" dirty="0"/>
              </a:p>
            </p:txBody>
          </p:sp>
        </mc:Choice>
        <mc:Fallback xmlns="">
          <p:sp>
            <p:nvSpPr>
              <p:cNvPr id="57" name="矩形 56"/>
              <p:cNvSpPr>
                <a:spLocks noRot="1" noChangeAspect="1" noMove="1" noResize="1" noEditPoints="1" noAdjustHandles="1" noChangeArrowheads="1" noChangeShapeType="1" noTextEdit="1"/>
              </p:cNvSpPr>
              <p:nvPr/>
            </p:nvSpPr>
            <p:spPr>
              <a:xfrm>
                <a:off x="4736847" y="1297227"/>
                <a:ext cx="1864228"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2326456" y="2116879"/>
                <a:ext cx="44051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𝐶𝑑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𝐷𝐸</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𝐸𝐹</m:t>
                      </m:r>
                      <m:r>
                        <a:rPr lang="en-US" altLang="zh-CN" sz="2800" b="0" i="1" smtClean="0">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𝐴𝐵</m:t>
                      </m:r>
                    </m:oMath>
                  </m:oMathPara>
                </a14:m>
                <a:endParaRPr lang="zh-CN" altLang="en-US" sz="2800" dirty="0"/>
              </a:p>
            </p:txBody>
          </p:sp>
        </mc:Choice>
        <mc:Fallback xmlns="">
          <p:sp>
            <p:nvSpPr>
              <p:cNvPr id="58" name="矩形 57"/>
              <p:cNvSpPr>
                <a:spLocks noRot="1" noChangeAspect="1" noMove="1" noResize="1" noEditPoints="1" noAdjustHandles="1" noChangeArrowheads="1" noChangeShapeType="1" noTextEdit="1"/>
              </p:cNvSpPr>
              <p:nvPr/>
            </p:nvSpPr>
            <p:spPr>
              <a:xfrm>
                <a:off x="2326456" y="2116879"/>
                <a:ext cx="4405180" cy="523220"/>
              </a:xfrm>
              <a:prstGeom prst="rect">
                <a:avLst/>
              </a:prstGeom>
              <a:blipFill>
                <a:blip r:embed="rId15"/>
                <a:stretch>
                  <a:fillRect/>
                </a:stretch>
              </a:blipFill>
            </p:spPr>
            <p:txBody>
              <a:bodyPr/>
              <a:lstStyle/>
              <a:p>
                <a:r>
                  <a:rPr lang="zh-CN" altLang="en-US">
                    <a:noFill/>
                  </a:rPr>
                  <a:t> </a:t>
                </a:r>
              </a:p>
            </p:txBody>
          </p:sp>
        </mc:Fallback>
      </mc:AlternateContent>
      <p:grpSp>
        <p:nvGrpSpPr>
          <p:cNvPr id="6" name="组合 5"/>
          <p:cNvGrpSpPr/>
          <p:nvPr/>
        </p:nvGrpSpPr>
        <p:grpSpPr>
          <a:xfrm>
            <a:off x="6963372" y="3797268"/>
            <a:ext cx="4943074" cy="1981200"/>
            <a:chOff x="6963372" y="3797268"/>
            <a:chExt cx="4943074" cy="1981200"/>
          </a:xfrm>
        </p:grpSpPr>
        <p:grpSp>
          <p:nvGrpSpPr>
            <p:cNvPr id="3" name="Group 3"/>
            <p:cNvGrpSpPr>
              <a:grpSpLocks/>
            </p:cNvGrpSpPr>
            <p:nvPr/>
          </p:nvGrpSpPr>
          <p:grpSpPr bwMode="auto">
            <a:xfrm>
              <a:off x="7089971" y="3797268"/>
              <a:ext cx="4816475" cy="1981200"/>
              <a:chOff x="1920" y="2064"/>
              <a:chExt cx="3034" cy="1248"/>
            </a:xfrm>
          </p:grpSpPr>
          <p:sp>
            <p:nvSpPr>
              <p:cNvPr id="120844" name="Oval 4"/>
              <p:cNvSpPr>
                <a:spLocks noChangeArrowheads="1"/>
              </p:cNvSpPr>
              <p:nvPr/>
            </p:nvSpPr>
            <p:spPr bwMode="auto">
              <a:xfrm>
                <a:off x="3936" y="2352"/>
                <a:ext cx="144" cy="672"/>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45" name="Line 5"/>
              <p:cNvSpPr>
                <a:spLocks noChangeShapeType="1"/>
              </p:cNvSpPr>
              <p:nvPr/>
            </p:nvSpPr>
            <p:spPr bwMode="auto">
              <a:xfrm>
                <a:off x="3120" y="2688"/>
                <a:ext cx="1834"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6" name="Oval 6"/>
              <p:cNvSpPr>
                <a:spLocks noChangeArrowheads="1"/>
              </p:cNvSpPr>
              <p:nvPr/>
            </p:nvSpPr>
            <p:spPr bwMode="auto">
              <a:xfrm>
                <a:off x="2832" y="2352"/>
                <a:ext cx="144" cy="672"/>
              </a:xfrm>
              <a:prstGeom prst="ellipse">
                <a:avLst/>
              </a:prstGeom>
              <a:noFill/>
              <a:ln w="444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20847" name="Line 7"/>
              <p:cNvSpPr>
                <a:spLocks noChangeShapeType="1"/>
              </p:cNvSpPr>
              <p:nvPr/>
            </p:nvSpPr>
            <p:spPr bwMode="auto">
              <a:xfrm>
                <a:off x="1920" y="2688"/>
                <a:ext cx="2016"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8" name="Line 8"/>
              <p:cNvSpPr>
                <a:spLocks noChangeShapeType="1"/>
              </p:cNvSpPr>
              <p:nvPr/>
            </p:nvSpPr>
            <p:spPr bwMode="auto">
              <a:xfrm flipV="1">
                <a:off x="1968" y="2400"/>
                <a:ext cx="912"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49" name="Line 9"/>
              <p:cNvSpPr>
                <a:spLocks noChangeShapeType="1"/>
              </p:cNvSpPr>
              <p:nvPr/>
            </p:nvSpPr>
            <p:spPr bwMode="auto">
              <a:xfrm>
                <a:off x="2928" y="2400"/>
                <a:ext cx="105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0" name="Line 10"/>
              <p:cNvSpPr>
                <a:spLocks noChangeShapeType="1"/>
              </p:cNvSpPr>
              <p:nvPr/>
            </p:nvSpPr>
            <p:spPr bwMode="auto">
              <a:xfrm>
                <a:off x="2928" y="2976"/>
                <a:ext cx="1104"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1" name="Line 11"/>
              <p:cNvSpPr>
                <a:spLocks noChangeShapeType="1"/>
              </p:cNvSpPr>
              <p:nvPr/>
            </p:nvSpPr>
            <p:spPr bwMode="auto">
              <a:xfrm>
                <a:off x="2064" y="2688"/>
                <a:ext cx="864"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4" name="Line 14"/>
              <p:cNvSpPr>
                <a:spLocks noChangeShapeType="1"/>
              </p:cNvSpPr>
              <p:nvPr/>
            </p:nvSpPr>
            <p:spPr bwMode="auto">
              <a:xfrm>
                <a:off x="4032" y="2400"/>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5" name="Line 15"/>
              <p:cNvSpPr>
                <a:spLocks noChangeShapeType="1"/>
              </p:cNvSpPr>
              <p:nvPr/>
            </p:nvSpPr>
            <p:spPr bwMode="auto">
              <a:xfrm flipV="1">
                <a:off x="3984" y="2688"/>
                <a:ext cx="576" cy="28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858" name="Line 18"/>
              <p:cNvSpPr>
                <a:spLocks noChangeShapeType="1"/>
              </p:cNvSpPr>
              <p:nvPr/>
            </p:nvSpPr>
            <p:spPr bwMode="auto">
              <a:xfrm>
                <a:off x="3456" y="2064"/>
                <a:ext cx="0" cy="1248"/>
              </a:xfrm>
              <a:prstGeom prst="line">
                <a:avLst/>
              </a:prstGeom>
              <a:noFill/>
              <a:ln w="9525">
                <a:solidFill>
                  <a:schemeClr val="tx1"/>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54" name="矩形 53"/>
                <p:cNvSpPr/>
                <p:nvPr/>
              </p:nvSpPr>
              <p:spPr>
                <a:xfrm>
                  <a:off x="6963372" y="4322981"/>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6963372" y="4322981"/>
                  <a:ext cx="481799"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11151536" y="4291243"/>
                  <a:ext cx="5677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𝑆</m:t>
                        </m:r>
                        <m:r>
                          <a:rPr lang="en-US" altLang="zh-CN" sz="2800" b="0" i="1" smtClean="0">
                            <a:solidFill>
                              <a:srgbClr val="0000FF"/>
                            </a:solidFill>
                            <a:latin typeface="Cambria Math" panose="02040503050406030204" pitchFamily="18" charset="0"/>
                          </a:rPr>
                          <m:t>′</m:t>
                        </m:r>
                      </m:oMath>
                    </m:oMathPara>
                  </a14:m>
                  <a:endParaRPr lang="zh-CN" altLang="en-US" sz="2800" dirty="0"/>
                </a:p>
              </p:txBody>
            </p:sp>
          </mc:Choice>
          <mc:Fallback xmlns="">
            <p:sp>
              <p:nvSpPr>
                <p:cNvPr id="55" name="矩形 54"/>
                <p:cNvSpPr>
                  <a:spLocks noRot="1" noChangeAspect="1" noMove="1" noResize="1" noEditPoints="1" noAdjustHandles="1" noChangeArrowheads="1" noChangeShapeType="1" noTextEdit="1"/>
                </p:cNvSpPr>
                <p:nvPr/>
              </p:nvSpPr>
              <p:spPr>
                <a:xfrm>
                  <a:off x="11151536" y="4291243"/>
                  <a:ext cx="56778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451940" y="3871032"/>
                  <a:ext cx="67056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451940" y="3871032"/>
                  <a:ext cx="670568"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9461564" y="4292151"/>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9461564" y="4292151"/>
                  <a:ext cx="678839"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9473193" y="4791747"/>
                  <a:ext cx="6788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𝐴</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9473193" y="4791747"/>
                  <a:ext cx="678839" cy="523220"/>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8400960" y="5241044"/>
                  <a:ext cx="633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8400960" y="5241044"/>
                  <a:ext cx="633699"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205924" y="5241044"/>
                  <a:ext cx="6419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𝐿</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205924" y="5241044"/>
                  <a:ext cx="641971" cy="523220"/>
                </a:xfrm>
                <a:prstGeom prst="rect">
                  <a:avLst/>
                </a:prstGeom>
                <a:blipFill>
                  <a:blip r:embed="rId22"/>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0321220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linds(horizontal)">
                                      <p:cBhvr>
                                        <p:cTn id="7" dur="500"/>
                                        <p:tgtEl>
                                          <p:spTgt spid="1843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wipe(left)">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wipe(left)">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wipe(left)">
                                      <p:cBhvr>
                                        <p:cTn id="27" dur="500"/>
                                        <p:tgtEl>
                                          <p:spTgt spid="58"/>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linds(vertical)">
                                      <p:cBhvr>
                                        <p:cTn id="32" dur="500"/>
                                        <p:tgtEl>
                                          <p:spTgt spid="4"/>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box(in)">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autoUpdateAnimBg="0"/>
      <p:bldP spid="51" grpId="0"/>
      <p:bldP spid="56" grpId="0"/>
      <p:bldP spid="57" grpId="0"/>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60" name="Text Box 20"/>
          <p:cNvSpPr txBox="1">
            <a:spLocks noChangeArrowheads="1"/>
          </p:cNvSpPr>
          <p:nvPr/>
        </p:nvSpPr>
        <p:spPr bwMode="auto">
          <a:xfrm>
            <a:off x="2230003" y="398137"/>
            <a:ext cx="7924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用光程差表示明暗干涉条纹产生的条件</a:t>
            </a:r>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 </a:t>
            </a:r>
          </a:p>
        </p:txBody>
      </p:sp>
      <mc:AlternateContent xmlns:mc="http://schemas.openxmlformats.org/markup-compatibility/2006" xmlns:a14="http://schemas.microsoft.com/office/drawing/2010/main">
        <mc:Choice Requires="a14">
          <p:sp>
            <p:nvSpPr>
              <p:cNvPr id="35861" name="Text Box 21"/>
              <p:cNvSpPr txBox="1">
                <a:spLocks noChangeArrowheads="1"/>
              </p:cNvSpPr>
              <p:nvPr/>
            </p:nvSpPr>
            <p:spPr bwMode="auto">
              <a:xfrm>
                <a:off x="2230003" y="1204587"/>
                <a:ext cx="4724400"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两束光的光程差为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oMath>
                </a14:m>
                <a:endParaRPr kumimoji="0" lang="zh-CN" altLang="en-US" sz="2800" dirty="0">
                  <a:solidFill>
                    <a:srgbClr val="0000FF"/>
                  </a:solidFill>
                  <a:latin typeface="+mn-lt"/>
                  <a:ea typeface="+mn-ea"/>
                </a:endParaRPr>
              </a:p>
            </p:txBody>
          </p:sp>
        </mc:Choice>
        <mc:Fallback xmlns="">
          <p:sp>
            <p:nvSpPr>
              <p:cNvPr id="35861" name="Text Box 21"/>
              <p:cNvSpPr txBox="1">
                <a:spLocks noRot="1" noChangeAspect="1" noMove="1" noResize="1" noEditPoints="1" noAdjustHandles="1" noChangeArrowheads="1" noChangeShapeType="1" noTextEdit="1"/>
              </p:cNvSpPr>
              <p:nvPr/>
            </p:nvSpPr>
            <p:spPr bwMode="auto">
              <a:xfrm>
                <a:off x="2230003" y="1204587"/>
                <a:ext cx="4724400" cy="519113"/>
              </a:xfrm>
              <a:prstGeom prst="rect">
                <a:avLst/>
              </a:prstGeom>
              <a:blipFill>
                <a:blip r:embed="rId3"/>
                <a:stretch>
                  <a:fillRect l="-2710"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865" name="Text Box 25"/>
          <p:cNvSpPr txBox="1">
            <a:spLocks noChangeArrowheads="1"/>
          </p:cNvSpPr>
          <p:nvPr/>
        </p:nvSpPr>
        <p:spPr bwMode="auto">
          <a:xfrm>
            <a:off x="2230003" y="1944362"/>
            <a:ext cx="6553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由其光程差引起的相位差为 </a:t>
            </a:r>
          </a:p>
        </p:txBody>
      </p:sp>
      <mc:AlternateContent xmlns:mc="http://schemas.openxmlformats.org/markup-compatibility/2006" xmlns:a14="http://schemas.microsoft.com/office/drawing/2010/main">
        <mc:Choice Requires="a14">
          <p:sp>
            <p:nvSpPr>
              <p:cNvPr id="12" name="矩形 11"/>
              <p:cNvSpPr/>
              <p:nvPr/>
            </p:nvSpPr>
            <p:spPr>
              <a:xfrm>
                <a:off x="6569020" y="1736166"/>
                <a:ext cx="2229264"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FF0000"/>
                          </a:solidFill>
                          <a:latin typeface="Cambria Math" panose="02040503050406030204" pitchFamily="18" charset="0"/>
                          <a:ea typeface="Cambria Math" panose="02040503050406030204" pitchFamily="18" charset="0"/>
                        </a:rPr>
                        <m:t>Δ</m:t>
                      </m:r>
                      <m:r>
                        <a:rPr lang="zh-CN" altLang="en-US" sz="2800" i="1">
                          <a:solidFill>
                            <a:srgbClr val="FF0000"/>
                          </a:solidFill>
                          <a:latin typeface="Cambria Math" panose="02040503050406030204" pitchFamily="18" charset="0"/>
                          <a:ea typeface="Cambria Math" panose="02040503050406030204" pitchFamily="18" charset="0"/>
                        </a:rPr>
                        <m:t>𝜑</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num>
                        <m:den>
                          <m:r>
                            <m:rPr>
                              <m:sty m:val="p"/>
                            </m:rPr>
                            <a:rPr lang="el-GR" altLang="zh-CN" sz="2800" i="1">
                              <a:solidFill>
                                <a:srgbClr val="FF0000"/>
                              </a:solidFill>
                              <a:latin typeface="Cambria Math" panose="02040503050406030204" pitchFamily="18" charset="0"/>
                              <a:ea typeface="Cambria Math" panose="02040503050406030204" pitchFamily="18" charset="0"/>
                            </a:rPr>
                            <m:t>λ</m:t>
                          </m:r>
                        </m:den>
                      </m:f>
                      <m:r>
                        <a:rPr lang="zh-CN" altLang="en-US" sz="2800" i="1">
                          <a:solidFill>
                            <a:srgbClr val="FF0000"/>
                          </a:solidFill>
                          <a:latin typeface="Cambria Math" panose="02040503050406030204" pitchFamily="18" charset="0"/>
                          <a:ea typeface="Cambria Math" panose="02040503050406030204" pitchFamily="18" charset="0"/>
                        </a:rPr>
                        <m:t>𝛿</m:t>
                      </m:r>
                    </m:oMath>
                  </m:oMathPara>
                </a14:m>
                <a:endParaRPr lang="zh-CN" altLang="en-US" sz="28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6569020" y="1736166"/>
                <a:ext cx="2229264"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230003" y="2921468"/>
                <a:ext cx="2596737"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230003" y="2921468"/>
                <a:ext cx="2596737" cy="901785"/>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127045" y="3529337"/>
                <a:ext cx="4324261" cy="523220"/>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en-US" altLang="zh-CN" sz="2800" b="0" dirty="0">
                  <a:solidFill>
                    <a:srgbClr val="0000FF"/>
                  </a:solidFill>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5127045" y="3529337"/>
                <a:ext cx="432426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5127045" y="2726690"/>
                <a:ext cx="3389711" cy="523220"/>
              </a:xfrm>
              <a:prstGeom prst="rect">
                <a:avLst/>
              </a:prstGeom>
            </p:spPr>
            <p:txBody>
              <a:bodyPr wrap="none">
                <a:spAutoFit/>
              </a:bodyPr>
              <a:lstStyle/>
              <a:p>
                <a:pPr algn="just"/>
                <a14:m>
                  <m:oMathPara xmlns:m="http://schemas.openxmlformats.org/officeDocument/2006/math">
                    <m:oMathParaPr>
                      <m:jc m:val="left"/>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en-US" altLang="zh-CN" sz="2800" b="0" dirty="0">
                  <a:solidFill>
                    <a:srgbClr val="0000FF"/>
                  </a:solidFill>
                  <a:ea typeface="Cambria Math" panose="02040503050406030204" pitchFamily="18" charset="0"/>
                </a:endParaRPr>
              </a:p>
            </p:txBody>
          </p:sp>
        </mc:Choice>
        <mc:Fallback xmlns="">
          <p:sp>
            <p:nvSpPr>
              <p:cNvPr id="15" name="矩形 14"/>
              <p:cNvSpPr>
                <a:spLocks noRot="1" noChangeAspect="1" noMove="1" noResize="1" noEditPoints="1" noAdjustHandles="1" noChangeArrowheads="1" noChangeShapeType="1" noTextEdit="1"/>
              </p:cNvSpPr>
              <p:nvPr/>
            </p:nvSpPr>
            <p:spPr>
              <a:xfrm>
                <a:off x="5127045" y="2726690"/>
                <a:ext cx="3389711" cy="523220"/>
              </a:xfrm>
              <a:prstGeom prst="rect">
                <a:avLst/>
              </a:prstGeom>
              <a:blipFill>
                <a:blip r:embed="rId7"/>
                <a:stretch>
                  <a:fillRect/>
                </a:stretch>
              </a:blipFill>
            </p:spPr>
            <p:txBody>
              <a:bodyPr/>
              <a:lstStyle/>
              <a:p>
                <a:r>
                  <a:rPr lang="zh-CN" altLang="en-US">
                    <a:noFill/>
                  </a:rPr>
                  <a:t> </a:t>
                </a:r>
              </a:p>
            </p:txBody>
          </p:sp>
        </mc:Fallback>
      </mc:AlternateContent>
      <p:sp>
        <p:nvSpPr>
          <p:cNvPr id="2" name="左大括号 1"/>
          <p:cNvSpPr/>
          <p:nvPr/>
        </p:nvSpPr>
        <p:spPr>
          <a:xfrm>
            <a:off x="4937680" y="2909544"/>
            <a:ext cx="142761" cy="1064257"/>
          </a:xfrm>
          <a:prstGeom prst="leftBrace">
            <a:avLst>
              <a:gd name="adj1" fmla="val 49242"/>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 Box 21"/>
          <p:cNvSpPr txBox="1">
            <a:spLocks noChangeArrowheads="1"/>
          </p:cNvSpPr>
          <p:nvPr/>
        </p:nvSpPr>
        <p:spPr bwMode="auto">
          <a:xfrm>
            <a:off x="9570875" y="2726690"/>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干涉相长</a:t>
            </a:r>
          </a:p>
        </p:txBody>
      </p:sp>
      <p:sp>
        <p:nvSpPr>
          <p:cNvPr id="18" name="Text Box 21"/>
          <p:cNvSpPr txBox="1">
            <a:spLocks noChangeArrowheads="1"/>
          </p:cNvSpPr>
          <p:nvPr/>
        </p:nvSpPr>
        <p:spPr bwMode="auto">
          <a:xfrm>
            <a:off x="9570875" y="3532541"/>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干涉相消</a:t>
            </a:r>
          </a:p>
        </p:txBody>
      </p:sp>
      <mc:AlternateContent xmlns:mc="http://schemas.openxmlformats.org/markup-compatibility/2006" xmlns:a14="http://schemas.microsoft.com/office/drawing/2010/main">
        <mc:Choice Requires="a14">
          <p:sp>
            <p:nvSpPr>
              <p:cNvPr id="19" name="矩形 18"/>
              <p:cNvSpPr/>
              <p:nvPr/>
            </p:nvSpPr>
            <p:spPr>
              <a:xfrm>
                <a:off x="4079753" y="4978123"/>
                <a:ext cx="8579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079753" y="4978123"/>
                <a:ext cx="857927"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50945" y="5184028"/>
                <a:ext cx="442178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d>
                        <m:dPr>
                          <m:ctrlPr>
                            <a:rPr lang="en-US" altLang="zh-CN" sz="2800" b="0" i="1" smtClean="0">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b="0" i="1" smtClean="0">
                              <a:solidFill>
                                <a:srgbClr val="FF0000"/>
                              </a:solidFill>
                              <a:latin typeface="Cambria Math" panose="02040503050406030204" pitchFamily="18" charset="0"/>
                              <a:ea typeface="Cambria Math" panose="02040503050406030204" pitchFamily="18" charset="0"/>
                            </a:rPr>
                            <m:t>−1</m:t>
                          </m:r>
                        </m:e>
                      </m:d>
                      <m:f>
                        <m:fPr>
                          <m:ctrlPr>
                            <a:rPr lang="el-GR" altLang="zh-CN" sz="2800" i="1" smtClean="0">
                              <a:solidFill>
                                <a:srgbClr val="FF0000"/>
                              </a:solidFill>
                              <a:latin typeface="Cambria Math"/>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2</m:t>
                          </m:r>
                        </m:den>
                      </m:f>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=1,2,3,⋯</m:t>
                          </m:r>
                        </m:e>
                      </m:d>
                    </m:oMath>
                  </m:oMathPara>
                </a14:m>
                <a:endParaRPr lang="zh-CN" altLang="en-US" sz="2800" dirty="0">
                  <a:solidFill>
                    <a:srgbClr val="FF0000"/>
                  </a:solidFill>
                </a:endParaRPr>
              </a:p>
            </p:txBody>
          </p:sp>
        </mc:Choice>
        <mc:Fallback xmlns="">
          <p:sp>
            <p:nvSpPr>
              <p:cNvPr id="20" name="矩形 19"/>
              <p:cNvSpPr>
                <a:spLocks noRot="1" noChangeAspect="1" noMove="1" noResize="1" noEditPoints="1" noAdjustHandles="1" noChangeArrowheads="1" noChangeShapeType="1" noTextEdit="1"/>
              </p:cNvSpPr>
              <p:nvPr/>
            </p:nvSpPr>
            <p:spPr>
              <a:xfrm>
                <a:off x="5050945" y="5184028"/>
                <a:ext cx="4421787" cy="907749"/>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5022868" y="4331984"/>
                <a:ext cx="460619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𝑘</m:t>
                      </m:r>
                      <m:r>
                        <m:rPr>
                          <m:sty m:val="p"/>
                        </m:rPr>
                        <a:rPr lang="el-GR" altLang="zh-CN" sz="2800" i="1">
                          <a:solidFill>
                            <a:srgbClr val="FF0000"/>
                          </a:solidFill>
                          <a:latin typeface="Cambria Math" panose="02040503050406030204" pitchFamily="18" charset="0"/>
                          <a:ea typeface="Cambria Math" panose="02040503050406030204" pitchFamily="18" charset="0"/>
                        </a:rPr>
                        <m:t>λ</m:t>
                      </m:r>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f>
                        <m:fPr>
                          <m:ctrlPr>
                            <a:rPr lang="el-GR" altLang="zh-CN" sz="2800" i="1">
                              <a:solidFill>
                                <a:srgbClr val="FF0000"/>
                              </a:solidFill>
                              <a:latin typeface="Cambria Math"/>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i="1">
                              <a:solidFill>
                                <a:srgbClr val="FF0000"/>
                              </a:solidFill>
                              <a:latin typeface="Cambria Math" panose="02040503050406030204" pitchFamily="18" charset="0"/>
                              <a:ea typeface="Cambria Math" panose="02040503050406030204" pitchFamily="18" charset="0"/>
                            </a:rPr>
                            <m:t>2</m:t>
                          </m:r>
                        </m:den>
                      </m:f>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=0,1,2,⋯</m:t>
                          </m:r>
                        </m:e>
                      </m:d>
                    </m:oMath>
                  </m:oMathPara>
                </a14:m>
                <a:endParaRPr lang="zh-CN" altLang="en-US" sz="2800" dirty="0">
                  <a:solidFill>
                    <a:srgbClr val="FF0000"/>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5022868" y="4331984"/>
                <a:ext cx="4606197" cy="907749"/>
              </a:xfrm>
              <a:prstGeom prst="rect">
                <a:avLst/>
              </a:prstGeom>
              <a:blipFill>
                <a:blip r:embed="rId10"/>
                <a:stretch>
                  <a:fillRect/>
                </a:stretch>
              </a:blipFill>
            </p:spPr>
            <p:txBody>
              <a:bodyPr/>
              <a:lstStyle/>
              <a:p>
                <a:r>
                  <a:rPr lang="zh-CN" altLang="en-US">
                    <a:noFill/>
                  </a:rPr>
                  <a:t> </a:t>
                </a:r>
              </a:p>
            </p:txBody>
          </p:sp>
        </mc:Fallback>
      </mc:AlternateContent>
      <p:sp>
        <p:nvSpPr>
          <p:cNvPr id="22" name="左大括号 21"/>
          <p:cNvSpPr/>
          <p:nvPr/>
        </p:nvSpPr>
        <p:spPr>
          <a:xfrm>
            <a:off x="4937680" y="4734498"/>
            <a:ext cx="142761" cy="1064257"/>
          </a:xfrm>
          <a:prstGeom prst="leftBrace">
            <a:avLst>
              <a:gd name="adj1" fmla="val 49242"/>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3" name="Text Box 21"/>
          <p:cNvSpPr txBox="1">
            <a:spLocks noChangeArrowheads="1"/>
          </p:cNvSpPr>
          <p:nvPr/>
        </p:nvSpPr>
        <p:spPr bwMode="auto">
          <a:xfrm>
            <a:off x="9570875" y="4536262"/>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干涉相长</a:t>
            </a:r>
          </a:p>
        </p:txBody>
      </p:sp>
      <p:sp>
        <p:nvSpPr>
          <p:cNvPr id="24" name="Text Box 21"/>
          <p:cNvSpPr txBox="1">
            <a:spLocks noChangeArrowheads="1"/>
          </p:cNvSpPr>
          <p:nvPr/>
        </p:nvSpPr>
        <p:spPr bwMode="auto">
          <a:xfrm>
            <a:off x="9570875" y="5342113"/>
            <a:ext cx="18725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干涉相消</a:t>
            </a:r>
          </a:p>
        </p:txBody>
      </p:sp>
    </p:spTree>
    <p:extLst>
      <p:ext uri="{BB962C8B-B14F-4D97-AF65-F5344CB8AC3E}">
        <p14:creationId xmlns:p14="http://schemas.microsoft.com/office/powerpoint/2010/main" val="23403544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5860"/>
                                        </p:tgtEl>
                                        <p:attrNameLst>
                                          <p:attrName>style.visibility</p:attrName>
                                        </p:attrNameLst>
                                      </p:cBhvr>
                                      <p:to>
                                        <p:strVal val="visible"/>
                                      </p:to>
                                    </p:set>
                                    <p:animEffect transition="in" filter="wipe(left)">
                                      <p:cBhvr>
                                        <p:cTn id="7" dur="500"/>
                                        <p:tgtEl>
                                          <p:spTgt spid="358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5861"/>
                                        </p:tgtEl>
                                        <p:attrNameLst>
                                          <p:attrName>style.visibility</p:attrName>
                                        </p:attrNameLst>
                                      </p:cBhvr>
                                      <p:to>
                                        <p:strVal val="visible"/>
                                      </p:to>
                                    </p:set>
                                    <p:animEffect transition="in" filter="wipe(left)">
                                      <p:cBhvr>
                                        <p:cTn id="12" dur="500"/>
                                        <p:tgtEl>
                                          <p:spTgt spid="35861"/>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5865"/>
                                        </p:tgtEl>
                                        <p:attrNameLst>
                                          <p:attrName>style.visibility</p:attrName>
                                        </p:attrNameLst>
                                      </p:cBhvr>
                                      <p:to>
                                        <p:strVal val="visible"/>
                                      </p:to>
                                    </p:set>
                                    <p:animEffect transition="in" filter="wipe(left)">
                                      <p:cBhvr>
                                        <p:cTn id="17" dur="500"/>
                                        <p:tgtEl>
                                          <p:spTgt spid="3586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up)">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Effect transition="in" filter="wipe(left)">
                                      <p:cBhvr>
                                        <p:cTn id="37" dur="500"/>
                                        <p:tgtEl>
                                          <p:spTgt spid="1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wipe(left)">
                                      <p:cBhvr>
                                        <p:cTn id="42" dur="500"/>
                                        <p:tgtEl>
                                          <p:spTgt spid="1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left)">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1"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up)">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24"/>
                                        </p:tgtEl>
                                        <p:attrNameLst>
                                          <p:attrName>style.visibility</p:attrName>
                                        </p:attrNameLst>
                                      </p:cBhvr>
                                      <p:to>
                                        <p:strVal val="visible"/>
                                      </p:to>
                                    </p:set>
                                    <p:animEffect transition="in" filter="wipe(left)">
                                      <p:cBhvr>
                                        <p:cTn id="8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860" grpId="0" autoUpdateAnimBg="0"/>
      <p:bldP spid="35861" grpId="0" autoUpdateAnimBg="0"/>
      <p:bldP spid="35865" grpId="0" autoUpdateAnimBg="0"/>
      <p:bldP spid="12" grpId="0"/>
      <p:bldP spid="13" grpId="0"/>
      <p:bldP spid="14" grpId="0"/>
      <p:bldP spid="15" grpId="0"/>
      <p:bldP spid="2" grpId="0" animBg="1"/>
      <p:bldP spid="17" grpId="0" autoUpdateAnimBg="0"/>
      <p:bldP spid="18" grpId="0" autoUpdateAnimBg="0"/>
      <p:bldP spid="19" grpId="0"/>
      <p:bldP spid="20" grpId="0"/>
      <p:bldP spid="21" grpId="0"/>
      <p:bldP spid="22" grpId="0" animBg="1"/>
      <p:bldP spid="23" grpId="0" autoUpdateAnimBg="0"/>
      <p:bldP spid="24"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910"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6905" name="组合 32"/>
          <p:cNvGrpSpPr>
            <a:grpSpLocks/>
          </p:cNvGrpSpPr>
          <p:nvPr/>
        </p:nvGrpSpPr>
        <p:grpSpPr bwMode="auto">
          <a:xfrm>
            <a:off x="1719263" y="582613"/>
            <a:ext cx="8848725" cy="954087"/>
            <a:chOff x="772016" y="664809"/>
            <a:chExt cx="8847606" cy="954107"/>
          </a:xfrm>
        </p:grpSpPr>
        <p:sp>
          <p:nvSpPr>
            <p:cNvPr id="34" name="任意多边形 33"/>
            <p:cNvSpPr/>
            <p:nvPr/>
          </p:nvSpPr>
          <p:spPr>
            <a:xfrm>
              <a:off x="772016" y="748948"/>
              <a:ext cx="161905" cy="369896"/>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mc:AlternateContent xmlns:mc="http://schemas.openxmlformats.org/markup-compatibility/2006" xmlns:a14="http://schemas.microsoft.com/office/drawing/2010/main">
          <mc:Choice Requires="a14">
            <p:sp>
              <p:nvSpPr>
                <p:cNvPr id="76907" name="文本框 34"/>
                <p:cNvSpPr txBox="1">
                  <a:spLocks noChangeArrowheads="1"/>
                </p:cNvSpPr>
                <p:nvPr/>
              </p:nvSpPr>
              <p:spPr bwMode="auto">
                <a:xfrm>
                  <a:off x="852724" y="664809"/>
                  <a:ext cx="8766898" cy="95410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0903</a:t>
                  </a:r>
                  <a:r>
                    <a:rPr lang="zh-CN" altLang="en-US" sz="2800" b="1" dirty="0">
                      <a:solidFill>
                        <a:srgbClr val="0000FF"/>
                      </a:solidFill>
                      <a:latin typeface="楷体" pitchFamily="49" charset="-122"/>
                      <a:ea typeface="楷体" pitchFamily="49" charset="-122"/>
                    </a:rPr>
                    <a:t>光强均为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0</m:t>
                          </m:r>
                        </m:sub>
                      </m:sSub>
                    </m:oMath>
                  </a14:m>
                  <a:r>
                    <a:rPr lang="zh-CN" altLang="en-US" sz="2800" b="1" dirty="0">
                      <a:solidFill>
                        <a:srgbClr val="0000FF"/>
                      </a:solidFill>
                      <a:latin typeface="楷体" pitchFamily="49" charset="-122"/>
                      <a:ea typeface="楷体" pitchFamily="49" charset="-122"/>
                    </a:rPr>
                    <a:t>，相位差为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0.5</m:t>
                      </m:r>
                      <m:r>
                        <a:rPr lang="zh-CN" altLang="en-US" sz="2800" i="1">
                          <a:solidFill>
                            <a:srgbClr val="0000FF"/>
                          </a:solidFill>
                          <a:latin typeface="Cambria Math" panose="02040503050406030204" pitchFamily="18" charset="0"/>
                          <a:ea typeface="Cambria Math" panose="02040503050406030204" pitchFamily="18" charset="0"/>
                        </a:rPr>
                        <m:t>𝜋</m:t>
                      </m:r>
                    </m:oMath>
                  </a14:m>
                  <a:r>
                    <a:rPr lang="zh-CN" altLang="en-US" sz="2800" b="1" dirty="0">
                      <a:solidFill>
                        <a:srgbClr val="0000FF"/>
                      </a:solidFill>
                      <a:latin typeface="楷体" pitchFamily="49" charset="-122"/>
                      <a:ea typeface="楷体" pitchFamily="49" charset="-122"/>
                    </a:rPr>
                    <a:t>的两束相干光叠加后，光强变为</a:t>
                  </a:r>
                </a:p>
              </p:txBody>
            </p:sp>
          </mc:Choice>
          <mc:Fallback xmlns="">
            <p:sp>
              <p:nvSpPr>
                <p:cNvPr id="76907" name="文本框 34"/>
                <p:cNvSpPr txBox="1">
                  <a:spLocks noRot="1" noChangeAspect="1" noMove="1" noResize="1" noEditPoints="1" noAdjustHandles="1" noChangeArrowheads="1" noChangeShapeType="1" noTextEdit="1"/>
                </p:cNvSpPr>
                <p:nvPr/>
              </p:nvSpPr>
              <p:spPr bwMode="auto">
                <a:xfrm>
                  <a:off x="852724" y="664809"/>
                  <a:ext cx="8766898" cy="954107"/>
                </a:xfrm>
                <a:prstGeom prst="rect">
                  <a:avLst/>
                </a:prstGeom>
                <a:blipFill>
                  <a:blip r:embed="rId2"/>
                  <a:stretch>
                    <a:fillRect l="-1390" t="-8333" r="-1390" b="-17308"/>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2367131" y="1202919"/>
              <a:ext cx="138095" cy="35719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solidFill>
                  <a:srgbClr val="0000FF"/>
                </a:solidFill>
              </a:endParaRPr>
            </a:p>
          </p:txBody>
        </p:sp>
      </p:grpSp>
      <p:grpSp>
        <p:nvGrpSpPr>
          <p:cNvPr id="2" name="组合 1"/>
          <p:cNvGrpSpPr/>
          <p:nvPr/>
        </p:nvGrpSpPr>
        <p:grpSpPr>
          <a:xfrm>
            <a:off x="2581276" y="2440325"/>
            <a:ext cx="6642098" cy="3100976"/>
            <a:chOff x="2581276" y="2440325"/>
            <a:chExt cx="6642098" cy="3100976"/>
          </a:xfrm>
        </p:grpSpPr>
        <p:grpSp>
          <p:nvGrpSpPr>
            <p:cNvPr id="76913" name="组合 5"/>
            <p:cNvGrpSpPr>
              <a:grpSpLocks/>
            </p:cNvGrpSpPr>
            <p:nvPr/>
          </p:nvGrpSpPr>
          <p:grpSpPr bwMode="auto">
            <a:xfrm>
              <a:off x="2581276" y="2440325"/>
              <a:ext cx="6642098" cy="3100976"/>
              <a:chOff x="1930402" y="1699471"/>
              <a:chExt cx="8331196" cy="4052294"/>
            </a:xfrm>
          </p:grpSpPr>
          <p:sp>
            <p:nvSpPr>
              <p:cNvPr id="7" name="矩形 6"/>
              <p:cNvSpPr/>
              <p:nvPr/>
            </p:nvSpPr>
            <p:spPr>
              <a:xfrm rot="2700000">
                <a:off x="2543343" y="2288541"/>
                <a:ext cx="1207367"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57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0229"/>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833"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835"/>
                <a:ext cx="971708"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790" y="2364302"/>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206" y="2397495"/>
                <a:ext cx="1207367"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49497"/>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2169"/>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27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612"/>
                <a:ext cx="1955362"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8210"/>
                <a:ext cx="969716"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853" y="2341483"/>
                <a:ext cx="1207367"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9098"/>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545"/>
                <a:ext cx="1879697"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1774"/>
                <a:ext cx="947813"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6931"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6932"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6933"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6934"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4" y="5697828"/>
                <a:ext cx="8020569"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44" name="矩形 43"/>
                <p:cNvSpPr/>
                <p:nvPr/>
              </p:nvSpPr>
              <p:spPr>
                <a:xfrm>
                  <a:off x="3307532" y="4596049"/>
                  <a:ext cx="5664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3307532" y="4596049"/>
                  <a:ext cx="566437"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4695059" y="4596049"/>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4695059" y="4596049"/>
                  <a:ext cx="76520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6240179" y="4570689"/>
                  <a:ext cx="1001043" cy="573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e>
                        </m:rad>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6240179" y="4570689"/>
                  <a:ext cx="1001043" cy="5739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7933132" y="4596049"/>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7933132" y="4596049"/>
                  <a:ext cx="765209" cy="523220"/>
                </a:xfrm>
                <a:prstGeom prst="rect">
                  <a:avLst/>
                </a:prstGeom>
                <a:blipFill>
                  <a:blip r:embed="rId6"/>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8" name="矩形 47"/>
              <p:cNvSpPr/>
              <p:nvPr/>
            </p:nvSpPr>
            <p:spPr>
              <a:xfrm>
                <a:off x="3630790" y="5545127"/>
                <a:ext cx="4545155"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+2</m:t>
                      </m:r>
                      <m:rad>
                        <m:radPr>
                          <m:degHide m:val="on"/>
                          <m:ctrlPr>
                            <a:rPr lang="en-US" altLang="zh-CN" sz="2800" b="0" i="1" smtClean="0">
                              <a:solidFill>
                                <a:srgbClr val="0000FF"/>
                              </a:solidFill>
                              <a:latin typeface="Cambria Math"/>
                              <a:ea typeface="Cambria Math" panose="02040503050406030204" pitchFamily="18" charset="0"/>
                            </a:rPr>
                          </m:ctrlPr>
                        </m:radPr>
                        <m:deg/>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rad>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cos</m:t>
                          </m:r>
                        </m:fName>
                        <m:e>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e>
                      </m:func>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630790" y="5545127"/>
                <a:ext cx="4545155" cy="614142"/>
              </a:xfrm>
              <a:prstGeom prst="rect">
                <a:avLst/>
              </a:prstGeom>
              <a:blipFill>
                <a:blip r:embed="rId7"/>
                <a:stretch>
                  <a:fillRect/>
                </a:stretch>
              </a:blipFill>
            </p:spPr>
            <p:txBody>
              <a:bodyPr/>
              <a:lstStyle/>
              <a:p>
                <a:r>
                  <a:rPr lang="zh-CN" altLang="en-US">
                    <a:noFill/>
                  </a:rPr>
                  <a:t> </a:t>
                </a:r>
              </a:p>
            </p:txBody>
          </p:sp>
        </mc:Fallback>
      </mc:AlternateContent>
      <p:grpSp>
        <p:nvGrpSpPr>
          <p:cNvPr id="37" name="组合 36"/>
          <p:cNvGrpSpPr>
            <a:grpSpLocks/>
          </p:cNvGrpSpPr>
          <p:nvPr/>
        </p:nvGrpSpPr>
        <p:grpSpPr bwMode="auto">
          <a:xfrm>
            <a:off x="4684713" y="2225675"/>
            <a:ext cx="822325" cy="820738"/>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6912"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320084589"/>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6905"/>
                                        </p:tgtEl>
                                        <p:attrNameLst>
                                          <p:attrName>style.visibility</p:attrName>
                                        </p:attrNameLst>
                                      </p:cBhvr>
                                      <p:to>
                                        <p:strVal val="visible"/>
                                      </p:to>
                                    </p:set>
                                    <p:animEffect transition="in" filter="wipe(left)">
                                      <p:cBhvr>
                                        <p:cTn id="13" dur="500"/>
                                        <p:tgtEl>
                                          <p:spTgt spid="7690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grpId="0" nodeType="after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left)">
                                      <p:cBhvr>
                                        <p:cTn id="21" dur="500"/>
                                        <p:tgtEl>
                                          <p:spTgt spid="4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21" name="Text Box 13"/>
          <p:cNvSpPr txBox="1">
            <a:spLocks noChangeArrowheads="1"/>
          </p:cNvSpPr>
          <p:nvPr/>
        </p:nvSpPr>
        <p:spPr bwMode="auto">
          <a:xfrm>
            <a:off x="2106657" y="519416"/>
            <a:ext cx="38651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ClrTx/>
              <a:buFontTx/>
              <a:buNone/>
            </a:pPr>
            <a:r>
              <a:rPr lang="zh-CN" altLang="en-US" sz="2800" dirty="0">
                <a:solidFill>
                  <a:srgbClr val="6600CC"/>
                </a:solidFill>
                <a:latin typeface="+mn-lt"/>
                <a:ea typeface="+mn-ea"/>
              </a:rPr>
              <a:t>三、获得相干光的方法</a:t>
            </a:r>
          </a:p>
        </p:txBody>
      </p:sp>
      <p:sp>
        <p:nvSpPr>
          <p:cNvPr id="65" name="Text Box 6"/>
          <p:cNvSpPr txBox="1">
            <a:spLocks noChangeArrowheads="1"/>
          </p:cNvSpPr>
          <p:nvPr/>
        </p:nvSpPr>
        <p:spPr bwMode="auto">
          <a:xfrm>
            <a:off x="2129536" y="4114185"/>
            <a:ext cx="5527149"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ClrTx/>
              <a:buFontTx/>
              <a:buNone/>
            </a:pPr>
            <a:r>
              <a:rPr lang="zh-CN" altLang="en-US" sz="2800" dirty="0">
                <a:solidFill>
                  <a:srgbClr val="FF0000"/>
                </a:solidFill>
                <a:latin typeface="+mn-lt"/>
                <a:ea typeface="+mn-ea"/>
              </a:rPr>
              <a:t>分振幅法</a:t>
            </a:r>
            <a:r>
              <a:rPr lang="zh-CN" altLang="en-US" sz="2800" dirty="0">
                <a:solidFill>
                  <a:srgbClr val="0000FF"/>
                </a:solidFill>
                <a:latin typeface="+mn-lt"/>
                <a:ea typeface="+mn-ea"/>
              </a:rPr>
              <a:t>：利用反射或折射把一束光的振幅分成两部分，这两部分光为相干光（薄膜干涉）</a:t>
            </a:r>
          </a:p>
        </p:txBody>
      </p:sp>
      <p:sp>
        <p:nvSpPr>
          <p:cNvPr id="66" name="Text Box 7"/>
          <p:cNvSpPr txBox="1">
            <a:spLocks noChangeArrowheads="1"/>
          </p:cNvSpPr>
          <p:nvPr/>
        </p:nvSpPr>
        <p:spPr bwMode="auto">
          <a:xfrm>
            <a:off x="2106657" y="1617048"/>
            <a:ext cx="5527850" cy="1643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ClrTx/>
              <a:buFontTx/>
              <a:buNone/>
            </a:pPr>
            <a:r>
              <a:rPr lang="zh-CN" altLang="en-US" sz="2800" dirty="0">
                <a:solidFill>
                  <a:srgbClr val="FF0000"/>
                </a:solidFill>
                <a:latin typeface="+mn-lt"/>
                <a:ea typeface="+mn-ea"/>
              </a:rPr>
              <a:t>分波前法</a:t>
            </a:r>
            <a:r>
              <a:rPr lang="zh-CN" altLang="en-US" sz="2800" dirty="0">
                <a:solidFill>
                  <a:srgbClr val="0000FF"/>
                </a:solidFill>
                <a:latin typeface="+mn-lt"/>
                <a:ea typeface="+mn-ea"/>
              </a:rPr>
              <a:t>：在光源发出的同一波阵面上取两个点光源，该两个点光源发出的光为相干光（杨氏实验）</a:t>
            </a:r>
          </a:p>
        </p:txBody>
      </p:sp>
      <p:sp>
        <p:nvSpPr>
          <p:cNvPr id="35" name="Line 3"/>
          <p:cNvSpPr>
            <a:spLocks noChangeShapeType="1"/>
          </p:cNvSpPr>
          <p:nvPr/>
        </p:nvSpPr>
        <p:spPr bwMode="auto">
          <a:xfrm>
            <a:off x="10985320" y="1094760"/>
            <a:ext cx="1588" cy="25511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36" name="Line 4"/>
          <p:cNvSpPr>
            <a:spLocks noChangeShapeType="1"/>
          </p:cNvSpPr>
          <p:nvPr/>
        </p:nvSpPr>
        <p:spPr bwMode="auto">
          <a:xfrm>
            <a:off x="8927920" y="1559897"/>
            <a:ext cx="0" cy="762000"/>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40" name="Line 5"/>
          <p:cNvSpPr>
            <a:spLocks noChangeShapeType="1"/>
          </p:cNvSpPr>
          <p:nvPr/>
        </p:nvSpPr>
        <p:spPr bwMode="auto">
          <a:xfrm flipH="1">
            <a:off x="8927920" y="2415560"/>
            <a:ext cx="0" cy="762000"/>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grpSp>
        <p:nvGrpSpPr>
          <p:cNvPr id="43" name="Group 6"/>
          <p:cNvGrpSpPr>
            <a:grpSpLocks/>
          </p:cNvGrpSpPr>
          <p:nvPr/>
        </p:nvGrpSpPr>
        <p:grpSpPr bwMode="auto">
          <a:xfrm>
            <a:off x="9958208" y="1483697"/>
            <a:ext cx="341312" cy="1809750"/>
            <a:chOff x="4201" y="1056"/>
            <a:chExt cx="215" cy="1140"/>
          </a:xfrm>
        </p:grpSpPr>
        <p:grpSp>
          <p:nvGrpSpPr>
            <p:cNvPr id="44" name="Group 7"/>
            <p:cNvGrpSpPr>
              <a:grpSpLocks/>
            </p:cNvGrpSpPr>
            <p:nvPr/>
          </p:nvGrpSpPr>
          <p:grpSpPr bwMode="auto">
            <a:xfrm>
              <a:off x="4201" y="1584"/>
              <a:ext cx="215" cy="612"/>
              <a:chOff x="3670" y="1659"/>
              <a:chExt cx="215" cy="612"/>
            </a:xfrm>
          </p:grpSpPr>
          <p:sp>
            <p:nvSpPr>
              <p:cNvPr id="50" name="Arc 8"/>
              <p:cNvSpPr>
                <a:spLocks noChangeArrowheads="1"/>
              </p:cNvSpPr>
              <p:nvPr/>
            </p:nvSpPr>
            <p:spPr bwMode="auto">
              <a:xfrm flipV="1">
                <a:off x="3694" y="1941"/>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Arc 9"/>
              <p:cNvSpPr>
                <a:spLocks noChangeArrowheads="1"/>
              </p:cNvSpPr>
              <p:nvPr/>
            </p:nvSpPr>
            <p:spPr bwMode="auto">
              <a:xfrm>
                <a:off x="3694" y="1659"/>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Arc 10"/>
              <p:cNvSpPr>
                <a:spLocks noChangeArrowheads="1"/>
              </p:cNvSpPr>
              <p:nvPr/>
            </p:nvSpPr>
            <p:spPr bwMode="auto">
              <a:xfrm flipV="1">
                <a:off x="3670" y="1947"/>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Arc 11"/>
              <p:cNvSpPr>
                <a:spLocks noChangeArrowheads="1"/>
              </p:cNvSpPr>
              <p:nvPr/>
            </p:nvSpPr>
            <p:spPr bwMode="auto">
              <a:xfrm>
                <a:off x="3670" y="1800"/>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nvGrpSpPr>
            <p:cNvPr id="45" name="Group 12"/>
            <p:cNvGrpSpPr>
              <a:grpSpLocks/>
            </p:cNvGrpSpPr>
            <p:nvPr/>
          </p:nvGrpSpPr>
          <p:grpSpPr bwMode="auto">
            <a:xfrm>
              <a:off x="4201" y="1056"/>
              <a:ext cx="215" cy="612"/>
              <a:chOff x="3670" y="992"/>
              <a:chExt cx="215" cy="612"/>
            </a:xfrm>
          </p:grpSpPr>
          <p:sp>
            <p:nvSpPr>
              <p:cNvPr id="46" name="Arc 13"/>
              <p:cNvSpPr>
                <a:spLocks noChangeArrowheads="1"/>
              </p:cNvSpPr>
              <p:nvPr/>
            </p:nvSpPr>
            <p:spPr bwMode="auto">
              <a:xfrm flipV="1">
                <a:off x="3694" y="1274"/>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Arc 14"/>
              <p:cNvSpPr>
                <a:spLocks noChangeArrowheads="1"/>
              </p:cNvSpPr>
              <p:nvPr/>
            </p:nvSpPr>
            <p:spPr bwMode="auto">
              <a:xfrm>
                <a:off x="3694" y="992"/>
                <a:ext cx="191" cy="33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8" name="Arc 15"/>
              <p:cNvSpPr>
                <a:spLocks noChangeArrowheads="1"/>
              </p:cNvSpPr>
              <p:nvPr/>
            </p:nvSpPr>
            <p:spPr bwMode="auto">
              <a:xfrm flipV="1">
                <a:off x="3670" y="1280"/>
                <a:ext cx="96" cy="172"/>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9" name="Arc 16"/>
              <p:cNvSpPr>
                <a:spLocks noChangeArrowheads="1"/>
              </p:cNvSpPr>
              <p:nvPr/>
            </p:nvSpPr>
            <p:spPr bwMode="auto">
              <a:xfrm>
                <a:off x="3670" y="1135"/>
                <a:ext cx="96"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grpSp>
      <p:sp>
        <p:nvSpPr>
          <p:cNvPr id="54" name="Line 17"/>
          <p:cNvSpPr>
            <a:spLocks noChangeShapeType="1"/>
          </p:cNvSpPr>
          <p:nvPr/>
        </p:nvSpPr>
        <p:spPr bwMode="auto">
          <a:xfrm>
            <a:off x="9842320" y="1285260"/>
            <a:ext cx="0" cy="6080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5" name="Line 18"/>
          <p:cNvSpPr>
            <a:spLocks noChangeShapeType="1"/>
          </p:cNvSpPr>
          <p:nvPr/>
        </p:nvSpPr>
        <p:spPr bwMode="auto">
          <a:xfrm>
            <a:off x="9842320" y="2017097"/>
            <a:ext cx="0" cy="719138"/>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6" name="Line 19"/>
          <p:cNvSpPr>
            <a:spLocks noChangeShapeType="1"/>
          </p:cNvSpPr>
          <p:nvPr/>
        </p:nvSpPr>
        <p:spPr bwMode="auto">
          <a:xfrm>
            <a:off x="9842320" y="2901335"/>
            <a:ext cx="0" cy="608012"/>
          </a:xfrm>
          <a:prstGeom prst="line">
            <a:avLst/>
          </a:prstGeom>
          <a:noFill/>
          <a:ln w="28575">
            <a:solidFill>
              <a:srgbClr val="80008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57" name="Line 20"/>
          <p:cNvSpPr>
            <a:spLocks noChangeShapeType="1"/>
          </p:cNvSpPr>
          <p:nvPr/>
        </p:nvSpPr>
        <p:spPr bwMode="auto">
          <a:xfrm>
            <a:off x="8532633" y="2358410"/>
            <a:ext cx="2738437" cy="0"/>
          </a:xfrm>
          <a:prstGeom prst="line">
            <a:avLst/>
          </a:prstGeom>
          <a:noFill/>
          <a:ln w="28575">
            <a:solidFill>
              <a:srgbClr val="800000"/>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58" name="Group 21"/>
          <p:cNvGrpSpPr>
            <a:grpSpLocks/>
          </p:cNvGrpSpPr>
          <p:nvPr/>
        </p:nvGrpSpPr>
        <p:grpSpPr bwMode="auto">
          <a:xfrm>
            <a:off x="9004120" y="1940897"/>
            <a:ext cx="860425" cy="903288"/>
            <a:chOff x="2640" y="1654"/>
            <a:chExt cx="542" cy="569"/>
          </a:xfrm>
        </p:grpSpPr>
        <p:sp>
          <p:nvSpPr>
            <p:cNvPr id="59" name="Line 22"/>
            <p:cNvSpPr>
              <a:spLocks noChangeShapeType="1"/>
            </p:cNvSpPr>
            <p:nvPr/>
          </p:nvSpPr>
          <p:spPr bwMode="auto">
            <a:xfrm flipV="1">
              <a:off x="2640" y="1654"/>
              <a:ext cx="534" cy="26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0" name="Line 23"/>
            <p:cNvSpPr>
              <a:spLocks noChangeShapeType="1"/>
            </p:cNvSpPr>
            <p:nvPr/>
          </p:nvSpPr>
          <p:spPr bwMode="auto">
            <a:xfrm>
              <a:off x="2648" y="1959"/>
              <a:ext cx="534" cy="264"/>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sp>
        <p:nvSpPr>
          <p:cNvPr id="61" name="Line 24"/>
          <p:cNvSpPr>
            <a:spLocks noChangeShapeType="1"/>
          </p:cNvSpPr>
          <p:nvPr/>
        </p:nvSpPr>
        <p:spPr bwMode="auto">
          <a:xfrm flipV="1">
            <a:off x="9842320" y="1683722"/>
            <a:ext cx="1143000" cy="257175"/>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67" name="Line 25"/>
          <p:cNvSpPr>
            <a:spLocks noChangeShapeType="1"/>
          </p:cNvSpPr>
          <p:nvPr/>
        </p:nvSpPr>
        <p:spPr bwMode="auto">
          <a:xfrm flipV="1">
            <a:off x="9842320" y="1686897"/>
            <a:ext cx="1169988" cy="116840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69" name="Group 27"/>
          <p:cNvGrpSpPr>
            <a:grpSpLocks/>
          </p:cNvGrpSpPr>
          <p:nvPr/>
        </p:nvGrpSpPr>
        <p:grpSpPr bwMode="auto">
          <a:xfrm>
            <a:off x="8543745" y="1856760"/>
            <a:ext cx="344488" cy="973137"/>
            <a:chOff x="3310" y="1291"/>
            <a:chExt cx="217" cy="613"/>
          </a:xfrm>
        </p:grpSpPr>
        <p:sp>
          <p:nvSpPr>
            <p:cNvPr id="70" name="Arc 28"/>
            <p:cNvSpPr>
              <a:spLocks noChangeArrowheads="1"/>
            </p:cNvSpPr>
            <p:nvPr/>
          </p:nvSpPr>
          <p:spPr bwMode="auto">
            <a:xfrm flipV="1">
              <a:off x="3335" y="1575"/>
              <a:ext cx="192" cy="329"/>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1" name="Arc 29"/>
            <p:cNvSpPr>
              <a:spLocks noChangeArrowheads="1"/>
            </p:cNvSpPr>
            <p:nvPr/>
          </p:nvSpPr>
          <p:spPr bwMode="auto">
            <a:xfrm>
              <a:off x="3335" y="1291"/>
              <a:ext cx="192" cy="331"/>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2" name="Arc 30"/>
            <p:cNvSpPr>
              <a:spLocks noChangeArrowheads="1"/>
            </p:cNvSpPr>
            <p:nvPr/>
          </p:nvSpPr>
          <p:spPr bwMode="auto">
            <a:xfrm flipV="1">
              <a:off x="3310" y="1581"/>
              <a:ext cx="97"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73" name="Arc 31"/>
            <p:cNvSpPr>
              <a:spLocks noChangeArrowheads="1"/>
            </p:cNvSpPr>
            <p:nvPr/>
          </p:nvSpPr>
          <p:spPr bwMode="auto">
            <a:xfrm>
              <a:off x="3310" y="1434"/>
              <a:ext cx="97" cy="170"/>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mc:AlternateContent xmlns:mc="http://schemas.openxmlformats.org/markup-compatibility/2006" xmlns:a14="http://schemas.microsoft.com/office/drawing/2010/main">
        <mc:Choice Requires="a14">
          <p:sp>
            <p:nvSpPr>
              <p:cNvPr id="74" name="Rectangle 32"/>
              <p:cNvSpPr>
                <a:spLocks noChangeArrowheads="1"/>
              </p:cNvSpPr>
              <p:nvPr/>
            </p:nvSpPr>
            <p:spPr bwMode="auto">
              <a:xfrm>
                <a:off x="8173858" y="2078089"/>
                <a:ext cx="523875" cy="4191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sz="2800" i="1">
                        <a:solidFill>
                          <a:srgbClr val="0000FF"/>
                        </a:solidFill>
                        <a:latin typeface="Cambria Math" panose="02040503050406030204" pitchFamily="18" charset="0"/>
                      </a:rPr>
                      <m:t>𝑆</m:t>
                    </m:r>
                  </m:oMath>
                </a14:m>
                <a:r>
                  <a:rPr lang="en-US" altLang="zh-CN" sz="1600" b="1" dirty="0">
                    <a:solidFill>
                      <a:srgbClr val="FF0000"/>
                    </a:solidFill>
                    <a:latin typeface="宋体" panose="02010600030101010101" pitchFamily="2" charset="-122"/>
                  </a:rPr>
                  <a:t>*</a:t>
                </a:r>
                <a:endParaRPr lang="en-US" altLang="zh-CN" sz="1000" dirty="0"/>
              </a:p>
            </p:txBody>
          </p:sp>
        </mc:Choice>
        <mc:Fallback xmlns="">
          <p:sp>
            <p:nvSpPr>
              <p:cNvPr id="74" name="Rectangle 32"/>
              <p:cNvSpPr>
                <a:spLocks noRot="1" noChangeAspect="1" noMove="1" noResize="1" noEditPoints="1" noAdjustHandles="1" noChangeArrowheads="1" noChangeShapeType="1" noTextEdit="1"/>
              </p:cNvSpPr>
              <p:nvPr/>
            </p:nvSpPr>
            <p:spPr bwMode="auto">
              <a:xfrm>
                <a:off x="8173858" y="2078089"/>
                <a:ext cx="523875" cy="419100"/>
              </a:xfrm>
              <a:prstGeom prst="rect">
                <a:avLst/>
              </a:prstGeom>
              <a:blipFill>
                <a:blip r:embed="rId3"/>
                <a:stretch>
                  <a:fillRect b="-2029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
        <p:nvSpPr>
          <p:cNvPr id="75" name="Rectangle 34"/>
          <p:cNvSpPr>
            <a:spLocks noChangeArrowheads="1"/>
          </p:cNvSpPr>
          <p:nvPr/>
        </p:nvSpPr>
        <p:spPr bwMode="auto">
          <a:xfrm>
            <a:off x="8888233" y="5406410"/>
            <a:ext cx="2727325" cy="903287"/>
          </a:xfrm>
          <a:prstGeom prst="rect">
            <a:avLst/>
          </a:prstGeom>
          <a:gradFill rotWithShape="0">
            <a:gsLst>
              <a:gs pos="0">
                <a:srgbClr val="767600"/>
              </a:gs>
              <a:gs pos="50000">
                <a:srgbClr val="FFFF00"/>
              </a:gs>
              <a:gs pos="100000">
                <a:srgbClr val="767600"/>
              </a:gs>
            </a:gsLst>
            <a:lin ang="5400000" scaled="1"/>
          </a:gradFill>
          <a:ln>
            <a:noFill/>
          </a:ln>
          <a:extLst>
            <a:ext uri="{91240B29-F687-4F45-9708-019B960494DF}">
              <a14:hiddenLine xmlns:a14="http://schemas.microsoft.com/office/drawing/2010/main" w="19050">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76" name="Line 36"/>
          <p:cNvSpPr>
            <a:spLocks noChangeShapeType="1"/>
          </p:cNvSpPr>
          <p:nvPr/>
        </p:nvSpPr>
        <p:spPr bwMode="auto">
          <a:xfrm>
            <a:off x="9829620" y="5406410"/>
            <a:ext cx="314325" cy="881062"/>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7" name="Line 37"/>
          <p:cNvSpPr>
            <a:spLocks noChangeShapeType="1"/>
          </p:cNvSpPr>
          <p:nvPr/>
        </p:nvSpPr>
        <p:spPr bwMode="auto">
          <a:xfrm flipH="1">
            <a:off x="10104258" y="5363547"/>
            <a:ext cx="328612" cy="946150"/>
          </a:xfrm>
          <a:prstGeom prst="line">
            <a:avLst/>
          </a:prstGeom>
          <a:noFill/>
          <a:ln w="2857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78" name="Line 38"/>
          <p:cNvSpPr>
            <a:spLocks noChangeShapeType="1"/>
          </p:cNvSpPr>
          <p:nvPr/>
        </p:nvSpPr>
        <p:spPr bwMode="auto">
          <a:xfrm>
            <a:off x="8723133" y="4293572"/>
            <a:ext cx="1104900" cy="1104900"/>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sp>
        <p:nvSpPr>
          <p:cNvPr id="79" name="Line 39"/>
          <p:cNvSpPr>
            <a:spLocks noChangeShapeType="1"/>
          </p:cNvSpPr>
          <p:nvPr/>
        </p:nvSpPr>
        <p:spPr bwMode="auto">
          <a:xfrm flipH="1">
            <a:off x="9801045" y="4293572"/>
            <a:ext cx="1116013" cy="1116013"/>
          </a:xfrm>
          <a:prstGeom prst="line">
            <a:avLst/>
          </a:prstGeom>
          <a:noFill/>
          <a:ln w="28575">
            <a:solidFill>
              <a:srgbClr val="0000FF"/>
            </a:solidFill>
            <a:round/>
            <a:headEnd type="triangl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0" name="Line 40"/>
          <p:cNvSpPr>
            <a:spLocks noChangeShapeType="1"/>
          </p:cNvSpPr>
          <p:nvPr/>
        </p:nvSpPr>
        <p:spPr bwMode="auto">
          <a:xfrm flipV="1">
            <a:off x="10410645" y="4607897"/>
            <a:ext cx="777875" cy="777875"/>
          </a:xfrm>
          <a:prstGeom prst="line">
            <a:avLst/>
          </a:prstGeom>
          <a:noFill/>
          <a:ln w="28575">
            <a:solidFill>
              <a:srgbClr val="0000FF"/>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a:p>
        </p:txBody>
      </p:sp>
      <p:grpSp>
        <p:nvGrpSpPr>
          <p:cNvPr id="81" name="Group 41"/>
          <p:cNvGrpSpPr>
            <a:grpSpLocks/>
          </p:cNvGrpSpPr>
          <p:nvPr/>
        </p:nvGrpSpPr>
        <p:grpSpPr bwMode="auto">
          <a:xfrm>
            <a:off x="10885308" y="4163397"/>
            <a:ext cx="441325" cy="488950"/>
            <a:chOff x="4276" y="3270"/>
            <a:chExt cx="180" cy="178"/>
          </a:xfrm>
        </p:grpSpPr>
        <p:sp>
          <p:nvSpPr>
            <p:cNvPr id="82" name="Arc 42"/>
            <p:cNvSpPr>
              <a:spLocks noChangeArrowheads="1"/>
            </p:cNvSpPr>
            <p:nvPr/>
          </p:nvSpPr>
          <p:spPr bwMode="auto">
            <a:xfrm flipH="1" flipV="1">
              <a:off x="4276" y="3272"/>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Arc 43"/>
            <p:cNvSpPr>
              <a:spLocks noChangeArrowheads="1"/>
            </p:cNvSpPr>
            <p:nvPr/>
          </p:nvSpPr>
          <p:spPr bwMode="auto">
            <a:xfrm>
              <a:off x="4280" y="3270"/>
              <a:ext cx="176" cy="176"/>
            </a:xfrm>
            <a:custGeom>
              <a:avLst/>
              <a:gdLst>
                <a:gd name="T0" fmla="*/ 0 w 21600"/>
                <a:gd name="T1" fmla="*/ 0 h 21600"/>
                <a:gd name="T2" fmla="*/ 0 w 21600"/>
                <a:gd name="T3" fmla="*/ 0 h 21600"/>
                <a:gd name="T4" fmla="*/ 0 w 21600"/>
                <a:gd name="T5" fmla="*/ 0 h 21600"/>
                <a:gd name="T6" fmla="*/ 0 w 21600"/>
                <a:gd name="T7" fmla="*/ 0 h 21600"/>
                <a:gd name="T8" fmla="*/ 0 w 21600"/>
                <a:gd name="T9" fmla="*/ 0 h 21600"/>
                <a:gd name="T10" fmla="*/ 0 w 21600"/>
                <a:gd name="T11" fmla="*/ 0 h 216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1600" h="21600" fill="none">
                  <a:moveTo>
                    <a:pt x="-1" y="0"/>
                  </a:moveTo>
                  <a:cubicBezTo>
                    <a:pt x="11929" y="0"/>
                    <a:pt x="21600" y="9670"/>
                    <a:pt x="21600" y="21600"/>
                  </a:cubicBezTo>
                </a:path>
                <a:path w="21600" h="21600" stroke="0">
                  <a:moveTo>
                    <a:pt x="-1" y="0"/>
                  </a:moveTo>
                  <a:cubicBezTo>
                    <a:pt x="11929" y="0"/>
                    <a:pt x="21600" y="9670"/>
                    <a:pt x="21600" y="21600"/>
                  </a:cubicBezTo>
                  <a:lnTo>
                    <a:pt x="0" y="21600"/>
                  </a:lnTo>
                  <a:lnTo>
                    <a:pt x="-1" y="0"/>
                  </a:lnTo>
                  <a:close/>
                </a:path>
              </a:pathLst>
            </a:cu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84" name="Line 44"/>
          <p:cNvSpPr>
            <a:spLocks noChangeShapeType="1"/>
          </p:cNvSpPr>
          <p:nvPr/>
        </p:nvSpPr>
        <p:spPr bwMode="auto">
          <a:xfrm flipV="1">
            <a:off x="11040883" y="3912572"/>
            <a:ext cx="512762" cy="266700"/>
          </a:xfrm>
          <a:prstGeom prst="line">
            <a:avLst/>
          </a:prstGeom>
          <a:noFill/>
          <a:ln w="285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5" name="Line 45"/>
          <p:cNvSpPr>
            <a:spLocks noChangeShapeType="1"/>
          </p:cNvSpPr>
          <p:nvPr/>
        </p:nvSpPr>
        <p:spPr bwMode="auto">
          <a:xfrm flipV="1">
            <a:off x="11305995" y="3912572"/>
            <a:ext cx="247650" cy="574675"/>
          </a:xfrm>
          <a:prstGeom prst="line">
            <a:avLst/>
          </a:prstGeom>
          <a:noFill/>
          <a:ln w="28575">
            <a:solidFill>
              <a:srgbClr val="0000FF"/>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a:p>
        </p:txBody>
      </p:sp>
      <p:sp>
        <p:nvSpPr>
          <p:cNvPr id="86" name="Rectangle 46"/>
          <p:cNvSpPr>
            <a:spLocks noChangeArrowheads="1"/>
          </p:cNvSpPr>
          <p:nvPr/>
        </p:nvSpPr>
        <p:spPr bwMode="auto">
          <a:xfrm>
            <a:off x="11456808" y="3588722"/>
            <a:ext cx="43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en-US" altLang="zh-CN" sz="4000" b="1" dirty="0">
                <a:solidFill>
                  <a:srgbClr val="FF0000"/>
                </a:solidFill>
              </a:rPr>
              <a:t>·</a:t>
            </a:r>
            <a:endParaRPr lang="en-US" altLang="zh-CN" sz="1000" dirty="0"/>
          </a:p>
        </p:txBody>
      </p:sp>
      <mc:AlternateContent xmlns:mc="http://schemas.openxmlformats.org/markup-compatibility/2006" xmlns:a14="http://schemas.microsoft.com/office/drawing/2010/main">
        <mc:Choice Requires="a14">
          <p:sp>
            <p:nvSpPr>
              <p:cNvPr id="87" name="Rectangle 47"/>
              <p:cNvSpPr>
                <a:spLocks noChangeArrowheads="1"/>
              </p:cNvSpPr>
              <p:nvPr/>
            </p:nvSpPr>
            <p:spPr bwMode="auto">
              <a:xfrm>
                <a:off x="11629845" y="3683972"/>
                <a:ext cx="319088" cy="3937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en-US" altLang="zh-CN" sz="2800" dirty="0"/>
              </a:p>
            </p:txBody>
          </p:sp>
        </mc:Choice>
        <mc:Fallback xmlns="">
          <p:sp>
            <p:nvSpPr>
              <p:cNvPr id="87" name="Rectangle 47"/>
              <p:cNvSpPr>
                <a:spLocks noRot="1" noChangeAspect="1" noMove="1" noResize="1" noEditPoints="1" noAdjustHandles="1" noChangeArrowheads="1" noChangeShapeType="1" noTextEdit="1"/>
              </p:cNvSpPr>
              <p:nvPr/>
            </p:nvSpPr>
            <p:spPr bwMode="auto">
              <a:xfrm>
                <a:off x="11629845" y="3683972"/>
                <a:ext cx="319088" cy="393700"/>
              </a:xfrm>
              <a:prstGeom prst="rect">
                <a:avLst/>
              </a:prstGeom>
              <a:blipFill>
                <a:blip r:embed="rId4"/>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
        <p:nvSpPr>
          <p:cNvPr id="88" name="Rectangle 48"/>
          <p:cNvSpPr>
            <a:spLocks noChangeArrowheads="1"/>
          </p:cNvSpPr>
          <p:nvPr/>
        </p:nvSpPr>
        <p:spPr bwMode="auto">
          <a:xfrm>
            <a:off x="10709095" y="5786796"/>
            <a:ext cx="844550" cy="550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800" dirty="0">
                <a:solidFill>
                  <a:srgbClr val="000000"/>
                </a:solidFill>
                <a:latin typeface="+mn-ea"/>
                <a:ea typeface="+mn-ea"/>
              </a:rPr>
              <a:t>薄膜</a:t>
            </a:r>
          </a:p>
        </p:txBody>
      </p:sp>
      <mc:AlternateContent xmlns:mc="http://schemas.openxmlformats.org/markup-compatibility/2006" xmlns:a14="http://schemas.microsoft.com/office/drawing/2010/main">
        <mc:Choice Requires="a14">
          <p:sp>
            <p:nvSpPr>
              <p:cNvPr id="89" name="Text Box 49"/>
              <p:cNvSpPr txBox="1">
                <a:spLocks noChangeArrowheads="1"/>
              </p:cNvSpPr>
              <p:nvPr/>
            </p:nvSpPr>
            <p:spPr bwMode="auto">
              <a:xfrm>
                <a:off x="8212751" y="3975278"/>
                <a:ext cx="941388" cy="59372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 xmlns:m="http://schemas.openxmlformats.org/officeDocument/2006/math">
                    <m:r>
                      <a:rPr lang="en-US" altLang="zh-CN" sz="2800" i="1">
                        <a:solidFill>
                          <a:srgbClr val="0000FF"/>
                        </a:solidFill>
                        <a:latin typeface="Cambria Math" panose="02040503050406030204" pitchFamily="18" charset="0"/>
                      </a:rPr>
                      <m:t>𝑆</m:t>
                    </m:r>
                  </m:oMath>
                </a14:m>
                <a:r>
                  <a:rPr lang="en-US" altLang="zh-CN" sz="2000" b="1" i="1" dirty="0">
                    <a:solidFill>
                      <a:srgbClr val="0000FF"/>
                    </a:solidFill>
                    <a:latin typeface="宋体" panose="02010600030101010101" pitchFamily="2" charset="-122"/>
                  </a:rPr>
                  <a:t> </a:t>
                </a:r>
                <a:r>
                  <a:rPr lang="en-US" altLang="zh-CN" sz="2000" b="1" dirty="0">
                    <a:solidFill>
                      <a:srgbClr val="FF0000"/>
                    </a:solidFill>
                    <a:latin typeface="宋体" panose="02010600030101010101" pitchFamily="2" charset="-122"/>
                  </a:rPr>
                  <a:t>*</a:t>
                </a:r>
                <a:endParaRPr lang="en-US" altLang="zh-CN" sz="2000" b="1" dirty="0">
                  <a:solidFill>
                    <a:srgbClr val="FF0000"/>
                  </a:solidFill>
                </a:endParaRPr>
              </a:p>
            </p:txBody>
          </p:sp>
        </mc:Choice>
        <mc:Fallback xmlns="">
          <p:sp>
            <p:nvSpPr>
              <p:cNvPr id="89" name="Text Box 49"/>
              <p:cNvSpPr txBox="1">
                <a:spLocks noRot="1" noChangeAspect="1" noMove="1" noResize="1" noEditPoints="1" noAdjustHandles="1" noChangeArrowheads="1" noChangeShapeType="1" noTextEdit="1"/>
              </p:cNvSpPr>
              <p:nvPr/>
            </p:nvSpPr>
            <p:spPr bwMode="auto">
              <a:xfrm>
                <a:off x="8212751" y="3975278"/>
                <a:ext cx="941388" cy="593725"/>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Rectangle 47"/>
              <p:cNvSpPr>
                <a:spLocks noChangeArrowheads="1"/>
              </p:cNvSpPr>
              <p:nvPr/>
            </p:nvSpPr>
            <p:spPr bwMode="auto">
              <a:xfrm>
                <a:off x="11023420" y="1494322"/>
                <a:ext cx="319088" cy="393700"/>
              </a:xfrm>
              <a:prstGeom prst="rect">
                <a:avLst/>
              </a:prstGeom>
              <a:noFill/>
              <a:ln>
                <a:noFill/>
              </a:ln>
              <a:extLst>
                <a:ext uri="{909E8E84-426E-40DD-AFC4-6F175D3DCCD1}">
                  <a14:hiddenFill>
                    <a:solidFill>
                      <a:srgbClr val="FFFFFF"/>
                    </a:solidFill>
                  </a14:hiddenFill>
                </a:ext>
                <a:ext uri="{91240B29-F687-4F45-9708-019B960494DF}">
                  <a14:hiddenLine w="25400">
                    <a:solidFill>
                      <a:srgbClr val="000000"/>
                    </a:solidFill>
                    <a:miter lim="800000"/>
                    <a:headEnd/>
                    <a:tailEnd/>
                  </a14:hiddenLine>
                </a:ext>
              </a:extLst>
            </p:spPr>
            <p:txBody>
              <a:bodyPr lIns="12700" tIns="12700" rIns="12700" bIns="12700"/>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just" eaLnBrk="1" hangingPunct="1"/>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en-US" altLang="zh-CN" sz="2800" dirty="0"/>
              </a:p>
            </p:txBody>
          </p:sp>
        </mc:Choice>
        <mc:Fallback xmlns="">
          <p:sp>
            <p:nvSpPr>
              <p:cNvPr id="90" name="Rectangle 47"/>
              <p:cNvSpPr>
                <a:spLocks noRot="1" noChangeAspect="1" noMove="1" noResize="1" noEditPoints="1" noAdjustHandles="1" noChangeArrowheads="1" noChangeShapeType="1" noTextEdit="1"/>
              </p:cNvSpPr>
              <p:nvPr/>
            </p:nvSpPr>
            <p:spPr bwMode="auto">
              <a:xfrm>
                <a:off x="11023420" y="1494322"/>
                <a:ext cx="319088" cy="393700"/>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88064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17421"/>
                                        </p:tgtEl>
                                        <p:attrNameLst>
                                          <p:attrName>style.visibility</p:attrName>
                                        </p:attrNameLst>
                                      </p:cBhvr>
                                      <p:to>
                                        <p:strVal val="visible"/>
                                      </p:to>
                                    </p:set>
                                    <p:animEffect transition="in" filter="blinds(horizontal)">
                                      <p:cBhvr>
                                        <p:cTn id="7" dur="500"/>
                                        <p:tgtEl>
                                          <p:spTgt spid="174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blinds(horizontal)">
                                      <p:cBhvr>
                                        <p:cTn id="12" dur="5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left)">
                                      <p:cBhvr>
                                        <p:cTn id="17" dur="5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slide(fromTop)">
                                      <p:cBhvr>
                                        <p:cTn id="22" dur="500"/>
                                        <p:tgtEl>
                                          <p:spTgt spid="36"/>
                                        </p:tgtEl>
                                      </p:cBhvr>
                                    </p:animEffect>
                                  </p:childTnLst>
                                </p:cTn>
                              </p:par>
                            </p:childTnLst>
                          </p:cTn>
                        </p:par>
                        <p:par>
                          <p:cTn id="23" fill="hold">
                            <p:stCondLst>
                              <p:cond delay="500"/>
                            </p:stCondLst>
                            <p:childTnLst>
                              <p:par>
                                <p:cTn id="24" presetID="12" presetClass="entr" presetSubtype="1" fill="hold" nodeType="afterEffect">
                                  <p:stCondLst>
                                    <p:cond delay="0"/>
                                  </p:stCondLst>
                                  <p:childTnLst>
                                    <p:set>
                                      <p:cBhvr>
                                        <p:cTn id="25" dur="1" fill="hold">
                                          <p:stCondLst>
                                            <p:cond delay="0"/>
                                          </p:stCondLst>
                                        </p:cTn>
                                        <p:tgtEl>
                                          <p:spTgt spid="40"/>
                                        </p:tgtEl>
                                        <p:attrNameLst>
                                          <p:attrName>style.visibility</p:attrName>
                                        </p:attrNameLst>
                                      </p:cBhvr>
                                      <p:to>
                                        <p:strVal val="visible"/>
                                      </p:to>
                                    </p:set>
                                    <p:animEffect transition="in" filter="slide(fromTop)">
                                      <p:cBhvr>
                                        <p:cTn id="26" dur="500"/>
                                        <p:tgtEl>
                                          <p:spTgt spid="40"/>
                                        </p:tgtEl>
                                      </p:cBhvr>
                                    </p:animEffect>
                                  </p:childTnLst>
                                </p:cTn>
                              </p:par>
                            </p:childTnLst>
                          </p:cTn>
                        </p:par>
                        <p:par>
                          <p:cTn id="27" fill="hold">
                            <p:stCondLst>
                              <p:cond delay="1000"/>
                            </p:stCondLst>
                            <p:childTnLst>
                              <p:par>
                                <p:cTn id="28" presetID="12" presetClass="entr" presetSubtype="1" fill="hold" nodeType="afterEffect">
                                  <p:stCondLst>
                                    <p:cond delay="0"/>
                                  </p:stCondLst>
                                  <p:childTnLst>
                                    <p:set>
                                      <p:cBhvr>
                                        <p:cTn id="29" dur="1" fill="hold">
                                          <p:stCondLst>
                                            <p:cond delay="0"/>
                                          </p:stCondLst>
                                        </p:cTn>
                                        <p:tgtEl>
                                          <p:spTgt spid="54"/>
                                        </p:tgtEl>
                                        <p:attrNameLst>
                                          <p:attrName>style.visibility</p:attrName>
                                        </p:attrNameLst>
                                      </p:cBhvr>
                                      <p:to>
                                        <p:strVal val="visible"/>
                                      </p:to>
                                    </p:set>
                                    <p:animEffect transition="in" filter="slide(fromTop)">
                                      <p:cBhvr>
                                        <p:cTn id="30" dur="500"/>
                                        <p:tgtEl>
                                          <p:spTgt spid="54"/>
                                        </p:tgtEl>
                                      </p:cBhvr>
                                    </p:animEffect>
                                  </p:childTnLst>
                                </p:cTn>
                              </p:par>
                            </p:childTnLst>
                          </p:cTn>
                        </p:par>
                        <p:par>
                          <p:cTn id="31" fill="hold">
                            <p:stCondLst>
                              <p:cond delay="1500"/>
                            </p:stCondLst>
                            <p:childTnLst>
                              <p:par>
                                <p:cTn id="32" presetID="12" presetClass="entr" presetSubtype="1" fill="hold" nodeType="after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slide(fromTop)">
                                      <p:cBhvr>
                                        <p:cTn id="34" dur="500"/>
                                        <p:tgtEl>
                                          <p:spTgt spid="55"/>
                                        </p:tgtEl>
                                      </p:cBhvr>
                                    </p:animEffect>
                                  </p:childTnLst>
                                </p:cTn>
                              </p:par>
                            </p:childTnLst>
                          </p:cTn>
                        </p:par>
                        <p:par>
                          <p:cTn id="35" fill="hold">
                            <p:stCondLst>
                              <p:cond delay="2000"/>
                            </p:stCondLst>
                            <p:childTnLst>
                              <p:par>
                                <p:cTn id="36" presetID="12" presetClass="entr" presetSubtype="1" fill="hold" nodeType="afterEffect">
                                  <p:stCondLst>
                                    <p:cond delay="0"/>
                                  </p:stCondLst>
                                  <p:childTnLst>
                                    <p:set>
                                      <p:cBhvr>
                                        <p:cTn id="37" dur="1" fill="hold">
                                          <p:stCondLst>
                                            <p:cond delay="0"/>
                                          </p:stCondLst>
                                        </p:cTn>
                                        <p:tgtEl>
                                          <p:spTgt spid="56"/>
                                        </p:tgtEl>
                                        <p:attrNameLst>
                                          <p:attrName>style.visibility</p:attrName>
                                        </p:attrNameLst>
                                      </p:cBhvr>
                                      <p:to>
                                        <p:strVal val="visible"/>
                                      </p:to>
                                    </p:set>
                                    <p:animEffect transition="in" filter="slide(fromTop)">
                                      <p:cBhvr>
                                        <p:cTn id="38" dur="500"/>
                                        <p:tgtEl>
                                          <p:spTgt spid="56"/>
                                        </p:tgtEl>
                                      </p:cBhvr>
                                    </p:animEffect>
                                  </p:childTnLst>
                                </p:cTn>
                              </p:par>
                            </p:childTnLst>
                          </p:cTn>
                        </p:par>
                        <p:par>
                          <p:cTn id="39" fill="hold">
                            <p:stCondLst>
                              <p:cond delay="2500"/>
                            </p:stCondLst>
                            <p:childTnLst>
                              <p:par>
                                <p:cTn id="40" presetID="12" presetClass="entr" presetSubtype="1" fill="hold" nodeType="after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slide(fromTop)">
                                      <p:cBhvr>
                                        <p:cTn id="42" dur="500"/>
                                        <p:tgtEl>
                                          <p:spTgt spid="35"/>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8" fill="hold" grpId="0" nodeType="clickEffect">
                                  <p:stCondLst>
                                    <p:cond delay="0"/>
                                  </p:stCondLst>
                                  <p:childTnLst>
                                    <p:set>
                                      <p:cBhvr>
                                        <p:cTn id="46" dur="1" fill="hold">
                                          <p:stCondLst>
                                            <p:cond delay="0"/>
                                          </p:stCondLst>
                                        </p:cTn>
                                        <p:tgtEl>
                                          <p:spTgt spid="74"/>
                                        </p:tgtEl>
                                        <p:attrNameLst>
                                          <p:attrName>style.visibility</p:attrName>
                                        </p:attrNameLst>
                                      </p:cBhvr>
                                      <p:to>
                                        <p:strVal val="visible"/>
                                      </p:to>
                                    </p:set>
                                    <p:anim calcmode="lin" valueType="num">
                                      <p:cBhvr additive="base">
                                        <p:cTn id="47" dur="500" fill="hold"/>
                                        <p:tgtEl>
                                          <p:spTgt spid="74"/>
                                        </p:tgtEl>
                                        <p:attrNameLst>
                                          <p:attrName>ppt_x</p:attrName>
                                        </p:attrNameLst>
                                      </p:cBhvr>
                                      <p:tavLst>
                                        <p:tav tm="0">
                                          <p:val>
                                            <p:strVal val="0-#ppt_w/2"/>
                                          </p:val>
                                        </p:tav>
                                        <p:tav tm="100000">
                                          <p:val>
                                            <p:strVal val="#ppt_x"/>
                                          </p:val>
                                        </p:tav>
                                      </p:tavLst>
                                    </p:anim>
                                    <p:anim calcmode="lin" valueType="num">
                                      <p:cBhvr additive="base">
                                        <p:cTn id="48" dur="500" fill="hold"/>
                                        <p:tgtEl>
                                          <p:spTgt spid="74"/>
                                        </p:tgtEl>
                                        <p:attrNameLst>
                                          <p:attrName>ppt_y</p:attrName>
                                        </p:attrNameLst>
                                      </p:cBhvr>
                                      <p:tavLst>
                                        <p:tav tm="0">
                                          <p:val>
                                            <p:strVal val="#ppt_y"/>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nodeType="clickEffect">
                                  <p:stCondLst>
                                    <p:cond delay="0"/>
                                  </p:stCondLst>
                                  <p:childTnLst>
                                    <p:set>
                                      <p:cBhvr>
                                        <p:cTn id="52" dur="1" fill="hold">
                                          <p:stCondLst>
                                            <p:cond delay="0"/>
                                          </p:stCondLst>
                                        </p:cTn>
                                        <p:tgtEl>
                                          <p:spTgt spid="69"/>
                                        </p:tgtEl>
                                        <p:attrNameLst>
                                          <p:attrName>style.visibility</p:attrName>
                                        </p:attrNameLst>
                                      </p:cBhvr>
                                      <p:to>
                                        <p:strVal val="visible"/>
                                      </p:to>
                                    </p:set>
                                    <p:animEffect transition="in" filter="wipe(left)">
                                      <p:cBhvr>
                                        <p:cTn id="53" dur="500"/>
                                        <p:tgtEl>
                                          <p:spTgt spid="69"/>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wipe(left)">
                                      <p:cBhvr>
                                        <p:cTn id="58" dur="500"/>
                                        <p:tgtEl>
                                          <p:spTgt spid="5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nodeType="clickEffect">
                                  <p:stCondLst>
                                    <p:cond delay="0"/>
                                  </p:stCondLst>
                                  <p:childTnLst>
                                    <p:set>
                                      <p:cBhvr>
                                        <p:cTn id="62" dur="1" fill="hold">
                                          <p:stCondLst>
                                            <p:cond delay="0"/>
                                          </p:stCondLst>
                                        </p:cTn>
                                        <p:tgtEl>
                                          <p:spTgt spid="43"/>
                                        </p:tgtEl>
                                        <p:attrNameLst>
                                          <p:attrName>style.visibility</p:attrName>
                                        </p:attrNameLst>
                                      </p:cBhvr>
                                      <p:to>
                                        <p:strVal val="visible"/>
                                      </p:to>
                                    </p:set>
                                    <p:animEffect transition="in" filter="wipe(left)">
                                      <p:cBhvr>
                                        <p:cTn id="63" dur="500"/>
                                        <p:tgtEl>
                                          <p:spTgt spid="43"/>
                                        </p:tgtEl>
                                      </p:cBhvr>
                                    </p:animEffect>
                                  </p:childTnLst>
                                </p:cTn>
                              </p:par>
                            </p:childTnLst>
                          </p:cTn>
                        </p:par>
                        <p:par>
                          <p:cTn id="64" fill="hold">
                            <p:stCondLst>
                              <p:cond delay="500"/>
                            </p:stCondLst>
                            <p:childTnLst>
                              <p:par>
                                <p:cTn id="65" presetID="22" presetClass="entr" presetSubtype="8" fill="hold" nodeType="afterEffect">
                                  <p:stCondLst>
                                    <p:cond delay="0"/>
                                  </p:stCondLst>
                                  <p:childTnLst>
                                    <p:set>
                                      <p:cBhvr>
                                        <p:cTn id="66" dur="1" fill="hold">
                                          <p:stCondLst>
                                            <p:cond delay="0"/>
                                          </p:stCondLst>
                                        </p:cTn>
                                        <p:tgtEl>
                                          <p:spTgt spid="61"/>
                                        </p:tgtEl>
                                        <p:attrNameLst>
                                          <p:attrName>style.visibility</p:attrName>
                                        </p:attrNameLst>
                                      </p:cBhvr>
                                      <p:to>
                                        <p:strVal val="visible"/>
                                      </p:to>
                                    </p:set>
                                    <p:animEffect transition="in" filter="wipe(left)">
                                      <p:cBhvr>
                                        <p:cTn id="67" dur="500"/>
                                        <p:tgtEl>
                                          <p:spTgt spid="61"/>
                                        </p:tgtEl>
                                      </p:cBhvr>
                                    </p:animEffect>
                                  </p:childTnLst>
                                </p:cTn>
                              </p:par>
                            </p:childTnLst>
                          </p:cTn>
                        </p:par>
                        <p:par>
                          <p:cTn id="68" fill="hold">
                            <p:stCondLst>
                              <p:cond delay="1000"/>
                            </p:stCondLst>
                            <p:childTnLst>
                              <p:par>
                                <p:cTn id="69" presetID="22" presetClass="entr" presetSubtype="8" fill="hold" nodeType="afterEffect">
                                  <p:stCondLst>
                                    <p:cond delay="0"/>
                                  </p:stCondLst>
                                  <p:childTnLst>
                                    <p:set>
                                      <p:cBhvr>
                                        <p:cTn id="70" dur="1" fill="hold">
                                          <p:stCondLst>
                                            <p:cond delay="0"/>
                                          </p:stCondLst>
                                        </p:cTn>
                                        <p:tgtEl>
                                          <p:spTgt spid="67"/>
                                        </p:tgtEl>
                                        <p:attrNameLst>
                                          <p:attrName>style.visibility</p:attrName>
                                        </p:attrNameLst>
                                      </p:cBhvr>
                                      <p:to>
                                        <p:strVal val="visible"/>
                                      </p:to>
                                    </p:set>
                                    <p:animEffect transition="in" filter="wipe(left)">
                                      <p:cBhvr>
                                        <p:cTn id="71" dur="500"/>
                                        <p:tgtEl>
                                          <p:spTgt spid="67"/>
                                        </p:tgtEl>
                                      </p:cBhvr>
                                    </p:animEffect>
                                  </p:childTnLst>
                                </p:cTn>
                              </p:par>
                            </p:childTnLst>
                          </p:cTn>
                        </p:par>
                        <p:par>
                          <p:cTn id="72" fill="hold">
                            <p:stCondLst>
                              <p:cond delay="1500"/>
                            </p:stCondLst>
                            <p:childTnLst>
                              <p:par>
                                <p:cTn id="73" presetID="22" presetClass="entr" presetSubtype="8" fill="hold" grpId="0" nodeType="afterEffect">
                                  <p:stCondLst>
                                    <p:cond delay="0"/>
                                  </p:stCondLst>
                                  <p:childTnLst>
                                    <p:set>
                                      <p:cBhvr>
                                        <p:cTn id="74" dur="1" fill="hold">
                                          <p:stCondLst>
                                            <p:cond delay="0"/>
                                          </p:stCondLst>
                                        </p:cTn>
                                        <p:tgtEl>
                                          <p:spTgt spid="90"/>
                                        </p:tgtEl>
                                        <p:attrNameLst>
                                          <p:attrName>style.visibility</p:attrName>
                                        </p:attrNameLst>
                                      </p:cBhvr>
                                      <p:to>
                                        <p:strVal val="visible"/>
                                      </p:to>
                                    </p:set>
                                    <p:animEffect transition="in" filter="wipe(left)">
                                      <p:cBhvr>
                                        <p:cTn id="75" dur="500"/>
                                        <p:tgtEl>
                                          <p:spTgt spid="90"/>
                                        </p:tgtEl>
                                      </p:cBhvr>
                                    </p:animEffect>
                                  </p:childTnLst>
                                </p:cTn>
                              </p:par>
                            </p:childTnLst>
                          </p:cTn>
                        </p:par>
                      </p:childTnLst>
                    </p:cTn>
                  </p:par>
                  <p:par>
                    <p:cTn id="76" fill="hold">
                      <p:stCondLst>
                        <p:cond delay="indefinite"/>
                      </p:stCondLst>
                      <p:childTnLst>
                        <p:par>
                          <p:cTn id="77" fill="hold">
                            <p:stCondLst>
                              <p:cond delay="0"/>
                            </p:stCondLst>
                            <p:childTnLst>
                              <p:par>
                                <p:cTn id="78" presetID="3" presetClass="entr" presetSubtype="10" fill="hold" grpId="0" nodeType="clickEffect">
                                  <p:stCondLst>
                                    <p:cond delay="0"/>
                                  </p:stCondLst>
                                  <p:childTnLst>
                                    <p:set>
                                      <p:cBhvr>
                                        <p:cTn id="79" dur="1" fill="hold">
                                          <p:stCondLst>
                                            <p:cond delay="0"/>
                                          </p:stCondLst>
                                        </p:cTn>
                                        <p:tgtEl>
                                          <p:spTgt spid="65"/>
                                        </p:tgtEl>
                                        <p:attrNameLst>
                                          <p:attrName>style.visibility</p:attrName>
                                        </p:attrNameLst>
                                      </p:cBhvr>
                                      <p:to>
                                        <p:strVal val="visible"/>
                                      </p:to>
                                    </p:set>
                                    <p:animEffect transition="in" filter="blinds(horizontal)">
                                      <p:cBhvr>
                                        <p:cTn id="80" dur="500"/>
                                        <p:tgtEl>
                                          <p:spTgt spid="65"/>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75"/>
                                        </p:tgtEl>
                                        <p:attrNameLst>
                                          <p:attrName>style.visibility</p:attrName>
                                        </p:attrNameLst>
                                      </p:cBhvr>
                                      <p:to>
                                        <p:strVal val="visible"/>
                                      </p:to>
                                    </p:set>
                                    <p:animEffect transition="in" filter="slide(fromBottom)">
                                      <p:cBhvr>
                                        <p:cTn id="85" dur="500"/>
                                        <p:tgtEl>
                                          <p:spTgt spid="75"/>
                                        </p:tgtEl>
                                      </p:cBhvr>
                                    </p:animEffect>
                                  </p:childTnLst>
                                </p:cTn>
                              </p:par>
                            </p:childTnLst>
                          </p:cTn>
                        </p:par>
                        <p:par>
                          <p:cTn id="86" fill="hold">
                            <p:stCondLst>
                              <p:cond delay="500"/>
                            </p:stCondLst>
                            <p:childTnLst>
                              <p:par>
                                <p:cTn id="87" presetID="22" presetClass="entr" presetSubtype="8" fill="hold" grpId="0" nodeType="afterEffect">
                                  <p:stCondLst>
                                    <p:cond delay="0"/>
                                  </p:stCondLst>
                                  <p:childTnLst>
                                    <p:set>
                                      <p:cBhvr>
                                        <p:cTn id="88" dur="1" fill="hold">
                                          <p:stCondLst>
                                            <p:cond delay="0"/>
                                          </p:stCondLst>
                                        </p:cTn>
                                        <p:tgtEl>
                                          <p:spTgt spid="88"/>
                                        </p:tgtEl>
                                        <p:attrNameLst>
                                          <p:attrName>style.visibility</p:attrName>
                                        </p:attrNameLst>
                                      </p:cBhvr>
                                      <p:to>
                                        <p:strVal val="visible"/>
                                      </p:to>
                                    </p:set>
                                    <p:animEffect transition="in" filter="wipe(left)">
                                      <p:cBhvr>
                                        <p:cTn id="89" dur="500"/>
                                        <p:tgtEl>
                                          <p:spTgt spid="88"/>
                                        </p:tgtEl>
                                      </p:cBhvr>
                                    </p:animEffect>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childTnLst>
                                    <p:set>
                                      <p:cBhvr>
                                        <p:cTn id="93" dur="1" fill="hold">
                                          <p:stCondLst>
                                            <p:cond delay="0"/>
                                          </p:stCondLst>
                                        </p:cTn>
                                        <p:tgtEl>
                                          <p:spTgt spid="89"/>
                                        </p:tgtEl>
                                        <p:attrNameLst>
                                          <p:attrName>style.visibility</p:attrName>
                                        </p:attrNameLst>
                                      </p:cBhvr>
                                      <p:to>
                                        <p:strVal val="visible"/>
                                      </p:to>
                                    </p:set>
                                    <p:anim calcmode="lin" valueType="num">
                                      <p:cBhvr>
                                        <p:cTn id="94" dur="500" fill="hold"/>
                                        <p:tgtEl>
                                          <p:spTgt spid="89"/>
                                        </p:tgtEl>
                                        <p:attrNameLst>
                                          <p:attrName>ppt_w</p:attrName>
                                        </p:attrNameLst>
                                      </p:cBhvr>
                                      <p:tavLst>
                                        <p:tav tm="0">
                                          <p:val>
                                            <p:fltVal val="0"/>
                                          </p:val>
                                        </p:tav>
                                        <p:tav tm="100000">
                                          <p:val>
                                            <p:strVal val="#ppt_w"/>
                                          </p:val>
                                        </p:tav>
                                      </p:tavLst>
                                    </p:anim>
                                    <p:anim calcmode="lin" valueType="num">
                                      <p:cBhvr>
                                        <p:cTn id="95" dur="500" fill="hold"/>
                                        <p:tgtEl>
                                          <p:spTgt spid="89"/>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22" presetClass="entr" presetSubtype="8" fill="hold" nodeType="clickEffect">
                                  <p:stCondLst>
                                    <p:cond delay="0"/>
                                  </p:stCondLst>
                                  <p:childTnLst>
                                    <p:set>
                                      <p:cBhvr>
                                        <p:cTn id="99" dur="1" fill="hold">
                                          <p:stCondLst>
                                            <p:cond delay="0"/>
                                          </p:stCondLst>
                                        </p:cTn>
                                        <p:tgtEl>
                                          <p:spTgt spid="78"/>
                                        </p:tgtEl>
                                        <p:attrNameLst>
                                          <p:attrName>style.visibility</p:attrName>
                                        </p:attrNameLst>
                                      </p:cBhvr>
                                      <p:to>
                                        <p:strVal val="visible"/>
                                      </p:to>
                                    </p:set>
                                    <p:animEffect transition="in" filter="wipe(left)">
                                      <p:cBhvr>
                                        <p:cTn id="100" dur="500"/>
                                        <p:tgtEl>
                                          <p:spTgt spid="78"/>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nodeType="clickEffect">
                                  <p:stCondLst>
                                    <p:cond delay="0"/>
                                  </p:stCondLst>
                                  <p:childTnLst>
                                    <p:set>
                                      <p:cBhvr>
                                        <p:cTn id="104" dur="1" fill="hold">
                                          <p:stCondLst>
                                            <p:cond delay="0"/>
                                          </p:stCondLst>
                                        </p:cTn>
                                        <p:tgtEl>
                                          <p:spTgt spid="79"/>
                                        </p:tgtEl>
                                        <p:attrNameLst>
                                          <p:attrName>style.visibility</p:attrName>
                                        </p:attrNameLst>
                                      </p:cBhvr>
                                      <p:to>
                                        <p:strVal val="visible"/>
                                      </p:to>
                                    </p:set>
                                    <p:animEffect transition="in" filter="wipe(left)">
                                      <p:cBhvr>
                                        <p:cTn id="105" dur="500"/>
                                        <p:tgtEl>
                                          <p:spTgt spid="79"/>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nodeType="clickEffect">
                                  <p:stCondLst>
                                    <p:cond delay="0"/>
                                  </p:stCondLst>
                                  <p:childTnLst>
                                    <p:set>
                                      <p:cBhvr>
                                        <p:cTn id="109" dur="1" fill="hold">
                                          <p:stCondLst>
                                            <p:cond delay="0"/>
                                          </p:stCondLst>
                                        </p:cTn>
                                        <p:tgtEl>
                                          <p:spTgt spid="76"/>
                                        </p:tgtEl>
                                        <p:attrNameLst>
                                          <p:attrName>style.visibility</p:attrName>
                                        </p:attrNameLst>
                                      </p:cBhvr>
                                      <p:to>
                                        <p:strVal val="visible"/>
                                      </p:to>
                                    </p:set>
                                    <p:animEffect transition="in" filter="wipe(left)">
                                      <p:cBhvr>
                                        <p:cTn id="110" dur="500"/>
                                        <p:tgtEl>
                                          <p:spTgt spid="76"/>
                                        </p:tgtEl>
                                      </p:cBhvr>
                                    </p:animEffect>
                                  </p:childTnLst>
                                </p:cTn>
                              </p:par>
                            </p:childTnLst>
                          </p:cTn>
                        </p:par>
                        <p:par>
                          <p:cTn id="111" fill="hold">
                            <p:stCondLst>
                              <p:cond delay="500"/>
                            </p:stCondLst>
                            <p:childTnLst>
                              <p:par>
                                <p:cTn id="112" presetID="22" presetClass="entr" presetSubtype="8" fill="hold" nodeType="afterEffect">
                                  <p:stCondLst>
                                    <p:cond delay="0"/>
                                  </p:stCondLst>
                                  <p:childTnLst>
                                    <p:set>
                                      <p:cBhvr>
                                        <p:cTn id="113" dur="1" fill="hold">
                                          <p:stCondLst>
                                            <p:cond delay="0"/>
                                          </p:stCondLst>
                                        </p:cTn>
                                        <p:tgtEl>
                                          <p:spTgt spid="77"/>
                                        </p:tgtEl>
                                        <p:attrNameLst>
                                          <p:attrName>style.visibility</p:attrName>
                                        </p:attrNameLst>
                                      </p:cBhvr>
                                      <p:to>
                                        <p:strVal val="visible"/>
                                      </p:to>
                                    </p:set>
                                    <p:animEffect transition="in" filter="wipe(left)">
                                      <p:cBhvr>
                                        <p:cTn id="114" dur="500"/>
                                        <p:tgtEl>
                                          <p:spTgt spid="77"/>
                                        </p:tgtEl>
                                      </p:cBhvr>
                                    </p:animEffect>
                                  </p:childTnLst>
                                </p:cTn>
                              </p:par>
                            </p:childTnLst>
                          </p:cTn>
                        </p:par>
                        <p:par>
                          <p:cTn id="115" fill="hold">
                            <p:stCondLst>
                              <p:cond delay="1000"/>
                            </p:stCondLst>
                            <p:childTnLst>
                              <p:par>
                                <p:cTn id="116" presetID="22" presetClass="entr" presetSubtype="8" fill="hold" nodeType="afterEffect">
                                  <p:stCondLst>
                                    <p:cond delay="0"/>
                                  </p:stCondLst>
                                  <p:childTnLst>
                                    <p:set>
                                      <p:cBhvr>
                                        <p:cTn id="117" dur="1" fill="hold">
                                          <p:stCondLst>
                                            <p:cond delay="0"/>
                                          </p:stCondLst>
                                        </p:cTn>
                                        <p:tgtEl>
                                          <p:spTgt spid="80"/>
                                        </p:tgtEl>
                                        <p:attrNameLst>
                                          <p:attrName>style.visibility</p:attrName>
                                        </p:attrNameLst>
                                      </p:cBhvr>
                                      <p:to>
                                        <p:strVal val="visible"/>
                                      </p:to>
                                    </p:set>
                                    <p:animEffect transition="in" filter="wipe(left)">
                                      <p:cBhvr>
                                        <p:cTn id="118" dur="500"/>
                                        <p:tgtEl>
                                          <p:spTgt spid="80"/>
                                        </p:tgtEl>
                                      </p:cBhvr>
                                    </p:animEffect>
                                  </p:childTnLst>
                                </p:cTn>
                              </p:par>
                            </p:childTnLst>
                          </p:cTn>
                        </p:par>
                      </p:childTnLst>
                    </p:cTn>
                  </p:par>
                  <p:par>
                    <p:cTn id="119" fill="hold">
                      <p:stCondLst>
                        <p:cond delay="indefinite"/>
                      </p:stCondLst>
                      <p:childTnLst>
                        <p:par>
                          <p:cTn id="120" fill="hold">
                            <p:stCondLst>
                              <p:cond delay="0"/>
                            </p:stCondLst>
                            <p:childTnLst>
                              <p:par>
                                <p:cTn id="121" presetID="3" presetClass="entr" presetSubtype="5" fill="hold" nodeType="clickEffect">
                                  <p:stCondLst>
                                    <p:cond delay="0"/>
                                  </p:stCondLst>
                                  <p:childTnLst>
                                    <p:set>
                                      <p:cBhvr>
                                        <p:cTn id="122" dur="1" fill="hold">
                                          <p:stCondLst>
                                            <p:cond delay="0"/>
                                          </p:stCondLst>
                                        </p:cTn>
                                        <p:tgtEl>
                                          <p:spTgt spid="81"/>
                                        </p:tgtEl>
                                        <p:attrNameLst>
                                          <p:attrName>style.visibility</p:attrName>
                                        </p:attrNameLst>
                                      </p:cBhvr>
                                      <p:to>
                                        <p:strVal val="visible"/>
                                      </p:to>
                                    </p:set>
                                    <p:animEffect transition="in" filter="blinds(vertical)">
                                      <p:cBhvr>
                                        <p:cTn id="123" dur="500"/>
                                        <p:tgtEl>
                                          <p:spTgt spid="81"/>
                                        </p:tgtEl>
                                      </p:cBhvr>
                                    </p:animEffect>
                                  </p:childTnLst>
                                </p:cTn>
                              </p:par>
                            </p:childTnLst>
                          </p:cTn>
                        </p:par>
                      </p:childTnLst>
                    </p:cTn>
                  </p:par>
                  <p:par>
                    <p:cTn id="124" fill="hold">
                      <p:stCondLst>
                        <p:cond delay="indefinite"/>
                      </p:stCondLst>
                      <p:childTnLst>
                        <p:par>
                          <p:cTn id="125" fill="hold">
                            <p:stCondLst>
                              <p:cond delay="0"/>
                            </p:stCondLst>
                            <p:childTnLst>
                              <p:par>
                                <p:cTn id="126" presetID="22" presetClass="entr" presetSubtype="8" fill="hold" nodeType="clickEffect">
                                  <p:stCondLst>
                                    <p:cond delay="0"/>
                                  </p:stCondLst>
                                  <p:childTnLst>
                                    <p:set>
                                      <p:cBhvr>
                                        <p:cTn id="127" dur="1" fill="hold">
                                          <p:stCondLst>
                                            <p:cond delay="0"/>
                                          </p:stCondLst>
                                        </p:cTn>
                                        <p:tgtEl>
                                          <p:spTgt spid="84"/>
                                        </p:tgtEl>
                                        <p:attrNameLst>
                                          <p:attrName>style.visibility</p:attrName>
                                        </p:attrNameLst>
                                      </p:cBhvr>
                                      <p:to>
                                        <p:strVal val="visible"/>
                                      </p:to>
                                    </p:set>
                                    <p:animEffect transition="in" filter="wipe(left)">
                                      <p:cBhvr>
                                        <p:cTn id="128" dur="500"/>
                                        <p:tgtEl>
                                          <p:spTgt spid="84"/>
                                        </p:tgtEl>
                                      </p:cBhvr>
                                    </p:animEffect>
                                  </p:childTnLst>
                                </p:cTn>
                              </p:par>
                            </p:childTnLst>
                          </p:cTn>
                        </p:par>
                        <p:par>
                          <p:cTn id="129" fill="hold">
                            <p:stCondLst>
                              <p:cond delay="500"/>
                            </p:stCondLst>
                            <p:childTnLst>
                              <p:par>
                                <p:cTn id="130" presetID="22" presetClass="entr" presetSubtype="8" fill="hold" nodeType="afterEffect">
                                  <p:stCondLst>
                                    <p:cond delay="0"/>
                                  </p:stCondLst>
                                  <p:childTnLst>
                                    <p:set>
                                      <p:cBhvr>
                                        <p:cTn id="131" dur="1" fill="hold">
                                          <p:stCondLst>
                                            <p:cond delay="0"/>
                                          </p:stCondLst>
                                        </p:cTn>
                                        <p:tgtEl>
                                          <p:spTgt spid="85"/>
                                        </p:tgtEl>
                                        <p:attrNameLst>
                                          <p:attrName>style.visibility</p:attrName>
                                        </p:attrNameLst>
                                      </p:cBhvr>
                                      <p:to>
                                        <p:strVal val="visible"/>
                                      </p:to>
                                    </p:set>
                                    <p:animEffect transition="in" filter="wipe(left)">
                                      <p:cBhvr>
                                        <p:cTn id="132" dur="500"/>
                                        <p:tgtEl>
                                          <p:spTgt spid="85"/>
                                        </p:tgtEl>
                                      </p:cBhvr>
                                    </p:animEffect>
                                  </p:childTnLst>
                                </p:cTn>
                              </p:par>
                            </p:childTnLst>
                          </p:cTn>
                        </p:par>
                        <p:par>
                          <p:cTn id="133" fill="hold">
                            <p:stCondLst>
                              <p:cond delay="1000"/>
                            </p:stCondLst>
                            <p:childTnLst>
                              <p:par>
                                <p:cTn id="134" presetID="22" presetClass="entr" presetSubtype="8" fill="hold" grpId="0" nodeType="afterEffect">
                                  <p:stCondLst>
                                    <p:cond delay="0"/>
                                  </p:stCondLst>
                                  <p:childTnLst>
                                    <p:set>
                                      <p:cBhvr>
                                        <p:cTn id="135" dur="1" fill="hold">
                                          <p:stCondLst>
                                            <p:cond delay="0"/>
                                          </p:stCondLst>
                                        </p:cTn>
                                        <p:tgtEl>
                                          <p:spTgt spid="86"/>
                                        </p:tgtEl>
                                        <p:attrNameLst>
                                          <p:attrName>style.visibility</p:attrName>
                                        </p:attrNameLst>
                                      </p:cBhvr>
                                      <p:to>
                                        <p:strVal val="visible"/>
                                      </p:to>
                                    </p:set>
                                    <p:animEffect transition="in" filter="wipe(left)">
                                      <p:cBhvr>
                                        <p:cTn id="136" dur="500"/>
                                        <p:tgtEl>
                                          <p:spTgt spid="86"/>
                                        </p:tgtEl>
                                      </p:cBhvr>
                                    </p:animEffect>
                                  </p:childTnLst>
                                </p:cTn>
                              </p:par>
                            </p:childTnLst>
                          </p:cTn>
                        </p:par>
                        <p:par>
                          <p:cTn id="137" fill="hold">
                            <p:stCondLst>
                              <p:cond delay="1500"/>
                            </p:stCondLst>
                            <p:childTnLst>
                              <p:par>
                                <p:cTn id="138" presetID="22" presetClass="entr" presetSubtype="8" fill="hold" grpId="0" nodeType="afterEffect">
                                  <p:stCondLst>
                                    <p:cond delay="0"/>
                                  </p:stCondLst>
                                  <p:childTnLst>
                                    <p:set>
                                      <p:cBhvr>
                                        <p:cTn id="139" dur="1" fill="hold">
                                          <p:stCondLst>
                                            <p:cond delay="0"/>
                                          </p:stCondLst>
                                        </p:cTn>
                                        <p:tgtEl>
                                          <p:spTgt spid="87"/>
                                        </p:tgtEl>
                                        <p:attrNameLst>
                                          <p:attrName>style.visibility</p:attrName>
                                        </p:attrNameLst>
                                      </p:cBhvr>
                                      <p:to>
                                        <p:strVal val="visible"/>
                                      </p:to>
                                    </p:set>
                                    <p:animEffect transition="in" filter="wipe(left)">
                                      <p:cBhvr>
                                        <p:cTn id="140"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21" grpId="0"/>
      <p:bldP spid="65" grpId="0" autoUpdateAnimBg="0"/>
      <p:bldP spid="66" grpId="0" autoUpdateAnimBg="0"/>
      <p:bldP spid="74" grpId="0"/>
      <p:bldP spid="75" grpId="0" animBg="1"/>
      <p:bldP spid="86" grpId="0"/>
      <p:bldP spid="87" grpId="0"/>
      <p:bldP spid="88" grpId="0"/>
      <p:bldP spid="89" grpId="0"/>
      <p:bldP spid="9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6978" name="Group 14"/>
          <p:cNvGrpSpPr>
            <a:grpSpLocks/>
          </p:cNvGrpSpPr>
          <p:nvPr/>
        </p:nvGrpSpPr>
        <p:grpSpPr bwMode="auto">
          <a:xfrm>
            <a:off x="9462371" y="307192"/>
            <a:ext cx="2449513" cy="2838448"/>
            <a:chOff x="4286" y="522"/>
            <a:chExt cx="1543" cy="1788"/>
          </a:xfrm>
        </p:grpSpPr>
        <p:pic>
          <p:nvPicPr>
            <p:cNvPr id="126988" name="Picture 5" descr="托马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3" y="522"/>
              <a:ext cx="945" cy="1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89" name="Text Box 6"/>
            <p:cNvSpPr txBox="1">
              <a:spLocks noChangeArrowheads="1"/>
            </p:cNvSpPr>
            <p:nvPr/>
          </p:nvSpPr>
          <p:spPr bwMode="auto">
            <a:xfrm>
              <a:off x="4286" y="1709"/>
              <a:ext cx="1543"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ts val="0"/>
                </a:spcBef>
                <a:buFontTx/>
                <a:buNone/>
              </a:pPr>
              <a:r>
                <a:rPr lang="en-US" altLang="zh-CN" sz="2800" dirty="0">
                  <a:solidFill>
                    <a:srgbClr val="0000FF"/>
                  </a:solidFill>
                  <a:latin typeface="+mn-lt"/>
                  <a:ea typeface="+mn-ea"/>
                </a:rPr>
                <a:t>Thomas Yong</a:t>
              </a:r>
            </a:p>
            <a:p>
              <a:pPr algn="just" eaLnBrk="1" hangingPunct="1">
                <a:spcBef>
                  <a:spcPts val="0"/>
                </a:spcBef>
                <a:buFontTx/>
                <a:buNone/>
              </a:pPr>
              <a:r>
                <a:rPr lang="en-US" altLang="zh-CN" sz="2800" dirty="0">
                  <a:solidFill>
                    <a:srgbClr val="0000FF"/>
                  </a:solidFill>
                  <a:latin typeface="+mn-lt"/>
                  <a:ea typeface="+mn-ea"/>
                </a:rPr>
                <a:t>(1773 ―1829)</a:t>
              </a:r>
            </a:p>
          </p:txBody>
        </p:sp>
      </p:grpSp>
      <p:sp>
        <p:nvSpPr>
          <p:cNvPr id="126980" name="Text Box 8"/>
          <p:cNvSpPr txBox="1">
            <a:spLocks noChangeArrowheads="1"/>
          </p:cNvSpPr>
          <p:nvPr/>
        </p:nvSpPr>
        <p:spPr bwMode="auto">
          <a:xfrm>
            <a:off x="2061641" y="2653408"/>
            <a:ext cx="718417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(1)1793</a:t>
            </a:r>
            <a:r>
              <a:rPr lang="zh-CN" altLang="en-US" sz="2800" dirty="0">
                <a:solidFill>
                  <a:srgbClr val="0000FF"/>
                </a:solidFill>
                <a:latin typeface="+mn-lt"/>
                <a:ea typeface="+mn-ea"/>
              </a:rPr>
              <a:t>年发现了眼睛晶状体的聚焦作用</a:t>
            </a:r>
          </a:p>
        </p:txBody>
      </p:sp>
      <p:sp>
        <p:nvSpPr>
          <p:cNvPr id="126981" name="Text Box 9"/>
          <p:cNvSpPr txBox="1">
            <a:spLocks noChangeArrowheads="1"/>
          </p:cNvSpPr>
          <p:nvPr/>
        </p:nvSpPr>
        <p:spPr bwMode="auto">
          <a:xfrm>
            <a:off x="2061641" y="3185392"/>
            <a:ext cx="9374621"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en-US" altLang="zh-CN" sz="2800" dirty="0">
                <a:solidFill>
                  <a:srgbClr val="0000FF"/>
                </a:solidFill>
                <a:latin typeface="+mn-lt"/>
                <a:ea typeface="+mn-ea"/>
              </a:rPr>
              <a:t>(2)1801</a:t>
            </a:r>
            <a:r>
              <a:rPr lang="zh-CN" altLang="en-US" sz="2800" dirty="0">
                <a:solidFill>
                  <a:srgbClr val="0000FF"/>
                </a:solidFill>
                <a:latin typeface="+mn-lt"/>
                <a:ea typeface="+mn-ea"/>
              </a:rPr>
              <a:t>年的杨氏双缝干涉实验，首次引入“干涉”概念论证了光的波动说，并解释了牛顿环的成因及薄膜的彩色。</a:t>
            </a:r>
          </a:p>
        </p:txBody>
      </p:sp>
      <p:sp>
        <p:nvSpPr>
          <p:cNvPr id="126982" name="Text Box 10"/>
          <p:cNvSpPr txBox="1">
            <a:spLocks noChangeArrowheads="1"/>
          </p:cNvSpPr>
          <p:nvPr/>
        </p:nvSpPr>
        <p:spPr bwMode="auto">
          <a:xfrm>
            <a:off x="2061641" y="4808552"/>
            <a:ext cx="9334934" cy="1083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15000"/>
              </a:lnSpc>
              <a:spcBef>
                <a:spcPct val="50000"/>
              </a:spcBef>
              <a:buFontTx/>
              <a:buNone/>
            </a:pPr>
            <a:r>
              <a:rPr lang="en-US" altLang="zh-CN" sz="2800" dirty="0">
                <a:solidFill>
                  <a:srgbClr val="0000FF"/>
                </a:solidFill>
                <a:latin typeface="+mn-lt"/>
                <a:ea typeface="+mn-ea"/>
              </a:rPr>
              <a:t>(4)</a:t>
            </a:r>
            <a:r>
              <a:rPr lang="zh-CN" altLang="en-US" sz="2800" dirty="0">
                <a:solidFill>
                  <a:srgbClr val="0000FF"/>
                </a:solidFill>
                <a:latin typeface="+mn-lt"/>
                <a:ea typeface="+mn-ea"/>
              </a:rPr>
              <a:t>第一个测定了</a:t>
            </a:r>
            <a:r>
              <a:rPr lang="en-US" altLang="zh-CN" sz="2800" dirty="0">
                <a:solidFill>
                  <a:srgbClr val="0000FF"/>
                </a:solidFill>
                <a:latin typeface="+mn-lt"/>
                <a:ea typeface="+mn-ea"/>
              </a:rPr>
              <a:t>7</a:t>
            </a:r>
            <a:r>
              <a:rPr lang="zh-CN" altLang="en-US" sz="2800" dirty="0">
                <a:solidFill>
                  <a:srgbClr val="0000FF"/>
                </a:solidFill>
                <a:latin typeface="+mn-lt"/>
                <a:ea typeface="+mn-ea"/>
              </a:rPr>
              <a:t>种颜色光的波长；从生理角度说明了人眼的色盲现象，提出了三原色理论。  </a:t>
            </a:r>
          </a:p>
        </p:txBody>
      </p:sp>
      <p:sp>
        <p:nvSpPr>
          <p:cNvPr id="126983" name="Text Box 11"/>
          <p:cNvSpPr txBox="1">
            <a:spLocks noChangeArrowheads="1"/>
          </p:cNvSpPr>
          <p:nvPr/>
        </p:nvSpPr>
        <p:spPr bwMode="auto">
          <a:xfrm>
            <a:off x="2061641" y="4276568"/>
            <a:ext cx="43621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(3)1817</a:t>
            </a:r>
            <a:r>
              <a:rPr lang="zh-CN" altLang="en-US" sz="2800" dirty="0">
                <a:solidFill>
                  <a:srgbClr val="0000FF"/>
                </a:solidFill>
                <a:latin typeface="+mn-lt"/>
                <a:ea typeface="+mn-ea"/>
              </a:rPr>
              <a:t>年提出光是横波</a:t>
            </a:r>
          </a:p>
        </p:txBody>
      </p:sp>
      <p:sp>
        <p:nvSpPr>
          <p:cNvPr id="126984" name="Text Box 12">
            <a:hlinkClick r:id="rId4" action="ppaction://hlinksldjump"/>
          </p:cNvPr>
          <p:cNvSpPr txBox="1">
            <a:spLocks noChangeArrowheads="1"/>
          </p:cNvSpPr>
          <p:nvPr/>
        </p:nvSpPr>
        <p:spPr bwMode="auto">
          <a:xfrm>
            <a:off x="2061641" y="5900689"/>
            <a:ext cx="7696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(5) </a:t>
            </a:r>
            <a:r>
              <a:rPr lang="zh-CN" altLang="en-US" sz="2800" dirty="0">
                <a:solidFill>
                  <a:srgbClr val="0000FF"/>
                </a:solidFill>
                <a:latin typeface="+mn-lt"/>
                <a:ea typeface="+mn-ea"/>
              </a:rPr>
              <a:t>对声学、弹性力学、考古学都颇有研究</a:t>
            </a:r>
          </a:p>
        </p:txBody>
      </p:sp>
      <p:sp>
        <p:nvSpPr>
          <p:cNvPr id="126985" name="Rectangle 13"/>
          <p:cNvSpPr>
            <a:spLocks noChangeArrowheads="1"/>
          </p:cNvSpPr>
          <p:nvPr/>
        </p:nvSpPr>
        <p:spPr bwMode="auto">
          <a:xfrm>
            <a:off x="2061641" y="500064"/>
            <a:ext cx="49678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、杨氏双缝干涉实验</a:t>
            </a:r>
          </a:p>
        </p:txBody>
      </p:sp>
      <p:sp>
        <p:nvSpPr>
          <p:cNvPr id="126986" name="Text Box 15"/>
          <p:cNvSpPr txBox="1">
            <a:spLocks noChangeArrowheads="1"/>
          </p:cNvSpPr>
          <p:nvPr/>
        </p:nvSpPr>
        <p:spPr bwMode="auto">
          <a:xfrm>
            <a:off x="2245792" y="1268413"/>
            <a:ext cx="4535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endParaRPr kumimoji="0" lang="zh-CN" altLang="zh-CN" sz="2800">
              <a:solidFill>
                <a:srgbClr val="0000FF"/>
              </a:solidFill>
              <a:latin typeface="+mn-lt"/>
              <a:ea typeface="+mn-ea"/>
            </a:endParaRPr>
          </a:p>
        </p:txBody>
      </p:sp>
      <p:sp>
        <p:nvSpPr>
          <p:cNvPr id="126987" name="Text Box 16"/>
          <p:cNvSpPr txBox="1">
            <a:spLocks noChangeArrowheads="1"/>
          </p:cNvSpPr>
          <p:nvPr/>
        </p:nvSpPr>
        <p:spPr bwMode="auto">
          <a:xfrm>
            <a:off x="2061641" y="1162358"/>
            <a:ext cx="7184176"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光干涉现象的发现首推</a:t>
            </a:r>
            <a:r>
              <a:rPr lang="zh-CN" altLang="en-US" sz="2800" dirty="0">
                <a:solidFill>
                  <a:srgbClr val="0000FF"/>
                </a:solidFill>
                <a:latin typeface="+mn-lt"/>
                <a:ea typeface="+mn-ea"/>
              </a:rPr>
              <a:t>英国人</a:t>
            </a:r>
            <a:r>
              <a:rPr lang="en-US" altLang="zh-CN" sz="2800" dirty="0">
                <a:solidFill>
                  <a:srgbClr val="0000FF"/>
                </a:solidFill>
                <a:latin typeface="+mn-lt"/>
                <a:ea typeface="+mn-ea"/>
              </a:rPr>
              <a:t>Thomas Yong</a:t>
            </a:r>
            <a:r>
              <a:rPr lang="zh-CN" altLang="en-US" sz="2800" dirty="0">
                <a:solidFill>
                  <a:srgbClr val="0000FF"/>
                </a:solidFill>
                <a:latin typeface="+mn-lt"/>
                <a:ea typeface="+mn-ea"/>
              </a:rPr>
              <a:t>，因此，杨是光的波动说的奠基人之一。杨的主要成就有：</a:t>
            </a:r>
          </a:p>
        </p:txBody>
      </p:sp>
    </p:spTree>
    <p:extLst>
      <p:ext uri="{BB962C8B-B14F-4D97-AF65-F5344CB8AC3E}">
        <p14:creationId xmlns:p14="http://schemas.microsoft.com/office/powerpoint/2010/main" val="2157990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6985"/>
                                        </p:tgtEl>
                                        <p:attrNameLst>
                                          <p:attrName>style.visibility</p:attrName>
                                        </p:attrNameLst>
                                      </p:cBhvr>
                                      <p:to>
                                        <p:strVal val="visible"/>
                                      </p:to>
                                    </p:set>
                                    <p:animEffect transition="in" filter="wipe(left)">
                                      <p:cBhvr>
                                        <p:cTn id="7" dur="500"/>
                                        <p:tgtEl>
                                          <p:spTgt spid="12698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6978"/>
                                        </p:tgtEl>
                                        <p:attrNameLst>
                                          <p:attrName>style.visibility</p:attrName>
                                        </p:attrNameLst>
                                      </p:cBhvr>
                                      <p:to>
                                        <p:strVal val="visible"/>
                                      </p:to>
                                    </p:set>
                                    <p:animEffect transition="in" filter="wipe(left)">
                                      <p:cBhvr>
                                        <p:cTn id="12" dur="500"/>
                                        <p:tgtEl>
                                          <p:spTgt spid="12697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26987"/>
                                        </p:tgtEl>
                                        <p:attrNameLst>
                                          <p:attrName>style.visibility</p:attrName>
                                        </p:attrNameLst>
                                      </p:cBhvr>
                                      <p:to>
                                        <p:strVal val="visible"/>
                                      </p:to>
                                    </p:set>
                                    <p:animEffect transition="in" filter="wipe(left)">
                                      <p:cBhvr>
                                        <p:cTn id="17" dur="500"/>
                                        <p:tgtEl>
                                          <p:spTgt spid="1269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6980"/>
                                        </p:tgtEl>
                                        <p:attrNameLst>
                                          <p:attrName>style.visibility</p:attrName>
                                        </p:attrNameLst>
                                      </p:cBhvr>
                                      <p:to>
                                        <p:strVal val="visible"/>
                                      </p:to>
                                    </p:set>
                                    <p:animEffect transition="in" filter="wipe(left)">
                                      <p:cBhvr>
                                        <p:cTn id="22" dur="500"/>
                                        <p:tgtEl>
                                          <p:spTgt spid="12698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6981"/>
                                        </p:tgtEl>
                                        <p:attrNameLst>
                                          <p:attrName>style.visibility</p:attrName>
                                        </p:attrNameLst>
                                      </p:cBhvr>
                                      <p:to>
                                        <p:strVal val="visible"/>
                                      </p:to>
                                    </p:set>
                                    <p:animEffect transition="in" filter="wipe(left)">
                                      <p:cBhvr>
                                        <p:cTn id="27" dur="500"/>
                                        <p:tgtEl>
                                          <p:spTgt spid="12698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6983"/>
                                        </p:tgtEl>
                                        <p:attrNameLst>
                                          <p:attrName>style.visibility</p:attrName>
                                        </p:attrNameLst>
                                      </p:cBhvr>
                                      <p:to>
                                        <p:strVal val="visible"/>
                                      </p:to>
                                    </p:set>
                                    <p:animEffect transition="in" filter="wipe(left)">
                                      <p:cBhvr>
                                        <p:cTn id="32" dur="500"/>
                                        <p:tgtEl>
                                          <p:spTgt spid="12698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26982"/>
                                        </p:tgtEl>
                                        <p:attrNameLst>
                                          <p:attrName>style.visibility</p:attrName>
                                        </p:attrNameLst>
                                      </p:cBhvr>
                                      <p:to>
                                        <p:strVal val="visible"/>
                                      </p:to>
                                    </p:set>
                                    <p:animEffect transition="in" filter="wipe(left)">
                                      <p:cBhvr>
                                        <p:cTn id="37" dur="500"/>
                                        <p:tgtEl>
                                          <p:spTgt spid="1269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26984"/>
                                        </p:tgtEl>
                                        <p:attrNameLst>
                                          <p:attrName>style.visibility</p:attrName>
                                        </p:attrNameLst>
                                      </p:cBhvr>
                                      <p:to>
                                        <p:strVal val="visible"/>
                                      </p:to>
                                    </p:set>
                                    <p:animEffect transition="in" filter="wipe(left)">
                                      <p:cBhvr>
                                        <p:cTn id="42" dur="500"/>
                                        <p:tgtEl>
                                          <p:spTgt spid="1269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0" grpId="0"/>
      <p:bldP spid="126981" grpId="0"/>
      <p:bldP spid="126982" grpId="0"/>
      <p:bldP spid="126983" grpId="0"/>
      <p:bldP spid="126984" grpId="0"/>
      <p:bldP spid="126985" grpId="0"/>
      <p:bldP spid="12698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Text Box 1028"/>
          <p:cNvSpPr txBox="1">
            <a:spLocks noChangeArrowheads="1"/>
          </p:cNvSpPr>
          <p:nvPr/>
        </p:nvSpPr>
        <p:spPr bwMode="auto">
          <a:xfrm>
            <a:off x="2183619" y="715170"/>
            <a:ext cx="36718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杨氏双缝实验光路图</a:t>
            </a:r>
          </a:p>
        </p:txBody>
      </p:sp>
      <p:grpSp>
        <p:nvGrpSpPr>
          <p:cNvPr id="2" name="Group 1072"/>
          <p:cNvGrpSpPr>
            <a:grpSpLocks/>
          </p:cNvGrpSpPr>
          <p:nvPr/>
        </p:nvGrpSpPr>
        <p:grpSpPr bwMode="auto">
          <a:xfrm>
            <a:off x="9053513" y="558800"/>
            <a:ext cx="2049463" cy="2611438"/>
            <a:chOff x="4150" y="482"/>
            <a:chExt cx="1291" cy="1645"/>
          </a:xfrm>
        </p:grpSpPr>
        <p:pic>
          <p:nvPicPr>
            <p:cNvPr id="129059" name="Picture 1055" descr="托马斯"/>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0" y="482"/>
              <a:ext cx="960" cy="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60" name="Text Box 1056"/>
            <p:cNvSpPr txBox="1">
              <a:spLocks noChangeArrowheads="1"/>
            </p:cNvSpPr>
            <p:nvPr/>
          </p:nvSpPr>
          <p:spPr bwMode="auto">
            <a:xfrm>
              <a:off x="4241" y="1797"/>
              <a:ext cx="120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a:solidFill>
                    <a:srgbClr val="0000FF"/>
                  </a:solidFill>
                  <a:latin typeface="+mn-lt"/>
                  <a:ea typeface="+mn-ea"/>
                </a:rPr>
                <a:t>(T.Young)</a:t>
              </a:r>
            </a:p>
          </p:txBody>
        </p:sp>
      </p:grpSp>
      <p:pic>
        <p:nvPicPr>
          <p:cNvPr id="37" name="Picture 63" descr="干涉条纹"/>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3629" y="3245286"/>
            <a:ext cx="2683767" cy="3297974"/>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1070"/>
          <p:cNvGrpSpPr>
            <a:grpSpLocks/>
          </p:cNvGrpSpPr>
          <p:nvPr/>
        </p:nvGrpSpPr>
        <p:grpSpPr bwMode="auto">
          <a:xfrm>
            <a:off x="2183619" y="1989138"/>
            <a:ext cx="5043488" cy="3267075"/>
            <a:chOff x="720" y="1872"/>
            <a:chExt cx="3177" cy="2058"/>
          </a:xfrm>
        </p:grpSpPr>
        <p:sp>
          <p:nvSpPr>
            <p:cNvPr id="39" name="Rectangle 1031"/>
            <p:cNvSpPr>
              <a:spLocks noChangeArrowheads="1"/>
            </p:cNvSpPr>
            <p:nvPr/>
          </p:nvSpPr>
          <p:spPr bwMode="auto">
            <a:xfrm>
              <a:off x="1152" y="2304"/>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0" name="Rectangle 1032"/>
            <p:cNvSpPr>
              <a:spLocks noChangeArrowheads="1"/>
            </p:cNvSpPr>
            <p:nvPr/>
          </p:nvSpPr>
          <p:spPr bwMode="auto">
            <a:xfrm>
              <a:off x="1152" y="2784"/>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1" name="Rectangle 1035"/>
            <p:cNvSpPr>
              <a:spLocks noChangeArrowheads="1"/>
            </p:cNvSpPr>
            <p:nvPr/>
          </p:nvSpPr>
          <p:spPr bwMode="auto">
            <a:xfrm>
              <a:off x="1632" y="2448"/>
              <a:ext cx="48" cy="528"/>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2" name="Rectangle 1036"/>
            <p:cNvSpPr>
              <a:spLocks noChangeArrowheads="1"/>
            </p:cNvSpPr>
            <p:nvPr/>
          </p:nvSpPr>
          <p:spPr bwMode="auto">
            <a:xfrm>
              <a:off x="1632" y="3072"/>
              <a:ext cx="4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3" name="Rectangle 1037"/>
            <p:cNvSpPr>
              <a:spLocks noChangeArrowheads="1"/>
            </p:cNvSpPr>
            <p:nvPr/>
          </p:nvSpPr>
          <p:spPr bwMode="auto">
            <a:xfrm>
              <a:off x="1632" y="1872"/>
              <a:ext cx="48" cy="48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4" name="Rectangle 1038"/>
            <p:cNvSpPr>
              <a:spLocks noChangeArrowheads="1"/>
            </p:cNvSpPr>
            <p:nvPr/>
          </p:nvSpPr>
          <p:spPr bwMode="auto">
            <a:xfrm>
              <a:off x="3312" y="1872"/>
              <a:ext cx="48" cy="1632"/>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45" name="Line 1039"/>
            <p:cNvSpPr>
              <a:spLocks noChangeShapeType="1"/>
            </p:cNvSpPr>
            <p:nvPr/>
          </p:nvSpPr>
          <p:spPr bwMode="auto">
            <a:xfrm>
              <a:off x="720" y="2544"/>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6" name="Line 1041"/>
            <p:cNvSpPr>
              <a:spLocks noChangeShapeType="1"/>
            </p:cNvSpPr>
            <p:nvPr/>
          </p:nvSpPr>
          <p:spPr bwMode="auto">
            <a:xfrm>
              <a:off x="720" y="2736"/>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7" name="Line 1042"/>
            <p:cNvSpPr>
              <a:spLocks noChangeShapeType="1"/>
            </p:cNvSpPr>
            <p:nvPr/>
          </p:nvSpPr>
          <p:spPr bwMode="auto">
            <a:xfrm>
              <a:off x="720" y="2928"/>
              <a:ext cx="336" cy="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8" name="Line 1043"/>
            <p:cNvSpPr>
              <a:spLocks noChangeShapeType="1"/>
            </p:cNvSpPr>
            <p:nvPr/>
          </p:nvSpPr>
          <p:spPr bwMode="auto">
            <a:xfrm flipV="1">
              <a:off x="1248" y="2400"/>
              <a:ext cx="336" cy="336"/>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9" name="Line 1044"/>
            <p:cNvSpPr>
              <a:spLocks noChangeShapeType="1"/>
            </p:cNvSpPr>
            <p:nvPr/>
          </p:nvSpPr>
          <p:spPr bwMode="auto">
            <a:xfrm>
              <a:off x="1248" y="2784"/>
              <a:ext cx="336" cy="24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0" name="Line 1045"/>
            <p:cNvSpPr>
              <a:spLocks noChangeShapeType="1"/>
            </p:cNvSpPr>
            <p:nvPr/>
          </p:nvSpPr>
          <p:spPr bwMode="auto">
            <a:xfrm>
              <a:off x="1152" y="2736"/>
              <a:ext cx="2112" cy="0"/>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51" name="Line 1046"/>
            <p:cNvSpPr>
              <a:spLocks noChangeShapeType="1"/>
            </p:cNvSpPr>
            <p:nvPr/>
          </p:nvSpPr>
          <p:spPr bwMode="auto">
            <a:xfrm flipV="1">
              <a:off x="1680" y="2160"/>
              <a:ext cx="1632" cy="240"/>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2" name="Line 1047"/>
            <p:cNvSpPr>
              <a:spLocks noChangeShapeType="1"/>
            </p:cNvSpPr>
            <p:nvPr/>
          </p:nvSpPr>
          <p:spPr bwMode="auto">
            <a:xfrm flipV="1">
              <a:off x="1680" y="2208"/>
              <a:ext cx="1584" cy="816"/>
            </a:xfrm>
            <a:prstGeom prst="line">
              <a:avLst/>
            </a:prstGeom>
            <a:noFill/>
            <a:ln w="9525">
              <a:solidFill>
                <a:srgbClr val="CC6600"/>
              </a:solidFill>
              <a:miter lim="800000"/>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56" name="Text Box 1052"/>
            <p:cNvSpPr txBox="1">
              <a:spLocks noChangeArrowheads="1"/>
            </p:cNvSpPr>
            <p:nvPr/>
          </p:nvSpPr>
          <p:spPr bwMode="auto">
            <a:xfrm>
              <a:off x="1056" y="3600"/>
              <a:ext cx="1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rPr>
                <a:t>Narrow slit</a:t>
              </a:r>
            </a:p>
          </p:txBody>
        </p:sp>
        <p:sp>
          <p:nvSpPr>
            <p:cNvPr id="57" name="Text Box 1053"/>
            <p:cNvSpPr txBox="1">
              <a:spLocks noChangeArrowheads="1"/>
            </p:cNvSpPr>
            <p:nvPr/>
          </p:nvSpPr>
          <p:spPr bwMode="auto">
            <a:xfrm>
              <a:off x="3033" y="3600"/>
              <a:ext cx="86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rPr>
                <a:t>screen</a:t>
              </a:r>
            </a:p>
          </p:txBody>
        </p:sp>
        <p:grpSp>
          <p:nvGrpSpPr>
            <p:cNvPr id="58" name="Group 1059"/>
            <p:cNvGrpSpPr>
              <a:grpSpLocks/>
            </p:cNvGrpSpPr>
            <p:nvPr/>
          </p:nvGrpSpPr>
          <p:grpSpPr bwMode="auto">
            <a:xfrm>
              <a:off x="3408" y="1992"/>
              <a:ext cx="288" cy="1488"/>
              <a:chOff x="4752" y="456"/>
              <a:chExt cx="288" cy="1536"/>
            </a:xfrm>
          </p:grpSpPr>
          <p:sp>
            <p:nvSpPr>
              <p:cNvPr id="59" name="Rectangle 1060"/>
              <p:cNvSpPr>
                <a:spLocks noChangeArrowheads="1"/>
              </p:cNvSpPr>
              <p:nvPr/>
            </p:nvSpPr>
            <p:spPr bwMode="auto">
              <a:xfrm>
                <a:off x="4752" y="456"/>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0" name="Rectangle 1061"/>
              <p:cNvSpPr>
                <a:spLocks noChangeArrowheads="1"/>
              </p:cNvSpPr>
              <p:nvPr/>
            </p:nvSpPr>
            <p:spPr bwMode="auto">
              <a:xfrm>
                <a:off x="4752" y="648"/>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1" name="Rectangle 1062"/>
              <p:cNvSpPr>
                <a:spLocks noChangeArrowheads="1"/>
              </p:cNvSpPr>
              <p:nvPr/>
            </p:nvSpPr>
            <p:spPr bwMode="auto">
              <a:xfrm>
                <a:off x="4752" y="840"/>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2" name="Rectangle 1063"/>
              <p:cNvSpPr>
                <a:spLocks noChangeArrowheads="1"/>
              </p:cNvSpPr>
              <p:nvPr/>
            </p:nvSpPr>
            <p:spPr bwMode="auto">
              <a:xfrm>
                <a:off x="4752" y="1032"/>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3" name="Rectangle 1064"/>
              <p:cNvSpPr>
                <a:spLocks noChangeArrowheads="1"/>
              </p:cNvSpPr>
              <p:nvPr/>
            </p:nvSpPr>
            <p:spPr bwMode="auto">
              <a:xfrm>
                <a:off x="4752" y="1224"/>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4" name="Rectangle 1065"/>
              <p:cNvSpPr>
                <a:spLocks noChangeArrowheads="1"/>
              </p:cNvSpPr>
              <p:nvPr/>
            </p:nvSpPr>
            <p:spPr bwMode="auto">
              <a:xfrm>
                <a:off x="4752" y="1416"/>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5" name="Rectangle 1066"/>
              <p:cNvSpPr>
                <a:spLocks noChangeArrowheads="1"/>
              </p:cNvSpPr>
              <p:nvPr/>
            </p:nvSpPr>
            <p:spPr bwMode="auto">
              <a:xfrm>
                <a:off x="4752" y="1608"/>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sp>
            <p:nvSpPr>
              <p:cNvPr id="66" name="Rectangle 1067"/>
              <p:cNvSpPr>
                <a:spLocks noChangeArrowheads="1"/>
              </p:cNvSpPr>
              <p:nvPr/>
            </p:nvSpPr>
            <p:spPr bwMode="auto">
              <a:xfrm>
                <a:off x="4752" y="1800"/>
                <a:ext cx="288" cy="192"/>
              </a:xfrm>
              <a:prstGeom prst="rect">
                <a:avLst/>
              </a:prstGeom>
              <a:gradFill rotWithShape="0">
                <a:gsLst>
                  <a:gs pos="0">
                    <a:srgbClr val="F6E00C"/>
                  </a:gs>
                  <a:gs pos="50000">
                    <a:srgbClr val="000000"/>
                  </a:gs>
                  <a:gs pos="100000">
                    <a:srgbClr val="F6E00C"/>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1800">
                  <a:latin typeface="Arial" panose="020B0604020202020204" pitchFamily="34" charset="0"/>
                </a:endParaRPr>
              </a:p>
            </p:txBody>
          </p:sp>
        </p:grpSp>
      </p:grpSp>
      <mc:AlternateContent xmlns:mc="http://schemas.openxmlformats.org/markup-compatibility/2006" xmlns:a14="http://schemas.microsoft.com/office/drawing/2010/main">
        <mc:Choice Requires="a14">
          <p:sp>
            <p:nvSpPr>
              <p:cNvPr id="36" name="矩形 35"/>
              <p:cNvSpPr/>
              <p:nvPr/>
            </p:nvSpPr>
            <p:spPr>
              <a:xfrm>
                <a:off x="3163710" y="2323169"/>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3163710" y="2323169"/>
                <a:ext cx="617925"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155438" y="369058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155438" y="3690585"/>
                <a:ext cx="62619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395622" y="2946728"/>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2395622" y="2946728"/>
                <a:ext cx="626197"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579584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24580"/>
                                        </p:tgtEl>
                                        <p:attrNameLst>
                                          <p:attrName>style.visibility</p:attrName>
                                        </p:attrNameLst>
                                      </p:cBhvr>
                                      <p:to>
                                        <p:strVal val="visible"/>
                                      </p:to>
                                    </p:set>
                                    <p:anim calcmode="discrete" valueType="clr">
                                      <p:cBhvr override="childStyle">
                                        <p:cTn id="7" dur="80"/>
                                        <p:tgtEl>
                                          <p:spTgt spid="2458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24580"/>
                                        </p:tgtEl>
                                        <p:attrNameLst>
                                          <p:attrName>fillcolor</p:attrName>
                                        </p:attrNameLst>
                                      </p:cBhvr>
                                      <p:tavLst>
                                        <p:tav tm="0">
                                          <p:val>
                                            <p:clrVal>
                                              <a:schemeClr val="accent2"/>
                                            </p:clrVal>
                                          </p:val>
                                        </p:tav>
                                        <p:tav tm="50000">
                                          <p:val>
                                            <p:clrVal>
                                              <a:schemeClr val="hlink"/>
                                            </p:clrVal>
                                          </p:val>
                                        </p:tav>
                                      </p:tavLst>
                                    </p:anim>
                                    <p:set>
                                      <p:cBhvr>
                                        <p:cTn id="9" dur="80"/>
                                        <p:tgtEl>
                                          <p:spTgt spid="24580"/>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3"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linds(horizontal)">
                                      <p:cBhvr>
                                        <p:cTn id="14" dur="500"/>
                                        <p:tgtEl>
                                          <p:spTgt spid="2"/>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dissolve">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left)">
                                      <p:cBhvr>
                                        <p:cTn id="24" dur="500"/>
                                        <p:tgtEl>
                                          <p:spTgt spid="68"/>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wipe(left)">
                                      <p:cBhvr>
                                        <p:cTn id="34" dur="500"/>
                                        <p:tgtEl>
                                          <p:spTgt spid="6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dissolve">
                                      <p:cBhvr>
                                        <p:cTn id="39"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P spid="36" grpId="0"/>
      <p:bldP spid="67" grpId="0"/>
      <p:bldP spid="6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7058" name="Rectangle 2"/>
          <p:cNvSpPr>
            <a:spLocks noChangeArrowheads="1"/>
          </p:cNvSpPr>
          <p:nvPr/>
        </p:nvSpPr>
        <p:spPr bwMode="auto">
          <a:xfrm>
            <a:off x="2118300" y="595946"/>
            <a:ext cx="30572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杨氏双缝实验解释</a:t>
            </a:r>
          </a:p>
        </p:txBody>
      </p:sp>
      <p:sp>
        <p:nvSpPr>
          <p:cNvPr id="557059" name="Rectangle 3"/>
          <p:cNvSpPr>
            <a:spLocks noChangeArrowheads="1"/>
          </p:cNvSpPr>
          <p:nvPr/>
        </p:nvSpPr>
        <p:spPr bwMode="auto">
          <a:xfrm>
            <a:off x="2351088" y="1443462"/>
            <a:ext cx="7632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）相干光的获得－</a:t>
            </a:r>
            <a:r>
              <a:rPr lang="zh-CN" altLang="en-US" sz="2800" dirty="0">
                <a:solidFill>
                  <a:srgbClr val="FF0000"/>
                </a:solidFill>
                <a:latin typeface="+mn-lt"/>
                <a:ea typeface="+mn-ea"/>
              </a:rPr>
              <a:t>分波前法 </a:t>
            </a:r>
          </a:p>
        </p:txBody>
      </p:sp>
      <p:graphicFrame>
        <p:nvGraphicFramePr>
          <p:cNvPr id="557060" name="Object 4"/>
          <p:cNvGraphicFramePr>
            <a:graphicFrameLocks noChangeAspect="1"/>
          </p:cNvGraphicFramePr>
          <p:nvPr>
            <p:extLst>
              <p:ext uri="{D42A27DB-BD31-4B8C-83A1-F6EECF244321}">
                <p14:modId xmlns:p14="http://schemas.microsoft.com/office/powerpoint/2010/main" val="4223268723"/>
              </p:ext>
            </p:extLst>
          </p:nvPr>
        </p:nvGraphicFramePr>
        <p:xfrm>
          <a:off x="3857842" y="2286870"/>
          <a:ext cx="7127484" cy="3812835"/>
        </p:xfrm>
        <a:graphic>
          <a:graphicData uri="http://schemas.openxmlformats.org/presentationml/2006/ole">
            <mc:AlternateContent xmlns:mc="http://schemas.openxmlformats.org/markup-compatibility/2006">
              <mc:Choice xmlns:v="urn:schemas-microsoft-com:vml" Requires="v">
                <p:oleObj spid="_x0000_s119880" name="BMP 图像" r:id="rId4" imgW="3238560" imgH="2514600" progId="Paint.Picture">
                  <p:embed/>
                </p:oleObj>
              </mc:Choice>
              <mc:Fallback>
                <p:oleObj name="BMP 图像" r:id="rId4" imgW="3238560" imgH="2514600" progId="Paint.Picture">
                  <p:embed/>
                  <p:pic>
                    <p:nvPicPr>
                      <p:cNvPr id="557060" name="Object 4"/>
                      <p:cNvPicPr>
                        <a:picLocks noChangeAspect="1" noChangeArrowheads="1"/>
                      </p:cNvPicPr>
                      <p:nvPr/>
                    </p:nvPicPr>
                    <p:blipFill>
                      <a:blip r:embed="rId5"/>
                      <a:srcRect/>
                      <a:stretch>
                        <a:fillRect/>
                      </a:stretch>
                    </p:blipFill>
                    <p:spPr bwMode="auto">
                      <a:xfrm>
                        <a:off x="3857842" y="2286870"/>
                        <a:ext cx="7127484" cy="381283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822423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557058"/>
                                        </p:tgtEl>
                                        <p:attrNameLst>
                                          <p:attrName>style.visibility</p:attrName>
                                        </p:attrNameLst>
                                      </p:cBhvr>
                                      <p:to>
                                        <p:strVal val="visible"/>
                                      </p:to>
                                    </p:set>
                                    <p:anim calcmode="discrete" valueType="clr">
                                      <p:cBhvr override="childStyle">
                                        <p:cTn id="7" dur="80"/>
                                        <p:tgtEl>
                                          <p:spTgt spid="557058"/>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557058"/>
                                        </p:tgtEl>
                                        <p:attrNameLst>
                                          <p:attrName>fillcolor</p:attrName>
                                        </p:attrNameLst>
                                      </p:cBhvr>
                                      <p:tavLst>
                                        <p:tav tm="0">
                                          <p:val>
                                            <p:clrVal>
                                              <a:schemeClr val="accent2"/>
                                            </p:clrVal>
                                          </p:val>
                                        </p:tav>
                                        <p:tav tm="50000">
                                          <p:val>
                                            <p:clrVal>
                                              <a:schemeClr val="hlink"/>
                                            </p:clrVal>
                                          </p:val>
                                        </p:tav>
                                      </p:tavLst>
                                    </p:anim>
                                    <p:set>
                                      <p:cBhvr>
                                        <p:cTn id="9" dur="80"/>
                                        <p:tgtEl>
                                          <p:spTgt spid="557058"/>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557059"/>
                                        </p:tgtEl>
                                        <p:attrNameLst>
                                          <p:attrName>style.visibility</p:attrName>
                                        </p:attrNameLst>
                                      </p:cBhvr>
                                      <p:to>
                                        <p:strVal val="visible"/>
                                      </p:to>
                                    </p:set>
                                    <p:anim calcmode="discrete" valueType="clr">
                                      <p:cBhvr override="childStyle">
                                        <p:cTn id="14" dur="80"/>
                                        <p:tgtEl>
                                          <p:spTgt spid="557059"/>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557059"/>
                                        </p:tgtEl>
                                        <p:attrNameLst>
                                          <p:attrName>fillcolor</p:attrName>
                                        </p:attrNameLst>
                                      </p:cBhvr>
                                      <p:tavLst>
                                        <p:tav tm="0">
                                          <p:val>
                                            <p:clrVal>
                                              <a:schemeClr val="accent2"/>
                                            </p:clrVal>
                                          </p:val>
                                        </p:tav>
                                        <p:tav tm="50000">
                                          <p:val>
                                            <p:clrVal>
                                              <a:schemeClr val="hlink"/>
                                            </p:clrVal>
                                          </p:val>
                                        </p:tav>
                                      </p:tavLst>
                                    </p:anim>
                                    <p:set>
                                      <p:cBhvr>
                                        <p:cTn id="16" dur="80"/>
                                        <p:tgtEl>
                                          <p:spTgt spid="557059"/>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7" presetClass="entr" presetSubtype="10" fill="hold" nodeType="clickEffect">
                                  <p:stCondLst>
                                    <p:cond delay="0"/>
                                  </p:stCondLst>
                                  <p:childTnLst>
                                    <p:set>
                                      <p:cBhvr>
                                        <p:cTn id="20" dur="1" fill="hold">
                                          <p:stCondLst>
                                            <p:cond delay="0"/>
                                          </p:stCondLst>
                                        </p:cTn>
                                        <p:tgtEl>
                                          <p:spTgt spid="557060"/>
                                        </p:tgtEl>
                                        <p:attrNameLst>
                                          <p:attrName>style.visibility</p:attrName>
                                        </p:attrNameLst>
                                      </p:cBhvr>
                                      <p:to>
                                        <p:strVal val="visible"/>
                                      </p:to>
                                    </p:set>
                                    <p:anim calcmode="lin" valueType="num">
                                      <p:cBhvr>
                                        <p:cTn id="21" dur="500" fill="hold"/>
                                        <p:tgtEl>
                                          <p:spTgt spid="557060"/>
                                        </p:tgtEl>
                                        <p:attrNameLst>
                                          <p:attrName>ppt_w</p:attrName>
                                        </p:attrNameLst>
                                      </p:cBhvr>
                                      <p:tavLst>
                                        <p:tav tm="0">
                                          <p:val>
                                            <p:fltVal val="0"/>
                                          </p:val>
                                        </p:tav>
                                        <p:tav tm="100000">
                                          <p:val>
                                            <p:strVal val="#ppt_w"/>
                                          </p:val>
                                        </p:tav>
                                      </p:tavLst>
                                    </p:anim>
                                    <p:anim calcmode="lin" valueType="num">
                                      <p:cBhvr>
                                        <p:cTn id="22" dur="500" fill="hold"/>
                                        <p:tgtEl>
                                          <p:spTgt spid="55706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7058" grpId="0"/>
      <p:bldP spid="55705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Rectangle 83"/>
          <p:cNvSpPr>
            <a:spLocks noChangeArrowheads="1"/>
          </p:cNvSpPr>
          <p:nvPr/>
        </p:nvSpPr>
        <p:spPr bwMode="auto">
          <a:xfrm>
            <a:off x="3476944" y="1175164"/>
            <a:ext cx="7172325" cy="3429000"/>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5" name="Rectangle 85" descr="深色下对角线"/>
          <p:cNvSpPr>
            <a:spLocks noChangeArrowheads="1"/>
          </p:cNvSpPr>
          <p:nvPr/>
        </p:nvSpPr>
        <p:spPr bwMode="auto">
          <a:xfrm>
            <a:off x="4818354" y="19203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6" name="Rectangle 86" descr="深色下对角线"/>
          <p:cNvSpPr>
            <a:spLocks noChangeArrowheads="1"/>
          </p:cNvSpPr>
          <p:nvPr/>
        </p:nvSpPr>
        <p:spPr bwMode="auto">
          <a:xfrm>
            <a:off x="4818354" y="29109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7" name="Rectangle 87" descr="深色下对角线"/>
          <p:cNvSpPr>
            <a:spLocks noChangeArrowheads="1"/>
          </p:cNvSpPr>
          <p:nvPr/>
        </p:nvSpPr>
        <p:spPr bwMode="auto">
          <a:xfrm>
            <a:off x="5732754" y="1539301"/>
            <a:ext cx="76200" cy="8382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8" name="Rectangle 88" descr="深色下对角线"/>
          <p:cNvSpPr>
            <a:spLocks noChangeArrowheads="1"/>
          </p:cNvSpPr>
          <p:nvPr/>
        </p:nvSpPr>
        <p:spPr bwMode="auto">
          <a:xfrm>
            <a:off x="5732754" y="3291901"/>
            <a:ext cx="76200" cy="914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29" name="Line 89"/>
          <p:cNvSpPr>
            <a:spLocks noChangeShapeType="1"/>
          </p:cNvSpPr>
          <p:nvPr/>
        </p:nvSpPr>
        <p:spPr bwMode="auto">
          <a:xfrm>
            <a:off x="4589755" y="2834701"/>
            <a:ext cx="5934075" cy="0"/>
          </a:xfrm>
          <a:prstGeom prst="line">
            <a:avLst/>
          </a:prstGeom>
          <a:noFill/>
          <a:ln w="19050">
            <a:solidFill>
              <a:srgbClr val="000000"/>
            </a:solidFill>
            <a:prstDash val="lgDashDot"/>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0" name="Rectangle 90" descr="深色下对角线"/>
          <p:cNvSpPr>
            <a:spLocks noChangeArrowheads="1"/>
          </p:cNvSpPr>
          <p:nvPr/>
        </p:nvSpPr>
        <p:spPr bwMode="auto">
          <a:xfrm>
            <a:off x="9771354" y="1310701"/>
            <a:ext cx="76200" cy="29718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3131" name="Line 91"/>
          <p:cNvSpPr>
            <a:spLocks noChangeShapeType="1"/>
          </p:cNvSpPr>
          <p:nvPr/>
        </p:nvSpPr>
        <p:spPr bwMode="auto">
          <a:xfrm flipV="1">
            <a:off x="5808954" y="1767901"/>
            <a:ext cx="3962400" cy="106680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5" name="Line 95"/>
          <p:cNvSpPr>
            <a:spLocks noChangeShapeType="1"/>
          </p:cNvSpPr>
          <p:nvPr/>
        </p:nvSpPr>
        <p:spPr bwMode="auto">
          <a:xfrm>
            <a:off x="9847554" y="1767901"/>
            <a:ext cx="381000" cy="0"/>
          </a:xfrm>
          <a:prstGeom prst="line">
            <a:avLst/>
          </a:prstGeom>
          <a:noFill/>
          <a:ln w="1270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6" name="Line 96"/>
          <p:cNvSpPr>
            <a:spLocks noChangeShapeType="1"/>
          </p:cNvSpPr>
          <p:nvPr/>
        </p:nvSpPr>
        <p:spPr bwMode="auto">
          <a:xfrm>
            <a:off x="10076154" y="1767901"/>
            <a:ext cx="0" cy="1066800"/>
          </a:xfrm>
          <a:prstGeom prst="line">
            <a:avLst/>
          </a:prstGeom>
          <a:noFill/>
          <a:ln w="28575">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8" name="Line 98"/>
          <p:cNvSpPr>
            <a:spLocks noChangeShapeType="1"/>
          </p:cNvSpPr>
          <p:nvPr/>
        </p:nvSpPr>
        <p:spPr bwMode="auto">
          <a:xfrm flipH="1">
            <a:off x="5046954" y="2453701"/>
            <a:ext cx="685800" cy="0"/>
          </a:xfrm>
          <a:prstGeom prst="line">
            <a:avLst/>
          </a:prstGeom>
          <a:noFill/>
          <a:ln w="9525">
            <a:solidFill>
              <a:schemeClr val="tx1"/>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39" name="Line 99"/>
          <p:cNvSpPr>
            <a:spLocks noChangeShapeType="1"/>
          </p:cNvSpPr>
          <p:nvPr/>
        </p:nvSpPr>
        <p:spPr bwMode="auto">
          <a:xfrm flipH="1">
            <a:off x="5046954" y="3215701"/>
            <a:ext cx="685800" cy="0"/>
          </a:xfrm>
          <a:prstGeom prst="line">
            <a:avLst/>
          </a:prstGeom>
          <a:noFill/>
          <a:ln w="9525">
            <a:solidFill>
              <a:schemeClr val="tx1"/>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40" name="Line 100"/>
          <p:cNvSpPr>
            <a:spLocks noChangeShapeType="1"/>
          </p:cNvSpPr>
          <p:nvPr/>
        </p:nvSpPr>
        <p:spPr bwMode="auto">
          <a:xfrm>
            <a:off x="5351754" y="2453701"/>
            <a:ext cx="0" cy="762000"/>
          </a:xfrm>
          <a:prstGeom prst="line">
            <a:avLst/>
          </a:prstGeom>
          <a:noFill/>
          <a:ln w="19050">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44" name="Rectangle 104" descr="深色下对角线"/>
          <p:cNvSpPr>
            <a:spLocks noChangeArrowheads="1"/>
          </p:cNvSpPr>
          <p:nvPr/>
        </p:nvSpPr>
        <p:spPr bwMode="auto">
          <a:xfrm>
            <a:off x="5732754" y="2529901"/>
            <a:ext cx="76200" cy="6096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 name="Group 106"/>
          <p:cNvGrpSpPr>
            <a:grpSpLocks/>
          </p:cNvGrpSpPr>
          <p:nvPr/>
        </p:nvGrpSpPr>
        <p:grpSpPr bwMode="auto">
          <a:xfrm>
            <a:off x="4894554" y="1767901"/>
            <a:ext cx="4876800" cy="1447800"/>
            <a:chOff x="1590" y="1296"/>
            <a:chExt cx="3072" cy="912"/>
          </a:xfrm>
        </p:grpSpPr>
        <p:sp>
          <p:nvSpPr>
            <p:cNvPr id="133173" name="Line 109"/>
            <p:cNvSpPr>
              <a:spLocks noChangeShapeType="1"/>
            </p:cNvSpPr>
            <p:nvPr/>
          </p:nvSpPr>
          <p:spPr bwMode="auto">
            <a:xfrm flipV="1">
              <a:off x="2118" y="1296"/>
              <a:ext cx="254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74" name="Line 110"/>
            <p:cNvSpPr>
              <a:spLocks noChangeShapeType="1"/>
            </p:cNvSpPr>
            <p:nvPr/>
          </p:nvSpPr>
          <p:spPr bwMode="auto">
            <a:xfrm flipV="1">
              <a:off x="2160" y="1296"/>
              <a:ext cx="2502" cy="91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75" name="Freeform 111"/>
            <p:cNvSpPr>
              <a:spLocks/>
            </p:cNvSpPr>
            <p:nvPr/>
          </p:nvSpPr>
          <p:spPr bwMode="auto">
            <a:xfrm>
              <a:off x="1590" y="1720"/>
              <a:ext cx="554" cy="248"/>
            </a:xfrm>
            <a:custGeom>
              <a:avLst/>
              <a:gdLst>
                <a:gd name="T0" fmla="*/ 0 w 554"/>
                <a:gd name="T1" fmla="*/ 248 h 248"/>
                <a:gd name="T2" fmla="*/ 554 w 554"/>
                <a:gd name="T3" fmla="*/ 0 h 248"/>
                <a:gd name="T4" fmla="*/ 0 60000 65536"/>
                <a:gd name="T5" fmla="*/ 0 60000 65536"/>
                <a:gd name="T6" fmla="*/ 0 w 554"/>
                <a:gd name="T7" fmla="*/ 0 h 248"/>
                <a:gd name="T8" fmla="*/ 554 w 554"/>
                <a:gd name="T9" fmla="*/ 248 h 248"/>
              </a:gdLst>
              <a:ahLst/>
              <a:cxnLst>
                <a:cxn ang="T4">
                  <a:pos x="T0" y="T1"/>
                </a:cxn>
                <a:cxn ang="T5">
                  <a:pos x="T2" y="T3"/>
                </a:cxn>
              </a:cxnLst>
              <a:rect l="T6" t="T7" r="T8" b="T9"/>
              <a:pathLst>
                <a:path w="554" h="248">
                  <a:moveTo>
                    <a:pt x="0" y="248"/>
                  </a:moveTo>
                  <a:lnTo>
                    <a:pt x="554" y="0"/>
                  </a:lnTo>
                </a:path>
              </a:pathLst>
            </a:custGeom>
            <a:noFill/>
            <a:ln w="1905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lstStyle/>
            <a:p>
              <a:pPr algn="just"/>
              <a:endParaRPr lang="zh-CN" altLang="en-US" sz="2800">
                <a:solidFill>
                  <a:srgbClr val="0000FF"/>
                </a:solidFill>
                <a:latin typeface="+mn-lt"/>
                <a:ea typeface="+mn-ea"/>
              </a:endParaRPr>
            </a:p>
          </p:txBody>
        </p:sp>
        <p:sp>
          <p:nvSpPr>
            <p:cNvPr id="133176" name="Line 112"/>
            <p:cNvSpPr>
              <a:spLocks noChangeShapeType="1"/>
            </p:cNvSpPr>
            <p:nvPr/>
          </p:nvSpPr>
          <p:spPr bwMode="auto">
            <a:xfrm>
              <a:off x="1590" y="1968"/>
              <a:ext cx="570" cy="240"/>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33148" name="Group 114"/>
          <p:cNvGrpSpPr>
            <a:grpSpLocks/>
          </p:cNvGrpSpPr>
          <p:nvPr/>
        </p:nvGrpSpPr>
        <p:grpSpPr bwMode="auto">
          <a:xfrm>
            <a:off x="5808954" y="3931448"/>
            <a:ext cx="3962400" cy="0"/>
            <a:chOff x="2160" y="2535"/>
            <a:chExt cx="2496" cy="0"/>
          </a:xfrm>
        </p:grpSpPr>
        <p:sp>
          <p:nvSpPr>
            <p:cNvPr id="133169" name="Line 116"/>
            <p:cNvSpPr>
              <a:spLocks noChangeShapeType="1"/>
            </p:cNvSpPr>
            <p:nvPr/>
          </p:nvSpPr>
          <p:spPr bwMode="auto">
            <a:xfrm>
              <a:off x="3360" y="2535"/>
              <a:ext cx="1296" cy="0"/>
            </a:xfrm>
            <a:prstGeom prst="line">
              <a:avLst/>
            </a:prstGeom>
            <a:noFill/>
            <a:ln w="19050">
              <a:solidFill>
                <a:srgbClr val="FF3399"/>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33170" name="Line 117"/>
            <p:cNvSpPr>
              <a:spLocks noChangeShapeType="1"/>
            </p:cNvSpPr>
            <p:nvPr/>
          </p:nvSpPr>
          <p:spPr bwMode="auto">
            <a:xfrm flipH="1">
              <a:off x="2160" y="2535"/>
              <a:ext cx="960" cy="0"/>
            </a:xfrm>
            <a:prstGeom prst="line">
              <a:avLst/>
            </a:prstGeom>
            <a:noFill/>
            <a:ln w="19050">
              <a:solidFill>
                <a:srgbClr val="FF3399"/>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4" name="Group 118"/>
          <p:cNvGrpSpPr>
            <a:grpSpLocks/>
          </p:cNvGrpSpPr>
          <p:nvPr/>
        </p:nvGrpSpPr>
        <p:grpSpPr bwMode="auto">
          <a:xfrm>
            <a:off x="5799429" y="1844101"/>
            <a:ext cx="609600" cy="1219200"/>
            <a:chOff x="2160" y="1344"/>
            <a:chExt cx="384" cy="768"/>
          </a:xfrm>
        </p:grpSpPr>
        <mc:AlternateContent xmlns:mc="http://schemas.openxmlformats.org/markup-compatibility/2006" xmlns:a14="http://schemas.microsoft.com/office/drawing/2010/main">
          <mc:Choice Requires="a14">
            <p:sp>
              <p:nvSpPr>
                <p:cNvPr id="133166" name="AutoShape 119"/>
                <p:cNvSpPr>
                  <a:spLocks noChangeArrowheads="1"/>
                </p:cNvSpPr>
                <p:nvPr/>
              </p:nvSpPr>
              <p:spPr bwMode="auto">
                <a:xfrm>
                  <a:off x="2271" y="1344"/>
                  <a:ext cx="273" cy="289"/>
                </a:xfrm>
                <a:prstGeom prst="wedgeRoundRectCallout">
                  <a:avLst>
                    <a:gd name="adj1" fmla="val -81500"/>
                    <a:gd name="adj2" fmla="val 198097"/>
                    <a:gd name="adj3" fmla="val 16667"/>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kumimoji="0" lang="zh-CN" altLang="zh-CN" sz="2800" dirty="0">
                    <a:solidFill>
                      <a:srgbClr val="0000FF"/>
                    </a:solidFill>
                    <a:latin typeface="+mn-lt"/>
                    <a:ea typeface="+mn-ea"/>
                  </a:endParaRPr>
                </a:p>
              </p:txBody>
            </p:sp>
          </mc:Choice>
          <mc:Fallback xmlns="">
            <p:sp>
              <p:nvSpPr>
                <p:cNvPr id="133166" name="AutoShape 119"/>
                <p:cNvSpPr>
                  <a:spLocks noRot="1" noChangeAspect="1" noMove="1" noResize="1" noEditPoints="1" noAdjustHandles="1" noChangeArrowheads="1" noChangeShapeType="1" noTextEdit="1"/>
                </p:cNvSpPr>
                <p:nvPr/>
              </p:nvSpPr>
              <p:spPr bwMode="auto">
                <a:xfrm>
                  <a:off x="2271" y="1344"/>
                  <a:ext cx="273" cy="289"/>
                </a:xfrm>
                <a:prstGeom prst="wedgeRoundRectCallout">
                  <a:avLst>
                    <a:gd name="adj1" fmla="val -81500"/>
                    <a:gd name="adj2" fmla="val 198097"/>
                    <a:gd name="adj3" fmla="val 16667"/>
                  </a:avLst>
                </a:prstGeom>
                <a:blipFill>
                  <a:blip r:embed="rId5"/>
                  <a:stretch>
                    <a:fillRect/>
                  </a:stretch>
                </a:blipFill>
                <a:ln w="9525">
                  <a:solidFill>
                    <a:schemeClr val="tx1"/>
                  </a:solidFill>
                  <a:miter lim="800000"/>
                  <a:headEnd/>
                  <a:tailEnd/>
                </a:ln>
              </p:spPr>
              <p:txBody>
                <a:bodyPr/>
                <a:lstStyle/>
                <a:p>
                  <a:r>
                    <a:rPr lang="zh-CN" altLang="en-US">
                      <a:noFill/>
                    </a:rPr>
                    <a:t> </a:t>
                  </a:r>
                </a:p>
              </p:txBody>
            </p:sp>
          </mc:Fallback>
        </mc:AlternateContent>
        <p:sp>
          <p:nvSpPr>
            <p:cNvPr id="133167" name="Freeform 121"/>
            <p:cNvSpPr>
              <a:spLocks/>
            </p:cNvSpPr>
            <p:nvPr/>
          </p:nvSpPr>
          <p:spPr bwMode="auto">
            <a:xfrm>
              <a:off x="2160" y="2056"/>
              <a:ext cx="111" cy="56"/>
            </a:xfrm>
            <a:custGeom>
              <a:avLst/>
              <a:gdLst>
                <a:gd name="T0" fmla="*/ 0 w 144"/>
                <a:gd name="T1" fmla="*/ 48 h 56"/>
                <a:gd name="T2" fmla="*/ 5 w 144"/>
                <a:gd name="T3" fmla="*/ 48 h 56"/>
                <a:gd name="T4" fmla="*/ 8 w 144"/>
                <a:gd name="T5" fmla="*/ 0 h 56"/>
                <a:gd name="T6" fmla="*/ 0 60000 65536"/>
                <a:gd name="T7" fmla="*/ 0 60000 65536"/>
                <a:gd name="T8" fmla="*/ 0 60000 65536"/>
                <a:gd name="T9" fmla="*/ 0 w 144"/>
                <a:gd name="T10" fmla="*/ 0 h 56"/>
                <a:gd name="T11" fmla="*/ 144 w 144"/>
                <a:gd name="T12" fmla="*/ 56 h 56"/>
              </a:gdLst>
              <a:ahLst/>
              <a:cxnLst>
                <a:cxn ang="T6">
                  <a:pos x="T0" y="T1"/>
                </a:cxn>
                <a:cxn ang="T7">
                  <a:pos x="T2" y="T3"/>
                </a:cxn>
                <a:cxn ang="T8">
                  <a:pos x="T4" y="T5"/>
                </a:cxn>
              </a:cxnLst>
              <a:rect l="T9" t="T10" r="T11" b="T12"/>
              <a:pathLst>
                <a:path w="144" h="56">
                  <a:moveTo>
                    <a:pt x="0" y="48"/>
                  </a:moveTo>
                  <a:cubicBezTo>
                    <a:pt x="36" y="52"/>
                    <a:pt x="72" y="56"/>
                    <a:pt x="96" y="48"/>
                  </a:cubicBezTo>
                  <a:cubicBezTo>
                    <a:pt x="120" y="40"/>
                    <a:pt x="136" y="8"/>
                    <a:pt x="144" y="0"/>
                  </a:cubicBezTo>
                </a:path>
              </a:pathLst>
            </a:custGeom>
            <a:gradFill rotWithShape="0">
              <a:gsLst>
                <a:gs pos="0">
                  <a:srgbClr val="EDFAD2"/>
                </a:gs>
                <a:gs pos="50000">
                  <a:srgbClr val="FFFFFF"/>
                </a:gs>
                <a:gs pos="100000">
                  <a:srgbClr val="EDFAD2"/>
                </a:gs>
              </a:gsLst>
              <a:lin ang="5400000" scaled="1"/>
            </a:gradFill>
            <a:ln w="28575" cap="flat" cmpd="sng">
              <a:solidFill>
                <a:srgbClr val="0000FF"/>
              </a:solidFill>
              <a:prstDash val="solid"/>
              <a:round/>
              <a:headEnd/>
              <a:tailEnd/>
            </a:ln>
          </p:spPr>
          <p:txBody>
            <a:bodyPr wrap="none"/>
            <a:lstStyle/>
            <a:p>
              <a:pPr algn="just"/>
              <a:endParaRPr lang="zh-CN" altLang="en-US" sz="2800">
                <a:solidFill>
                  <a:srgbClr val="0000FF"/>
                </a:solidFill>
                <a:latin typeface="+mn-lt"/>
                <a:ea typeface="+mn-ea"/>
              </a:endParaRPr>
            </a:p>
          </p:txBody>
        </p:sp>
      </p:grpSp>
      <p:grpSp>
        <p:nvGrpSpPr>
          <p:cNvPr id="5" name="Group 122"/>
          <p:cNvGrpSpPr>
            <a:grpSpLocks/>
          </p:cNvGrpSpPr>
          <p:nvPr/>
        </p:nvGrpSpPr>
        <p:grpSpPr bwMode="auto">
          <a:xfrm>
            <a:off x="5550195" y="2453703"/>
            <a:ext cx="1033463" cy="1247776"/>
            <a:chOff x="2003" y="1728"/>
            <a:chExt cx="651" cy="786"/>
          </a:xfrm>
        </p:grpSpPr>
        <p:sp>
          <p:nvSpPr>
            <p:cNvPr id="133160" name="Line 123"/>
            <p:cNvSpPr>
              <a:spLocks noChangeShapeType="1"/>
            </p:cNvSpPr>
            <p:nvPr/>
          </p:nvSpPr>
          <p:spPr bwMode="auto">
            <a:xfrm>
              <a:off x="2153" y="1728"/>
              <a:ext cx="150" cy="38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1" name="Line 124"/>
            <p:cNvSpPr>
              <a:spLocks noChangeShapeType="1"/>
            </p:cNvSpPr>
            <p:nvPr/>
          </p:nvSpPr>
          <p:spPr bwMode="auto">
            <a:xfrm>
              <a:off x="2303" y="2116"/>
              <a:ext cx="101" cy="251"/>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2" name="Line 125"/>
            <p:cNvSpPr>
              <a:spLocks noChangeShapeType="1"/>
            </p:cNvSpPr>
            <p:nvPr/>
          </p:nvSpPr>
          <p:spPr bwMode="auto">
            <a:xfrm>
              <a:off x="2153" y="2159"/>
              <a:ext cx="101" cy="251"/>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3" name="Line 126"/>
            <p:cNvSpPr>
              <a:spLocks noChangeShapeType="1"/>
            </p:cNvSpPr>
            <p:nvPr/>
          </p:nvSpPr>
          <p:spPr bwMode="auto">
            <a:xfrm flipV="1">
              <a:off x="2003" y="2385"/>
              <a:ext cx="251" cy="129"/>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3164" name="Line 127"/>
            <p:cNvSpPr>
              <a:spLocks noChangeShapeType="1"/>
            </p:cNvSpPr>
            <p:nvPr/>
          </p:nvSpPr>
          <p:spPr bwMode="auto">
            <a:xfrm flipH="1">
              <a:off x="2404" y="2195"/>
              <a:ext cx="250" cy="129"/>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33152" name="Text Box 132"/>
          <p:cNvSpPr txBox="1">
            <a:spLocks noChangeArrowheads="1"/>
          </p:cNvSpPr>
          <p:nvPr/>
        </p:nvSpPr>
        <p:spPr bwMode="auto">
          <a:xfrm>
            <a:off x="2053224" y="304801"/>
            <a:ext cx="41290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）明暗条纹的位置：</a:t>
            </a:r>
          </a:p>
        </p:txBody>
      </p:sp>
      <p:sp>
        <p:nvSpPr>
          <p:cNvPr id="133156" name="Text Box 136"/>
          <p:cNvSpPr txBox="1">
            <a:spLocks noChangeArrowheads="1"/>
          </p:cNvSpPr>
          <p:nvPr/>
        </p:nvSpPr>
        <p:spPr bwMode="auto">
          <a:xfrm>
            <a:off x="5896562" y="357188"/>
            <a:ext cx="138211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a:t>
            </a:r>
            <a:r>
              <a:rPr lang="zh-CN" altLang="en-US" sz="2800" dirty="0">
                <a:solidFill>
                  <a:srgbClr val="0000FF"/>
                </a:solidFill>
                <a:latin typeface="+mn-lt"/>
                <a:ea typeface="+mn-ea"/>
              </a:rPr>
              <a:t>掌握）</a:t>
            </a:r>
          </a:p>
        </p:txBody>
      </p:sp>
      <mc:AlternateContent xmlns:mc="http://schemas.openxmlformats.org/markup-compatibility/2006" xmlns:a14="http://schemas.microsoft.com/office/drawing/2010/main">
        <mc:Choice Requires="a14">
          <p:sp>
            <p:nvSpPr>
              <p:cNvPr id="57" name="矩形 56"/>
              <p:cNvSpPr/>
              <p:nvPr/>
            </p:nvSpPr>
            <p:spPr>
              <a:xfrm>
                <a:off x="5255322" y="191778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255322" y="1917781"/>
                <a:ext cx="61792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5247050" y="3112847"/>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5247050" y="3112847"/>
                <a:ext cx="626197"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477239" y="1539302"/>
                <a:ext cx="5750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7477239" y="1539302"/>
                <a:ext cx="5750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7967474" y="2229164"/>
                <a:ext cx="5833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7967474" y="2229164"/>
                <a:ext cx="5833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445692" y="2387949"/>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445692" y="2387949"/>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768373" y="1315323"/>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768373" y="1315323"/>
                <a:ext cx="515654"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10014483" y="1988038"/>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10014483" y="1988038"/>
                <a:ext cx="48570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9747062" y="2752384"/>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𝑂</m:t>
                      </m:r>
                    </m:oMath>
                  </m:oMathPara>
                </a14:m>
                <a:endParaRPr lang="zh-CN" altLang="en-US" sz="2800" dirty="0">
                  <a:solidFill>
                    <a:srgbClr val="FF0000"/>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9747062" y="2752384"/>
                <a:ext cx="53489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5249409" y="2583087"/>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𝑂</m:t>
                      </m:r>
                      <m:r>
                        <a:rPr lang="en-US" altLang="zh-CN" sz="2800" b="0" i="1" smtClean="0">
                          <a:solidFill>
                            <a:srgbClr val="FF0000"/>
                          </a:solidFill>
                          <a:latin typeface="Cambria Math" panose="02040503050406030204" pitchFamily="18" charset="0"/>
                          <a:ea typeface="Cambria Math" panose="02040503050406030204" pitchFamily="18" charset="0"/>
                        </a:rPr>
                        <m:t>′</m:t>
                      </m:r>
                    </m:oMath>
                  </m:oMathPara>
                </a14:m>
                <a:endParaRPr lang="zh-CN" altLang="en-US" sz="2800" dirty="0">
                  <a:solidFill>
                    <a:srgbClr val="FF0000"/>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5249409" y="2583087"/>
                <a:ext cx="619080"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4990168" y="2554855"/>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4990168" y="2554855"/>
                <a:ext cx="503856"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7264511" y="3678882"/>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7264511" y="3678882"/>
                <a:ext cx="543033" cy="523220"/>
              </a:xfrm>
              <a:prstGeom prst="rect">
                <a:avLst/>
              </a:prstGeom>
              <a:blipFill>
                <a:blip r:embed="rId16"/>
                <a:stretch>
                  <a:fillRect/>
                </a:stretch>
              </a:blipFill>
            </p:spPr>
            <p:txBody>
              <a:bodyPr/>
              <a:lstStyle/>
              <a:p>
                <a:r>
                  <a:rPr lang="zh-CN" altLang="en-US">
                    <a:noFill/>
                  </a:rPr>
                  <a:t> </a:t>
                </a:r>
              </a:p>
            </p:txBody>
          </p:sp>
        </mc:Fallback>
      </mc:AlternateContent>
      <p:grpSp>
        <p:nvGrpSpPr>
          <p:cNvPr id="3" name="组合 2"/>
          <p:cNvGrpSpPr/>
          <p:nvPr/>
        </p:nvGrpSpPr>
        <p:grpSpPr>
          <a:xfrm>
            <a:off x="7108863" y="2357662"/>
            <a:ext cx="615222" cy="562519"/>
            <a:chOff x="7108863" y="2357662"/>
            <a:chExt cx="615222" cy="562519"/>
          </a:xfrm>
        </p:grpSpPr>
        <p:sp>
          <p:nvSpPr>
            <p:cNvPr id="133151" name="Arc 131"/>
            <p:cNvSpPr>
              <a:spLocks/>
            </p:cNvSpPr>
            <p:nvPr/>
          </p:nvSpPr>
          <p:spPr bwMode="auto">
            <a:xfrm>
              <a:off x="7108863" y="2468449"/>
              <a:ext cx="221085" cy="451732"/>
            </a:xfrm>
            <a:custGeom>
              <a:avLst/>
              <a:gdLst>
                <a:gd name="T0" fmla="*/ 0 w 21313"/>
                <a:gd name="T1" fmla="*/ 0 h 21600"/>
                <a:gd name="T2" fmla="*/ 0 w 21313"/>
                <a:gd name="T3" fmla="*/ 0 h 21600"/>
                <a:gd name="T4" fmla="*/ 0 w 21313"/>
                <a:gd name="T5" fmla="*/ 0 h 21600"/>
                <a:gd name="T6" fmla="*/ 0 60000 65536"/>
                <a:gd name="T7" fmla="*/ 0 60000 65536"/>
                <a:gd name="T8" fmla="*/ 0 60000 65536"/>
                <a:gd name="T9" fmla="*/ 0 w 21313"/>
                <a:gd name="T10" fmla="*/ 0 h 21600"/>
                <a:gd name="T11" fmla="*/ 21313 w 21313"/>
                <a:gd name="T12" fmla="*/ 21600 h 21600"/>
              </a:gdLst>
              <a:ahLst/>
              <a:cxnLst>
                <a:cxn ang="T6">
                  <a:pos x="T0" y="T1"/>
                </a:cxn>
                <a:cxn ang="T7">
                  <a:pos x="T2" y="T3"/>
                </a:cxn>
                <a:cxn ang="T8">
                  <a:pos x="T4" y="T5"/>
                </a:cxn>
              </a:cxnLst>
              <a:rect l="T9" t="T10" r="T11" b="T12"/>
              <a:pathLst>
                <a:path w="21313" h="21600" fill="none" extrusionOk="0">
                  <a:moveTo>
                    <a:pt x="-1" y="0"/>
                  </a:moveTo>
                  <a:cubicBezTo>
                    <a:pt x="10573" y="0"/>
                    <a:pt x="19593" y="7654"/>
                    <a:pt x="21312" y="18088"/>
                  </a:cubicBezTo>
                </a:path>
                <a:path w="21313" h="21600" stroke="0" extrusionOk="0">
                  <a:moveTo>
                    <a:pt x="-1" y="0"/>
                  </a:moveTo>
                  <a:cubicBezTo>
                    <a:pt x="10573" y="0"/>
                    <a:pt x="19593" y="7654"/>
                    <a:pt x="21312" y="18088"/>
                  </a:cubicBezTo>
                  <a:lnTo>
                    <a:pt x="0" y="21600"/>
                  </a:lnTo>
                  <a:lnTo>
                    <a:pt x="-1" y="0"/>
                  </a:lnTo>
                  <a:close/>
                </a:path>
              </a:pathLst>
            </a:custGeom>
            <a:noFill/>
            <a:ln w="28575">
              <a:solidFill>
                <a:srgbClr val="0000FF"/>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7227539" y="2357662"/>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7227539" y="2357662"/>
                  <a:ext cx="496546" cy="523220"/>
                </a:xfrm>
                <a:prstGeom prst="rect">
                  <a:avLst/>
                </a:prstGeom>
                <a:blipFill>
                  <a:blip r:embed="rId1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70" name="矩形 69"/>
              <p:cNvSpPr/>
              <p:nvPr/>
            </p:nvSpPr>
            <p:spPr>
              <a:xfrm>
                <a:off x="5848453" y="3305718"/>
                <a:ext cx="6766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5848453" y="3305718"/>
                <a:ext cx="676660" cy="523220"/>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3565432" y="4064081"/>
                <a:ext cx="12829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3565432" y="4064081"/>
                <a:ext cx="1282980" cy="523220"/>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999058" y="2445872"/>
                <a:ext cx="1901739"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zh-CN" altLang="en-US" sz="2800" i="1">
                          <a:solidFill>
                            <a:srgbClr val="0000FF"/>
                          </a:solidFill>
                          <a:latin typeface="Cambria Math" panose="02040503050406030204" pitchFamily="18" charset="0"/>
                          <a:ea typeface="Cambria Math" panose="02040503050406030204" pitchFamily="18" charset="0"/>
                        </a:rPr>
                        <m:t>𝛿</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999058" y="2445872"/>
                <a:ext cx="1901739" cy="901785"/>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3566852" y="4888031"/>
                <a:ext cx="356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e>
                      </m:func>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3566852" y="4888031"/>
                <a:ext cx="3562514" cy="523220"/>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3553034" y="5590192"/>
                <a:ext cx="2969531"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i="1">
                          <a:solidFill>
                            <a:srgbClr val="0000FF"/>
                          </a:solidFill>
                          <a:latin typeface="Cambria Math" panose="02040503050406030204" pitchFamily="18" charset="0"/>
                          <a:ea typeface="Cambria Math" panose="02040503050406030204" pitchFamily="18" charset="0"/>
                        </a:rPr>
                        <m:t>≈</m:t>
                      </m:r>
                      <m:func>
                        <m:funcPr>
                          <m:ctrlPr>
                            <a:rPr lang="en-US" altLang="zh-CN" sz="2800" i="1" smtClean="0">
                              <a:solidFill>
                                <a:srgbClr val="0000FF"/>
                              </a:solidFill>
                              <a:latin typeface="Cambria Math"/>
                              <a:ea typeface="Cambria Math" panose="02040503050406030204" pitchFamily="18" charset="0"/>
                            </a:rPr>
                          </m:ctrlPr>
                        </m:funcPr>
                        <m:fName>
                          <m:r>
                            <m:rPr>
                              <m:sty m:val="p"/>
                            </m:rPr>
                            <a:rPr lang="en-US" altLang="zh-CN" sz="2800" i="0" smtClean="0">
                              <a:solidFill>
                                <a:srgbClr val="0000FF"/>
                              </a:solidFill>
                              <a:latin typeface="Cambria Math" panose="02040503050406030204" pitchFamily="18" charset="0"/>
                              <a:ea typeface="Cambria Math" panose="02040503050406030204" pitchFamily="18" charset="0"/>
                            </a:rPr>
                            <m:t>tan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𝑥</m:t>
                          </m:r>
                        </m:num>
                        <m:den>
                          <m:r>
                            <a:rPr lang="en-US" altLang="zh-CN" sz="2800" b="0" i="1" smtClean="0">
                              <a:solidFill>
                                <a:srgbClr val="0000FF"/>
                              </a:solidFill>
                              <a:latin typeface="Cambria Math" panose="02040503050406030204" pitchFamily="18" charset="0"/>
                              <a:ea typeface="Cambria Math" panose="02040503050406030204" pitchFamily="18" charset="0"/>
                            </a:rPr>
                            <m:t>𝐷</m:t>
                          </m:r>
                        </m:den>
                      </m:f>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3553034" y="5590192"/>
                <a:ext cx="2969531" cy="82747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332954" y="5171997"/>
                <a:ext cx="296286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332954" y="5171997"/>
                <a:ext cx="2962862" cy="907556"/>
              </a:xfrm>
              <a:prstGeom prst="rect">
                <a:avLst/>
              </a:prstGeom>
              <a:blipFill>
                <a:blip r:embed="rId2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2417380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3152"/>
                                        </p:tgtEl>
                                        <p:attrNameLst>
                                          <p:attrName>style.visibility</p:attrName>
                                        </p:attrNameLst>
                                      </p:cBhvr>
                                      <p:to>
                                        <p:strVal val="visible"/>
                                      </p:to>
                                    </p:set>
                                    <p:animEffect transition="in" filter="wipe(left)">
                                      <p:cBhvr>
                                        <p:cTn id="7" dur="500"/>
                                        <p:tgtEl>
                                          <p:spTgt spid="13315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3156"/>
                                        </p:tgtEl>
                                        <p:attrNameLst>
                                          <p:attrName>style.visibility</p:attrName>
                                        </p:attrNameLst>
                                      </p:cBhvr>
                                      <p:to>
                                        <p:strVal val="visible"/>
                                      </p:to>
                                    </p:set>
                                    <p:animEffect transition="in" filter="wipe(left)">
                                      <p:cBhvr>
                                        <p:cTn id="11" dur="500"/>
                                        <p:tgtEl>
                                          <p:spTgt spid="133156"/>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33123"/>
                                        </p:tgtEl>
                                        <p:attrNameLst>
                                          <p:attrName>style.visibility</p:attrName>
                                        </p:attrNameLst>
                                      </p:cBhvr>
                                      <p:to>
                                        <p:strVal val="visible"/>
                                      </p:to>
                                    </p:set>
                                    <p:animEffect transition="in" filter="wipe(left)">
                                      <p:cBhvr>
                                        <p:cTn id="16" dur="500"/>
                                        <p:tgtEl>
                                          <p:spTgt spid="13312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33125"/>
                                        </p:tgtEl>
                                        <p:attrNameLst>
                                          <p:attrName>style.visibility</p:attrName>
                                        </p:attrNameLst>
                                      </p:cBhvr>
                                      <p:to>
                                        <p:strVal val="visible"/>
                                      </p:to>
                                    </p:set>
                                    <p:animEffect transition="in" filter="wipe(left)">
                                      <p:cBhvr>
                                        <p:cTn id="21" dur="500"/>
                                        <p:tgtEl>
                                          <p:spTgt spid="13312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33126"/>
                                        </p:tgtEl>
                                        <p:attrNameLst>
                                          <p:attrName>style.visibility</p:attrName>
                                        </p:attrNameLst>
                                      </p:cBhvr>
                                      <p:to>
                                        <p:strVal val="visible"/>
                                      </p:to>
                                    </p:set>
                                    <p:animEffect transition="in" filter="wipe(left)">
                                      <p:cBhvr>
                                        <p:cTn id="26" dur="500"/>
                                        <p:tgtEl>
                                          <p:spTgt spid="133126"/>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wipe(left)">
                                      <p:cBhvr>
                                        <p:cTn id="31" dur="500"/>
                                        <p:tgtEl>
                                          <p:spTgt spid="6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33127"/>
                                        </p:tgtEl>
                                        <p:attrNameLst>
                                          <p:attrName>style.visibility</p:attrName>
                                        </p:attrNameLst>
                                      </p:cBhvr>
                                      <p:to>
                                        <p:strVal val="visible"/>
                                      </p:to>
                                    </p:set>
                                    <p:animEffect transition="in" filter="wipe(left)">
                                      <p:cBhvr>
                                        <p:cTn id="36" dur="500"/>
                                        <p:tgtEl>
                                          <p:spTgt spid="133127"/>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33144"/>
                                        </p:tgtEl>
                                        <p:attrNameLst>
                                          <p:attrName>style.visibility</p:attrName>
                                        </p:attrNameLst>
                                      </p:cBhvr>
                                      <p:to>
                                        <p:strVal val="visible"/>
                                      </p:to>
                                    </p:set>
                                    <p:animEffect transition="in" filter="wipe(left)">
                                      <p:cBhvr>
                                        <p:cTn id="41" dur="500"/>
                                        <p:tgtEl>
                                          <p:spTgt spid="13314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133128"/>
                                        </p:tgtEl>
                                        <p:attrNameLst>
                                          <p:attrName>style.visibility</p:attrName>
                                        </p:attrNameLst>
                                      </p:cBhvr>
                                      <p:to>
                                        <p:strVal val="visible"/>
                                      </p:to>
                                    </p:set>
                                    <p:animEffect transition="in" filter="wipe(left)">
                                      <p:cBhvr>
                                        <p:cTn id="46" dur="500"/>
                                        <p:tgtEl>
                                          <p:spTgt spid="13312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57"/>
                                        </p:tgtEl>
                                        <p:attrNameLst>
                                          <p:attrName>style.visibility</p:attrName>
                                        </p:attrNameLst>
                                      </p:cBhvr>
                                      <p:to>
                                        <p:strVal val="visible"/>
                                      </p:to>
                                    </p:set>
                                    <p:animEffect transition="in" filter="wipe(left)">
                                      <p:cBhvr>
                                        <p:cTn id="51" dur="500"/>
                                        <p:tgtEl>
                                          <p:spTgt spid="57"/>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58"/>
                                        </p:tgtEl>
                                        <p:attrNameLst>
                                          <p:attrName>style.visibility</p:attrName>
                                        </p:attrNameLst>
                                      </p:cBhvr>
                                      <p:to>
                                        <p:strVal val="visible"/>
                                      </p:to>
                                    </p:set>
                                    <p:animEffect transition="in" filter="wipe(left)">
                                      <p:cBhvr>
                                        <p:cTn id="56" dur="500"/>
                                        <p:tgtEl>
                                          <p:spTgt spid="5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133138"/>
                                        </p:tgtEl>
                                        <p:attrNameLst>
                                          <p:attrName>style.visibility</p:attrName>
                                        </p:attrNameLst>
                                      </p:cBhvr>
                                      <p:to>
                                        <p:strVal val="visible"/>
                                      </p:to>
                                    </p:set>
                                    <p:animEffect transition="in" filter="wipe(left)">
                                      <p:cBhvr>
                                        <p:cTn id="61" dur="500"/>
                                        <p:tgtEl>
                                          <p:spTgt spid="13313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133139"/>
                                        </p:tgtEl>
                                        <p:attrNameLst>
                                          <p:attrName>style.visibility</p:attrName>
                                        </p:attrNameLst>
                                      </p:cBhvr>
                                      <p:to>
                                        <p:strVal val="visible"/>
                                      </p:to>
                                    </p:set>
                                    <p:animEffect transition="in" filter="wipe(left)">
                                      <p:cBhvr>
                                        <p:cTn id="66" dur="500"/>
                                        <p:tgtEl>
                                          <p:spTgt spid="133139"/>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133140"/>
                                        </p:tgtEl>
                                        <p:attrNameLst>
                                          <p:attrName>style.visibility</p:attrName>
                                        </p:attrNameLst>
                                      </p:cBhvr>
                                      <p:to>
                                        <p:strVal val="visible"/>
                                      </p:to>
                                    </p:set>
                                    <p:animEffect transition="in" filter="wipe(left)">
                                      <p:cBhvr>
                                        <p:cTn id="71" dur="500"/>
                                        <p:tgtEl>
                                          <p:spTgt spid="133140"/>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66"/>
                                        </p:tgtEl>
                                        <p:attrNameLst>
                                          <p:attrName>style.visibility</p:attrName>
                                        </p:attrNameLst>
                                      </p:cBhvr>
                                      <p:to>
                                        <p:strVal val="visible"/>
                                      </p:to>
                                    </p:set>
                                    <p:animEffect transition="in" filter="wipe(left)">
                                      <p:cBhvr>
                                        <p:cTn id="76" dur="500"/>
                                        <p:tgtEl>
                                          <p:spTgt spid="66"/>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133130"/>
                                        </p:tgtEl>
                                        <p:attrNameLst>
                                          <p:attrName>style.visibility</p:attrName>
                                        </p:attrNameLst>
                                      </p:cBhvr>
                                      <p:to>
                                        <p:strVal val="visible"/>
                                      </p:to>
                                    </p:set>
                                    <p:animEffect transition="in" filter="wipe(left)">
                                      <p:cBhvr>
                                        <p:cTn id="81" dur="500"/>
                                        <p:tgtEl>
                                          <p:spTgt spid="133130"/>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nodeType="clickEffect">
                                  <p:stCondLst>
                                    <p:cond delay="0"/>
                                  </p:stCondLst>
                                  <p:childTnLst>
                                    <p:set>
                                      <p:cBhvr>
                                        <p:cTn id="85" dur="1" fill="hold">
                                          <p:stCondLst>
                                            <p:cond delay="0"/>
                                          </p:stCondLst>
                                        </p:cTn>
                                        <p:tgtEl>
                                          <p:spTgt spid="133148"/>
                                        </p:tgtEl>
                                        <p:attrNameLst>
                                          <p:attrName>style.visibility</p:attrName>
                                        </p:attrNameLst>
                                      </p:cBhvr>
                                      <p:to>
                                        <p:strVal val="visible"/>
                                      </p:to>
                                    </p:set>
                                    <p:animEffect transition="in" filter="wipe(left)">
                                      <p:cBhvr>
                                        <p:cTn id="86" dur="500"/>
                                        <p:tgtEl>
                                          <p:spTgt spid="13314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8" fill="hold" grpId="0" nodeType="clickEffect">
                                  <p:stCondLst>
                                    <p:cond delay="0"/>
                                  </p:stCondLst>
                                  <p:childTnLst>
                                    <p:set>
                                      <p:cBhvr>
                                        <p:cTn id="90" dur="1" fill="hold">
                                          <p:stCondLst>
                                            <p:cond delay="0"/>
                                          </p:stCondLst>
                                        </p:cTn>
                                        <p:tgtEl>
                                          <p:spTgt spid="67"/>
                                        </p:tgtEl>
                                        <p:attrNameLst>
                                          <p:attrName>style.visibility</p:attrName>
                                        </p:attrNameLst>
                                      </p:cBhvr>
                                      <p:to>
                                        <p:strVal val="visible"/>
                                      </p:to>
                                    </p:set>
                                    <p:animEffect transition="in" filter="wipe(left)">
                                      <p:cBhvr>
                                        <p:cTn id="91" dur="500"/>
                                        <p:tgtEl>
                                          <p:spTgt spid="67"/>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133129"/>
                                        </p:tgtEl>
                                        <p:attrNameLst>
                                          <p:attrName>style.visibility</p:attrName>
                                        </p:attrNameLst>
                                      </p:cBhvr>
                                      <p:to>
                                        <p:strVal val="visible"/>
                                      </p:to>
                                    </p:set>
                                    <p:animEffect transition="in" filter="wipe(left)">
                                      <p:cBhvr>
                                        <p:cTn id="96" dur="500"/>
                                        <p:tgtEl>
                                          <p:spTgt spid="13312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65"/>
                                        </p:tgtEl>
                                        <p:attrNameLst>
                                          <p:attrName>style.visibility</p:attrName>
                                        </p:attrNameLst>
                                      </p:cBhvr>
                                      <p:to>
                                        <p:strVal val="visible"/>
                                      </p:to>
                                    </p:set>
                                    <p:animEffect transition="in" filter="wipe(left)">
                                      <p:cBhvr>
                                        <p:cTn id="101" dur="500"/>
                                        <p:tgtEl>
                                          <p:spTgt spid="65"/>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64"/>
                                        </p:tgtEl>
                                        <p:attrNameLst>
                                          <p:attrName>style.visibility</p:attrName>
                                        </p:attrNameLst>
                                      </p:cBhvr>
                                      <p:to>
                                        <p:strVal val="visible"/>
                                      </p:to>
                                    </p:set>
                                    <p:animEffect transition="in" filter="wipe(left)">
                                      <p:cBhvr>
                                        <p:cTn id="106" dur="500"/>
                                        <p:tgtEl>
                                          <p:spTgt spid="64"/>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62"/>
                                        </p:tgtEl>
                                        <p:attrNameLst>
                                          <p:attrName>style.visibility</p:attrName>
                                        </p:attrNameLst>
                                      </p:cBhvr>
                                      <p:to>
                                        <p:strVal val="visible"/>
                                      </p:to>
                                    </p:set>
                                    <p:animEffect transition="in" filter="wipe(left)">
                                      <p:cBhvr>
                                        <p:cTn id="111" dur="500"/>
                                        <p:tgtEl>
                                          <p:spTgt spid="62"/>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8" fill="hold" grpId="0" nodeType="clickEffect">
                                  <p:stCondLst>
                                    <p:cond delay="0"/>
                                  </p:stCondLst>
                                  <p:childTnLst>
                                    <p:set>
                                      <p:cBhvr>
                                        <p:cTn id="115" dur="1" fill="hold">
                                          <p:stCondLst>
                                            <p:cond delay="0"/>
                                          </p:stCondLst>
                                        </p:cTn>
                                        <p:tgtEl>
                                          <p:spTgt spid="133131"/>
                                        </p:tgtEl>
                                        <p:attrNameLst>
                                          <p:attrName>style.visibility</p:attrName>
                                        </p:attrNameLst>
                                      </p:cBhvr>
                                      <p:to>
                                        <p:strVal val="visible"/>
                                      </p:to>
                                    </p:set>
                                    <p:animEffect transition="in" filter="wipe(left)">
                                      <p:cBhvr>
                                        <p:cTn id="116" dur="500"/>
                                        <p:tgtEl>
                                          <p:spTgt spid="133131"/>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8" fill="hold" grpId="0" nodeType="clickEffect">
                                  <p:stCondLst>
                                    <p:cond delay="0"/>
                                  </p:stCondLst>
                                  <p:childTnLst>
                                    <p:set>
                                      <p:cBhvr>
                                        <p:cTn id="120" dur="1" fill="hold">
                                          <p:stCondLst>
                                            <p:cond delay="0"/>
                                          </p:stCondLst>
                                        </p:cTn>
                                        <p:tgtEl>
                                          <p:spTgt spid="133135"/>
                                        </p:tgtEl>
                                        <p:attrNameLst>
                                          <p:attrName>style.visibility</p:attrName>
                                        </p:attrNameLst>
                                      </p:cBhvr>
                                      <p:to>
                                        <p:strVal val="visible"/>
                                      </p:to>
                                    </p:set>
                                    <p:animEffect transition="in" filter="wipe(left)">
                                      <p:cBhvr>
                                        <p:cTn id="121" dur="500"/>
                                        <p:tgtEl>
                                          <p:spTgt spid="133135"/>
                                        </p:tgtEl>
                                      </p:cBhvr>
                                    </p:animEffect>
                                  </p:childTnLst>
                                </p:cTn>
                              </p:par>
                            </p:childTnLst>
                          </p:cTn>
                        </p:par>
                      </p:childTnLst>
                    </p:cTn>
                  </p:par>
                  <p:par>
                    <p:cTn id="122" fill="hold">
                      <p:stCondLst>
                        <p:cond delay="indefinite"/>
                      </p:stCondLst>
                      <p:childTnLst>
                        <p:par>
                          <p:cTn id="123" fill="hold">
                            <p:stCondLst>
                              <p:cond delay="0"/>
                            </p:stCondLst>
                            <p:childTnLst>
                              <p:par>
                                <p:cTn id="124" presetID="22" presetClass="entr" presetSubtype="8" fill="hold" grpId="0" nodeType="clickEffect">
                                  <p:stCondLst>
                                    <p:cond delay="0"/>
                                  </p:stCondLst>
                                  <p:childTnLst>
                                    <p:set>
                                      <p:cBhvr>
                                        <p:cTn id="125" dur="1" fill="hold">
                                          <p:stCondLst>
                                            <p:cond delay="0"/>
                                          </p:stCondLst>
                                        </p:cTn>
                                        <p:tgtEl>
                                          <p:spTgt spid="133136"/>
                                        </p:tgtEl>
                                        <p:attrNameLst>
                                          <p:attrName>style.visibility</p:attrName>
                                        </p:attrNameLst>
                                      </p:cBhvr>
                                      <p:to>
                                        <p:strVal val="visible"/>
                                      </p:to>
                                    </p:set>
                                    <p:animEffect transition="in" filter="wipe(left)">
                                      <p:cBhvr>
                                        <p:cTn id="126" dur="500"/>
                                        <p:tgtEl>
                                          <p:spTgt spid="133136"/>
                                        </p:tgtEl>
                                      </p:cBhvr>
                                    </p:animEffect>
                                  </p:childTnLst>
                                </p:cTn>
                              </p:par>
                            </p:childTnLst>
                          </p:cTn>
                        </p:par>
                      </p:childTnLst>
                    </p:cTn>
                  </p:par>
                  <p:par>
                    <p:cTn id="127" fill="hold">
                      <p:stCondLst>
                        <p:cond delay="indefinite"/>
                      </p:stCondLst>
                      <p:childTnLst>
                        <p:par>
                          <p:cTn id="128" fill="hold">
                            <p:stCondLst>
                              <p:cond delay="0"/>
                            </p:stCondLst>
                            <p:childTnLst>
                              <p:par>
                                <p:cTn id="129" presetID="22" presetClass="entr" presetSubtype="8" fill="hold" grpId="0" nodeType="clickEffect">
                                  <p:stCondLst>
                                    <p:cond delay="0"/>
                                  </p:stCondLst>
                                  <p:childTnLst>
                                    <p:set>
                                      <p:cBhvr>
                                        <p:cTn id="130" dur="1" fill="hold">
                                          <p:stCondLst>
                                            <p:cond delay="0"/>
                                          </p:stCondLst>
                                        </p:cTn>
                                        <p:tgtEl>
                                          <p:spTgt spid="63"/>
                                        </p:tgtEl>
                                        <p:attrNameLst>
                                          <p:attrName>style.visibility</p:attrName>
                                        </p:attrNameLst>
                                      </p:cBhvr>
                                      <p:to>
                                        <p:strVal val="visible"/>
                                      </p:to>
                                    </p:set>
                                    <p:animEffect transition="in" filter="wipe(left)">
                                      <p:cBhvr>
                                        <p:cTn id="131" dur="500"/>
                                        <p:tgtEl>
                                          <p:spTgt spid="63"/>
                                        </p:tgtEl>
                                      </p:cBhvr>
                                    </p:animEffect>
                                  </p:childTnLst>
                                </p:cTn>
                              </p:par>
                            </p:childTnLst>
                          </p:cTn>
                        </p:par>
                      </p:childTnLst>
                    </p:cTn>
                  </p:par>
                  <p:par>
                    <p:cTn id="132" fill="hold">
                      <p:stCondLst>
                        <p:cond delay="indefinite"/>
                      </p:stCondLst>
                      <p:childTnLst>
                        <p:par>
                          <p:cTn id="133" fill="hold">
                            <p:stCondLst>
                              <p:cond delay="0"/>
                            </p:stCondLst>
                            <p:childTnLst>
                              <p:par>
                                <p:cTn id="134" presetID="18" presetClass="entr" presetSubtype="3" fill="hold" nodeType="clickEffect">
                                  <p:stCondLst>
                                    <p:cond delay="0"/>
                                  </p:stCondLst>
                                  <p:childTnLst>
                                    <p:set>
                                      <p:cBhvr>
                                        <p:cTn id="135" dur="1" fill="hold">
                                          <p:stCondLst>
                                            <p:cond delay="0"/>
                                          </p:stCondLst>
                                        </p:cTn>
                                        <p:tgtEl>
                                          <p:spTgt spid="2"/>
                                        </p:tgtEl>
                                        <p:attrNameLst>
                                          <p:attrName>style.visibility</p:attrName>
                                        </p:attrNameLst>
                                      </p:cBhvr>
                                      <p:to>
                                        <p:strVal val="visible"/>
                                      </p:to>
                                    </p:set>
                                    <p:animEffect transition="in" filter="strips(upRight)">
                                      <p:cBhvr>
                                        <p:cTn id="136" dur="500"/>
                                        <p:tgtEl>
                                          <p:spTgt spid="2"/>
                                        </p:tgtEl>
                                      </p:cBhvr>
                                    </p:animEffect>
                                  </p:childTnLst>
                                </p:cTn>
                              </p:par>
                            </p:childTnLst>
                          </p:cTn>
                        </p:par>
                      </p:childTnLst>
                    </p:cTn>
                  </p:par>
                  <p:par>
                    <p:cTn id="137" fill="hold" nodeType="clickPar">
                      <p:stCondLst>
                        <p:cond delay="indefinite"/>
                      </p:stCondLst>
                      <p:childTnLst>
                        <p:par>
                          <p:cTn id="138" fill="hold" nodeType="withGroup">
                            <p:stCondLst>
                              <p:cond delay="0"/>
                            </p:stCondLst>
                            <p:childTnLst>
                              <p:par>
                                <p:cTn id="139" presetID="22" presetClass="entr" presetSubtype="8" fill="hold" grpId="0" nodeType="clickEffect">
                                  <p:stCondLst>
                                    <p:cond delay="0"/>
                                  </p:stCondLst>
                                  <p:childTnLst>
                                    <p:set>
                                      <p:cBhvr>
                                        <p:cTn id="140" dur="1" fill="hold">
                                          <p:stCondLst>
                                            <p:cond delay="0"/>
                                          </p:stCondLst>
                                        </p:cTn>
                                        <p:tgtEl>
                                          <p:spTgt spid="59"/>
                                        </p:tgtEl>
                                        <p:attrNameLst>
                                          <p:attrName>style.visibility</p:attrName>
                                        </p:attrNameLst>
                                      </p:cBhvr>
                                      <p:to>
                                        <p:strVal val="visible"/>
                                      </p:to>
                                    </p:set>
                                    <p:animEffect transition="in" filter="wipe(left)">
                                      <p:cBhvr>
                                        <p:cTn id="141" dur="500"/>
                                        <p:tgtEl>
                                          <p:spTgt spid="59"/>
                                        </p:tgtEl>
                                      </p:cBhvr>
                                    </p:animEffect>
                                  </p:childTnLst>
                                </p:cTn>
                              </p:par>
                            </p:childTnLst>
                          </p:cTn>
                        </p:par>
                      </p:childTnLst>
                    </p:cTn>
                  </p:par>
                  <p:par>
                    <p:cTn id="142" fill="hold">
                      <p:stCondLst>
                        <p:cond delay="indefinite"/>
                      </p:stCondLst>
                      <p:childTnLst>
                        <p:par>
                          <p:cTn id="143" fill="hold">
                            <p:stCondLst>
                              <p:cond delay="0"/>
                            </p:stCondLst>
                            <p:childTnLst>
                              <p:par>
                                <p:cTn id="144" presetID="22" presetClass="entr" presetSubtype="8" fill="hold" grpId="0" nodeType="clickEffect">
                                  <p:stCondLst>
                                    <p:cond delay="0"/>
                                  </p:stCondLst>
                                  <p:childTnLst>
                                    <p:set>
                                      <p:cBhvr>
                                        <p:cTn id="145" dur="1" fill="hold">
                                          <p:stCondLst>
                                            <p:cond delay="0"/>
                                          </p:stCondLst>
                                        </p:cTn>
                                        <p:tgtEl>
                                          <p:spTgt spid="60"/>
                                        </p:tgtEl>
                                        <p:attrNameLst>
                                          <p:attrName>style.visibility</p:attrName>
                                        </p:attrNameLst>
                                      </p:cBhvr>
                                      <p:to>
                                        <p:strVal val="visible"/>
                                      </p:to>
                                    </p:set>
                                    <p:animEffect transition="in" filter="wipe(left)">
                                      <p:cBhvr>
                                        <p:cTn id="146" dur="500"/>
                                        <p:tgtEl>
                                          <p:spTgt spid="60"/>
                                        </p:tgtEl>
                                      </p:cBhvr>
                                    </p:animEffect>
                                  </p:childTnLst>
                                </p:cTn>
                              </p:par>
                            </p:childTnLst>
                          </p:cTn>
                        </p:par>
                      </p:childTnLst>
                    </p:cTn>
                  </p:par>
                  <p:par>
                    <p:cTn id="147" fill="hold">
                      <p:stCondLst>
                        <p:cond delay="indefinite"/>
                      </p:stCondLst>
                      <p:childTnLst>
                        <p:par>
                          <p:cTn id="148" fill="hold">
                            <p:stCondLst>
                              <p:cond delay="0"/>
                            </p:stCondLst>
                            <p:childTnLst>
                              <p:par>
                                <p:cTn id="149" presetID="4" presetClass="entr" presetSubtype="32" fill="hold" nodeType="clickEffect">
                                  <p:stCondLst>
                                    <p:cond delay="0"/>
                                  </p:stCondLst>
                                  <p:childTnLst>
                                    <p:set>
                                      <p:cBhvr>
                                        <p:cTn id="150" dur="1" fill="hold">
                                          <p:stCondLst>
                                            <p:cond delay="0"/>
                                          </p:stCondLst>
                                        </p:cTn>
                                        <p:tgtEl>
                                          <p:spTgt spid="5"/>
                                        </p:tgtEl>
                                        <p:attrNameLst>
                                          <p:attrName>style.visibility</p:attrName>
                                        </p:attrNameLst>
                                      </p:cBhvr>
                                      <p:to>
                                        <p:strVal val="visible"/>
                                      </p:to>
                                    </p:set>
                                    <p:animEffect transition="in" filter="box(out)">
                                      <p:cBhvr>
                                        <p:cTn id="151" dur="500"/>
                                        <p:tgtEl>
                                          <p:spTgt spid="5"/>
                                        </p:tgtEl>
                                      </p:cBhvr>
                                    </p:animEffect>
                                  </p:childTnLst>
                                </p:cTn>
                              </p:par>
                            </p:childTnLst>
                          </p:cTn>
                        </p:par>
                      </p:childTnLst>
                    </p:cTn>
                  </p:par>
                  <p:par>
                    <p:cTn id="152" fill="hold" nodeType="clickPar">
                      <p:stCondLst>
                        <p:cond delay="indefinite"/>
                      </p:stCondLst>
                      <p:childTnLst>
                        <p:par>
                          <p:cTn id="153" fill="hold" nodeType="withGroup">
                            <p:stCondLst>
                              <p:cond delay="0"/>
                            </p:stCondLst>
                            <p:childTnLst>
                              <p:par>
                                <p:cTn id="154" presetID="22" presetClass="entr" presetSubtype="8" fill="hold" grpId="0" nodeType="clickEffect">
                                  <p:stCondLst>
                                    <p:cond delay="0"/>
                                  </p:stCondLst>
                                  <p:childTnLst>
                                    <p:set>
                                      <p:cBhvr>
                                        <p:cTn id="155" dur="1" fill="hold">
                                          <p:stCondLst>
                                            <p:cond delay="0"/>
                                          </p:stCondLst>
                                        </p:cTn>
                                        <p:tgtEl>
                                          <p:spTgt spid="70"/>
                                        </p:tgtEl>
                                        <p:attrNameLst>
                                          <p:attrName>style.visibility</p:attrName>
                                        </p:attrNameLst>
                                      </p:cBhvr>
                                      <p:to>
                                        <p:strVal val="visible"/>
                                      </p:to>
                                    </p:set>
                                    <p:animEffect transition="in" filter="wipe(left)">
                                      <p:cBhvr>
                                        <p:cTn id="156" dur="500"/>
                                        <p:tgtEl>
                                          <p:spTgt spid="70"/>
                                        </p:tgtEl>
                                      </p:cBhvr>
                                    </p:animEffect>
                                  </p:childTnLst>
                                </p:cTn>
                              </p:par>
                            </p:childTnLst>
                          </p:cTn>
                        </p:par>
                      </p:childTnLst>
                    </p:cTn>
                  </p:par>
                  <p:par>
                    <p:cTn id="157" fill="hold">
                      <p:stCondLst>
                        <p:cond delay="indefinite"/>
                      </p:stCondLst>
                      <p:childTnLst>
                        <p:par>
                          <p:cTn id="158" fill="hold">
                            <p:stCondLst>
                              <p:cond delay="0"/>
                            </p:stCondLst>
                            <p:childTnLst>
                              <p:par>
                                <p:cTn id="159" presetID="18" presetClass="entr" presetSubtype="3" fill="hold" nodeType="clickEffect">
                                  <p:stCondLst>
                                    <p:cond delay="0"/>
                                  </p:stCondLst>
                                  <p:childTnLst>
                                    <p:set>
                                      <p:cBhvr>
                                        <p:cTn id="160" dur="1" fill="hold">
                                          <p:stCondLst>
                                            <p:cond delay="0"/>
                                          </p:stCondLst>
                                        </p:cTn>
                                        <p:tgtEl>
                                          <p:spTgt spid="4"/>
                                        </p:tgtEl>
                                        <p:attrNameLst>
                                          <p:attrName>style.visibility</p:attrName>
                                        </p:attrNameLst>
                                      </p:cBhvr>
                                      <p:to>
                                        <p:strVal val="visible"/>
                                      </p:to>
                                    </p:set>
                                    <p:animEffect transition="in" filter="strips(upRight)">
                                      <p:cBhvr>
                                        <p:cTn id="161" dur="500"/>
                                        <p:tgtEl>
                                          <p:spTgt spid="4"/>
                                        </p:tgtEl>
                                      </p:cBhvr>
                                    </p:animEffect>
                                  </p:childTnLst>
                                </p:cTn>
                              </p:par>
                            </p:childTnLst>
                          </p:cTn>
                        </p:par>
                      </p:childTnLst>
                    </p:cTn>
                  </p:par>
                  <p:par>
                    <p:cTn id="162" fill="hold">
                      <p:stCondLst>
                        <p:cond delay="indefinite"/>
                      </p:stCondLst>
                      <p:childTnLst>
                        <p:par>
                          <p:cTn id="163" fill="hold">
                            <p:stCondLst>
                              <p:cond delay="0"/>
                            </p:stCondLst>
                            <p:childTnLst>
                              <p:par>
                                <p:cTn id="164" presetID="22" presetClass="entr" presetSubtype="8" fill="hold" nodeType="clickEffect">
                                  <p:stCondLst>
                                    <p:cond delay="0"/>
                                  </p:stCondLst>
                                  <p:childTnLst>
                                    <p:set>
                                      <p:cBhvr>
                                        <p:cTn id="165" dur="1" fill="hold">
                                          <p:stCondLst>
                                            <p:cond delay="0"/>
                                          </p:stCondLst>
                                        </p:cTn>
                                        <p:tgtEl>
                                          <p:spTgt spid="3"/>
                                        </p:tgtEl>
                                        <p:attrNameLst>
                                          <p:attrName>style.visibility</p:attrName>
                                        </p:attrNameLst>
                                      </p:cBhvr>
                                      <p:to>
                                        <p:strVal val="visible"/>
                                      </p:to>
                                    </p:set>
                                    <p:animEffect transition="in" filter="wipe(left)">
                                      <p:cBhvr>
                                        <p:cTn id="166" dur="500"/>
                                        <p:tgtEl>
                                          <p:spTgt spid="3"/>
                                        </p:tgtEl>
                                      </p:cBhvr>
                                    </p:animEffect>
                                  </p:childTnLst>
                                </p:cTn>
                              </p:par>
                            </p:childTnLst>
                          </p:cTn>
                        </p:par>
                      </p:childTnLst>
                    </p:cTn>
                  </p:par>
                  <p:par>
                    <p:cTn id="167" fill="hold">
                      <p:stCondLst>
                        <p:cond delay="indefinite"/>
                      </p:stCondLst>
                      <p:childTnLst>
                        <p:par>
                          <p:cTn id="168" fill="hold">
                            <p:stCondLst>
                              <p:cond delay="0"/>
                            </p:stCondLst>
                            <p:childTnLst>
                              <p:par>
                                <p:cTn id="169" presetID="22" presetClass="entr" presetSubtype="8" fill="hold" grpId="0" nodeType="clickEffect">
                                  <p:stCondLst>
                                    <p:cond delay="0"/>
                                  </p:stCondLst>
                                  <p:childTnLst>
                                    <p:set>
                                      <p:cBhvr>
                                        <p:cTn id="170" dur="1" fill="hold">
                                          <p:stCondLst>
                                            <p:cond delay="0"/>
                                          </p:stCondLst>
                                        </p:cTn>
                                        <p:tgtEl>
                                          <p:spTgt spid="71"/>
                                        </p:tgtEl>
                                        <p:attrNameLst>
                                          <p:attrName>style.visibility</p:attrName>
                                        </p:attrNameLst>
                                      </p:cBhvr>
                                      <p:to>
                                        <p:strVal val="visible"/>
                                      </p:to>
                                    </p:set>
                                    <p:animEffect transition="in" filter="wipe(left)">
                                      <p:cBhvr>
                                        <p:cTn id="171" dur="500"/>
                                        <p:tgtEl>
                                          <p:spTgt spid="71"/>
                                        </p:tgtEl>
                                      </p:cBhvr>
                                    </p:animEffect>
                                  </p:childTnLst>
                                </p:cTn>
                              </p:par>
                            </p:childTnLst>
                          </p:cTn>
                        </p:par>
                      </p:childTnLst>
                    </p:cTn>
                  </p:par>
                  <p:par>
                    <p:cTn id="172" fill="hold">
                      <p:stCondLst>
                        <p:cond delay="indefinite"/>
                      </p:stCondLst>
                      <p:childTnLst>
                        <p:par>
                          <p:cTn id="173" fill="hold">
                            <p:stCondLst>
                              <p:cond delay="0"/>
                            </p:stCondLst>
                            <p:childTnLst>
                              <p:par>
                                <p:cTn id="174" presetID="22" presetClass="entr" presetSubtype="8" fill="hold" grpId="0" nodeType="clickEffect">
                                  <p:stCondLst>
                                    <p:cond delay="0"/>
                                  </p:stCondLst>
                                  <p:childTnLst>
                                    <p:set>
                                      <p:cBhvr>
                                        <p:cTn id="175" dur="1" fill="hold">
                                          <p:stCondLst>
                                            <p:cond delay="0"/>
                                          </p:stCondLst>
                                        </p:cTn>
                                        <p:tgtEl>
                                          <p:spTgt spid="73"/>
                                        </p:tgtEl>
                                        <p:attrNameLst>
                                          <p:attrName>style.visibility</p:attrName>
                                        </p:attrNameLst>
                                      </p:cBhvr>
                                      <p:to>
                                        <p:strVal val="visible"/>
                                      </p:to>
                                    </p:set>
                                    <p:animEffect transition="in" filter="wipe(left)">
                                      <p:cBhvr>
                                        <p:cTn id="176" dur="500"/>
                                        <p:tgtEl>
                                          <p:spTgt spid="73"/>
                                        </p:tgtEl>
                                      </p:cBhvr>
                                    </p:animEffect>
                                  </p:childTnLst>
                                </p:cTn>
                              </p:par>
                            </p:childTnLst>
                          </p:cTn>
                        </p:par>
                      </p:childTnLst>
                    </p:cTn>
                  </p:par>
                  <p:par>
                    <p:cTn id="177" fill="hold">
                      <p:stCondLst>
                        <p:cond delay="indefinite"/>
                      </p:stCondLst>
                      <p:childTnLst>
                        <p:par>
                          <p:cTn id="178" fill="hold">
                            <p:stCondLst>
                              <p:cond delay="0"/>
                            </p:stCondLst>
                            <p:childTnLst>
                              <p:par>
                                <p:cTn id="179" presetID="22" presetClass="entr" presetSubtype="8" fill="hold" grpId="0" nodeType="clickEffect">
                                  <p:stCondLst>
                                    <p:cond delay="0"/>
                                  </p:stCondLst>
                                  <p:childTnLst>
                                    <p:set>
                                      <p:cBhvr>
                                        <p:cTn id="180" dur="1" fill="hold">
                                          <p:stCondLst>
                                            <p:cond delay="0"/>
                                          </p:stCondLst>
                                        </p:cTn>
                                        <p:tgtEl>
                                          <p:spTgt spid="74"/>
                                        </p:tgtEl>
                                        <p:attrNameLst>
                                          <p:attrName>style.visibility</p:attrName>
                                        </p:attrNameLst>
                                      </p:cBhvr>
                                      <p:to>
                                        <p:strVal val="visible"/>
                                      </p:to>
                                    </p:set>
                                    <p:animEffect transition="in" filter="wipe(left)">
                                      <p:cBhvr>
                                        <p:cTn id="181" dur="500"/>
                                        <p:tgtEl>
                                          <p:spTgt spid="74"/>
                                        </p:tgtEl>
                                      </p:cBhvr>
                                    </p:animEffect>
                                  </p:childTnLst>
                                </p:cTn>
                              </p:par>
                            </p:childTnLst>
                          </p:cTn>
                        </p:par>
                      </p:childTnLst>
                    </p:cTn>
                  </p:par>
                  <p:par>
                    <p:cTn id="182" fill="hold">
                      <p:stCondLst>
                        <p:cond delay="indefinite"/>
                      </p:stCondLst>
                      <p:childTnLst>
                        <p:par>
                          <p:cTn id="183" fill="hold">
                            <p:stCondLst>
                              <p:cond delay="0"/>
                            </p:stCondLst>
                            <p:childTnLst>
                              <p:par>
                                <p:cTn id="184" presetID="22" presetClass="entr" presetSubtype="8" fill="hold" grpId="0" nodeType="clickEffect">
                                  <p:stCondLst>
                                    <p:cond delay="0"/>
                                  </p:stCondLst>
                                  <p:childTnLst>
                                    <p:set>
                                      <p:cBhvr>
                                        <p:cTn id="185" dur="1" fill="hold">
                                          <p:stCondLst>
                                            <p:cond delay="0"/>
                                          </p:stCondLst>
                                        </p:cTn>
                                        <p:tgtEl>
                                          <p:spTgt spid="75"/>
                                        </p:tgtEl>
                                        <p:attrNameLst>
                                          <p:attrName>style.visibility</p:attrName>
                                        </p:attrNameLst>
                                      </p:cBhvr>
                                      <p:to>
                                        <p:strVal val="visible"/>
                                      </p:to>
                                    </p:set>
                                    <p:animEffect transition="in" filter="wipe(left)">
                                      <p:cBhvr>
                                        <p:cTn id="186" dur="500"/>
                                        <p:tgtEl>
                                          <p:spTgt spid="75"/>
                                        </p:tgtEl>
                                      </p:cBhvr>
                                    </p:animEffect>
                                  </p:childTnLst>
                                </p:cTn>
                              </p:par>
                            </p:childTnLst>
                          </p:cTn>
                        </p:par>
                      </p:childTnLst>
                    </p:cTn>
                  </p:par>
                  <p:par>
                    <p:cTn id="187" fill="hold">
                      <p:stCondLst>
                        <p:cond delay="indefinite"/>
                      </p:stCondLst>
                      <p:childTnLst>
                        <p:par>
                          <p:cTn id="188" fill="hold">
                            <p:stCondLst>
                              <p:cond delay="0"/>
                            </p:stCondLst>
                            <p:childTnLst>
                              <p:par>
                                <p:cTn id="189" presetID="22" presetClass="entr" presetSubtype="8" fill="hold" grpId="0" nodeType="clickEffect">
                                  <p:stCondLst>
                                    <p:cond delay="0"/>
                                  </p:stCondLst>
                                  <p:childTnLst>
                                    <p:set>
                                      <p:cBhvr>
                                        <p:cTn id="190" dur="1" fill="hold">
                                          <p:stCondLst>
                                            <p:cond delay="0"/>
                                          </p:stCondLst>
                                        </p:cTn>
                                        <p:tgtEl>
                                          <p:spTgt spid="76"/>
                                        </p:tgtEl>
                                        <p:attrNameLst>
                                          <p:attrName>style.visibility</p:attrName>
                                        </p:attrNameLst>
                                      </p:cBhvr>
                                      <p:to>
                                        <p:strVal val="visible"/>
                                      </p:to>
                                    </p:set>
                                    <p:animEffect transition="in" filter="wipe(left)">
                                      <p:cBhvr>
                                        <p:cTn id="19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3" grpId="0" animBg="1"/>
      <p:bldP spid="133125" grpId="0" animBg="1"/>
      <p:bldP spid="133126" grpId="0" animBg="1"/>
      <p:bldP spid="133127" grpId="0" animBg="1"/>
      <p:bldP spid="133128" grpId="0" animBg="1"/>
      <p:bldP spid="133129" grpId="0" animBg="1"/>
      <p:bldP spid="133130" grpId="0" animBg="1"/>
      <p:bldP spid="133131" grpId="0" animBg="1"/>
      <p:bldP spid="133135" grpId="0" animBg="1"/>
      <p:bldP spid="133136" grpId="0" animBg="1"/>
      <p:bldP spid="133138" grpId="0" animBg="1"/>
      <p:bldP spid="133139" grpId="0" animBg="1"/>
      <p:bldP spid="133140" grpId="0" animBg="1"/>
      <p:bldP spid="133144" grpId="0" animBg="1"/>
      <p:bldP spid="133152" grpId="0"/>
      <p:bldP spid="133156" grpId="0"/>
      <p:bldP spid="57" grpId="0"/>
      <p:bldP spid="58" grpId="0"/>
      <p:bldP spid="59" grpId="0"/>
      <p:bldP spid="60" grpId="0"/>
      <p:bldP spid="61" grpId="0"/>
      <p:bldP spid="62" grpId="0"/>
      <p:bldP spid="63" grpId="0"/>
      <p:bldP spid="64" grpId="0"/>
      <p:bldP spid="65" grpId="0"/>
      <p:bldP spid="66" grpId="0"/>
      <p:bldP spid="67" grpId="0"/>
      <p:bldP spid="70" grpId="0"/>
      <p:bldP spid="71" grpId="0"/>
      <p:bldP spid="73" grpId="0"/>
      <p:bldP spid="74" grpId="0"/>
      <p:bldP spid="75"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87" name="Text Box 10"/>
          <p:cNvSpPr txBox="1">
            <a:spLocks noChangeArrowheads="1"/>
          </p:cNvSpPr>
          <p:nvPr/>
        </p:nvSpPr>
        <p:spPr bwMode="auto">
          <a:xfrm>
            <a:off x="2142994" y="630239"/>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p>
        </p:txBody>
      </p:sp>
      <p:sp>
        <p:nvSpPr>
          <p:cNvPr id="528395" name="Text Box 11"/>
          <p:cNvSpPr txBox="1">
            <a:spLocks noChangeArrowheads="1"/>
          </p:cNvSpPr>
          <p:nvPr/>
        </p:nvSpPr>
        <p:spPr bwMode="auto">
          <a:xfrm>
            <a:off x="2142994" y="1600200"/>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得明条纹位置：</a:t>
            </a:r>
          </a:p>
        </p:txBody>
      </p:sp>
      <p:sp>
        <p:nvSpPr>
          <p:cNvPr id="135184" name="Text Box 14"/>
          <p:cNvSpPr txBox="1">
            <a:spLocks noChangeArrowheads="1"/>
          </p:cNvSpPr>
          <p:nvPr/>
        </p:nvSpPr>
        <p:spPr bwMode="auto">
          <a:xfrm>
            <a:off x="2142994" y="3148610"/>
            <a:ext cx="5461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p>
        </p:txBody>
      </p:sp>
      <p:sp>
        <p:nvSpPr>
          <p:cNvPr id="528400" name="Text Box 16"/>
          <p:cNvSpPr txBox="1">
            <a:spLocks noChangeArrowheads="1"/>
          </p:cNvSpPr>
          <p:nvPr/>
        </p:nvSpPr>
        <p:spPr bwMode="auto">
          <a:xfrm>
            <a:off x="2142994" y="4074399"/>
            <a:ext cx="270939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得暗条纹位置：</a:t>
            </a:r>
          </a:p>
        </p:txBody>
      </p:sp>
      <p:sp>
        <p:nvSpPr>
          <p:cNvPr id="528401" name="Text Box 17"/>
          <p:cNvSpPr txBox="1">
            <a:spLocks noChangeArrowheads="1"/>
          </p:cNvSpPr>
          <p:nvPr/>
        </p:nvSpPr>
        <p:spPr bwMode="auto">
          <a:xfrm>
            <a:off x="2142994" y="5165203"/>
            <a:ext cx="379142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a:solidFill>
                  <a:srgbClr val="0000FF"/>
                </a:solidFill>
                <a:latin typeface="+mn-lt"/>
                <a:ea typeface="+mn-ea"/>
              </a:rPr>
              <a:t>两明纹或两暗纹间距：</a:t>
            </a:r>
          </a:p>
        </p:txBody>
      </p:sp>
      <p:sp>
        <p:nvSpPr>
          <p:cNvPr id="528403" name="Rectangle 19"/>
          <p:cNvSpPr>
            <a:spLocks noChangeArrowheads="1"/>
          </p:cNvSpPr>
          <p:nvPr/>
        </p:nvSpPr>
        <p:spPr bwMode="auto">
          <a:xfrm>
            <a:off x="8138296" y="635001"/>
            <a:ext cx="179539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干涉相长</a:t>
            </a:r>
          </a:p>
        </p:txBody>
      </p:sp>
      <p:sp>
        <p:nvSpPr>
          <p:cNvPr id="528404" name="Text Box 20"/>
          <p:cNvSpPr txBox="1">
            <a:spLocks noChangeArrowheads="1"/>
          </p:cNvSpPr>
          <p:nvPr/>
        </p:nvSpPr>
        <p:spPr bwMode="auto">
          <a:xfrm>
            <a:off x="8977182" y="3137497"/>
            <a:ext cx="19130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干涉相消</a:t>
            </a:r>
          </a:p>
        </p:txBody>
      </p:sp>
      <p:sp>
        <p:nvSpPr>
          <p:cNvPr id="135182" name="Text Box 23"/>
          <p:cNvSpPr txBox="1">
            <a:spLocks noChangeArrowheads="1"/>
          </p:cNvSpPr>
          <p:nvPr/>
        </p:nvSpPr>
        <p:spPr bwMode="auto">
          <a:xfrm>
            <a:off x="7749217" y="5165203"/>
            <a:ext cx="33019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a:t>
            </a:r>
            <a:r>
              <a:rPr lang="zh-CN" altLang="en-US" sz="2800" dirty="0">
                <a:solidFill>
                  <a:srgbClr val="FF0000"/>
                </a:solidFill>
                <a:latin typeface="+mn-lt"/>
                <a:ea typeface="+mn-ea"/>
              </a:rPr>
              <a:t>等间距条纹</a:t>
            </a:r>
          </a:p>
        </p:txBody>
      </p:sp>
      <mc:AlternateContent xmlns:mc="http://schemas.openxmlformats.org/markup-compatibility/2006" xmlns:a14="http://schemas.microsoft.com/office/drawing/2010/main">
        <mc:Choice Requires="a14">
          <p:sp>
            <p:nvSpPr>
              <p:cNvPr id="22" name="矩形 21"/>
              <p:cNvSpPr/>
              <p:nvPr/>
            </p:nvSpPr>
            <p:spPr>
              <a:xfrm>
                <a:off x="2657344" y="402870"/>
                <a:ext cx="25866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𝑑</m:t>
                          </m:r>
                        </m:num>
                        <m:den>
                          <m:r>
                            <a:rPr lang="en-US" altLang="zh-CN" sz="2800" i="1">
                              <a:solidFill>
                                <a:srgbClr val="FF0000"/>
                              </a:solidFill>
                              <a:latin typeface="Cambria Math" panose="02040503050406030204" pitchFamily="18" charset="0"/>
                              <a:ea typeface="Cambria Math" panose="02040503050406030204" pitchFamily="18" charset="0"/>
                            </a:rPr>
                            <m:t>𝐷</m:t>
                          </m:r>
                        </m:den>
                      </m:f>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𝑘</m:t>
                      </m:r>
                      <m:r>
                        <m:rPr>
                          <m:sty m:val="p"/>
                        </m:rPr>
                        <a:rPr lang="el-GR" altLang="zh-CN" sz="2800" i="1">
                          <a:solidFill>
                            <a:srgbClr val="FF0000"/>
                          </a:solidFill>
                          <a:latin typeface="Cambria Math" panose="02040503050406030204" pitchFamily="18" charset="0"/>
                          <a:ea typeface="Cambria Math" panose="02040503050406030204" pitchFamily="18" charset="0"/>
                        </a:rPr>
                        <m:t>λ</m:t>
                      </m:r>
                    </m:oMath>
                  </m:oMathPara>
                </a14:m>
                <a:endParaRPr lang="zh-CN" altLang="en-US" sz="2800" dirty="0">
                  <a:solidFill>
                    <a:srgbClr val="FF0000"/>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2657344" y="402870"/>
                <a:ext cx="2586606" cy="9075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775988" y="591688"/>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3" name="矩形 22"/>
              <p:cNvSpPr>
                <a:spLocks noRot="1" noChangeAspect="1" noMove="1" noResize="1" noEditPoints="1" noAdjustHandles="1" noChangeArrowheads="1" noChangeShapeType="1" noTextEdit="1"/>
              </p:cNvSpPr>
              <p:nvPr/>
            </p:nvSpPr>
            <p:spPr>
              <a:xfrm>
                <a:off x="5775988" y="591688"/>
                <a:ext cx="250357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753414" y="1379688"/>
                <a:ext cx="197278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4753414" y="1379688"/>
                <a:ext cx="1972783"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6782894" y="1579970"/>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5" name="矩形 24"/>
              <p:cNvSpPr>
                <a:spLocks noRot="1" noChangeAspect="1" noMove="1" noResize="1" noEditPoints="1" noAdjustHandles="1" noChangeArrowheads="1" noChangeShapeType="1" noTextEdit="1"/>
              </p:cNvSpPr>
              <p:nvPr/>
            </p:nvSpPr>
            <p:spPr>
              <a:xfrm>
                <a:off x="6782894" y="1579970"/>
                <a:ext cx="2503570"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657344" y="2948777"/>
                <a:ext cx="380379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657344" y="2948777"/>
                <a:ext cx="380379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726197" y="314926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29" name="矩形 28"/>
              <p:cNvSpPr>
                <a:spLocks noRot="1" noChangeAspect="1" noMove="1" noResize="1" noEditPoints="1" noAdjustHandles="1" noChangeArrowheads="1" noChangeShapeType="1" noTextEdit="1"/>
              </p:cNvSpPr>
              <p:nvPr/>
            </p:nvSpPr>
            <p:spPr>
              <a:xfrm>
                <a:off x="6726197" y="3149265"/>
                <a:ext cx="250357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p:cNvSpPr/>
              <p:nvPr/>
            </p:nvSpPr>
            <p:spPr>
              <a:xfrm>
                <a:off x="4559242" y="3824253"/>
                <a:ext cx="3189976"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𝐷</m:t>
                          </m:r>
                        </m:num>
                        <m:den>
                          <m:r>
                            <a:rPr lang="en-US" altLang="zh-CN" sz="2800" i="1">
                              <a:solidFill>
                                <a:srgbClr val="FF0000"/>
                              </a:solidFill>
                              <a:latin typeface="Cambria Math" panose="02040503050406030204" pitchFamily="18" charset="0"/>
                              <a:ea typeface="Cambria Math" panose="02040503050406030204" pitchFamily="18" charset="0"/>
                            </a:rPr>
                            <m:t>𝑑</m:t>
                          </m:r>
                        </m:den>
                      </m:f>
                      <m:d>
                        <m:dPr>
                          <m:ctrlPr>
                            <a:rPr lang="en-US" altLang="zh-CN" sz="2800" i="1">
                              <a:solidFill>
                                <a:srgbClr val="FF0000"/>
                              </a:solidFill>
                              <a:latin typeface="Cambria Math"/>
                              <a:ea typeface="Cambria Math" panose="02040503050406030204" pitchFamily="18" charset="0"/>
                            </a:rPr>
                          </m:ctrlPr>
                        </m:dPr>
                        <m:e>
                          <m:r>
                            <a:rPr lang="en-US" altLang="zh-CN" sz="2800" i="1">
                              <a:solidFill>
                                <a:srgbClr val="FF0000"/>
                              </a:solidFill>
                              <a:latin typeface="Cambria Math" panose="02040503050406030204" pitchFamily="18" charset="0"/>
                              <a:ea typeface="Cambria Math" panose="02040503050406030204" pitchFamily="18" charset="0"/>
                            </a:rPr>
                            <m:t>2</m:t>
                          </m:r>
                          <m:r>
                            <a:rPr lang="en-US" altLang="zh-CN" sz="2800" i="1">
                              <a:solidFill>
                                <a:srgbClr val="FF0000"/>
                              </a:solidFill>
                              <a:latin typeface="Cambria Math" panose="02040503050406030204" pitchFamily="18" charset="0"/>
                              <a:ea typeface="Cambria Math" panose="02040503050406030204" pitchFamily="18" charset="0"/>
                            </a:rPr>
                            <m:t>𝑘</m:t>
                          </m:r>
                          <m:r>
                            <a:rPr lang="en-US" altLang="zh-CN" sz="2800" i="1">
                              <a:solidFill>
                                <a:srgbClr val="FF0000"/>
                              </a:solidFill>
                              <a:latin typeface="Cambria Math" panose="02040503050406030204" pitchFamily="18" charset="0"/>
                              <a:ea typeface="Cambria Math" panose="02040503050406030204" pitchFamily="18" charset="0"/>
                            </a:rPr>
                            <m:t>−1</m:t>
                          </m:r>
                        </m:e>
                      </m:d>
                      <m:f>
                        <m:fPr>
                          <m:ctrlPr>
                            <a:rPr lang="el-GR" altLang="zh-CN" sz="2800" i="1">
                              <a:solidFill>
                                <a:srgbClr val="FF0000"/>
                              </a:solidFill>
                              <a:latin typeface="Cambria Math"/>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i="1">
                              <a:solidFill>
                                <a:srgbClr val="FF0000"/>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FF0000"/>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4559242" y="3824253"/>
                <a:ext cx="3189976" cy="91057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7661896" y="4074399"/>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1" name="矩形 30"/>
              <p:cNvSpPr>
                <a:spLocks noRot="1" noChangeAspect="1" noMove="1" noResize="1" noEditPoints="1" noAdjustHandles="1" noChangeArrowheads="1" noChangeShapeType="1" noTextEdit="1"/>
              </p:cNvSpPr>
              <p:nvPr/>
            </p:nvSpPr>
            <p:spPr>
              <a:xfrm>
                <a:off x="7661896" y="4074399"/>
                <a:ext cx="250357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Text Box 14"/>
              <p:cNvSpPr txBox="1">
                <a:spLocks noChangeArrowheads="1"/>
              </p:cNvSpPr>
              <p:nvPr/>
            </p:nvSpPr>
            <p:spPr bwMode="auto">
              <a:xfrm>
                <a:off x="2142994" y="2413194"/>
                <a:ext cx="213718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时，</a:t>
                </a:r>
              </a:p>
            </p:txBody>
          </p:sp>
        </mc:Choice>
        <mc:Fallback xmlns="">
          <p:sp>
            <p:nvSpPr>
              <p:cNvPr id="32" name="Text Box 14"/>
              <p:cNvSpPr txBox="1">
                <a:spLocks noRot="1" noChangeAspect="1" noMove="1" noResize="1" noEditPoints="1" noAdjustHandles="1" noChangeArrowheads="1" noChangeShapeType="1" noTextEdit="1"/>
              </p:cNvSpPr>
              <p:nvPr/>
            </p:nvSpPr>
            <p:spPr bwMode="auto">
              <a:xfrm>
                <a:off x="2142994" y="2413194"/>
                <a:ext cx="2137188" cy="523220"/>
              </a:xfrm>
              <a:prstGeom prst="rect">
                <a:avLst/>
              </a:prstGeom>
              <a:blipFill>
                <a:blip r:embed="rId11"/>
                <a:stretch>
                  <a:fillRect l="-6000" t="-12791" r="-457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4177551" y="2413194"/>
                <a:ext cx="11517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4177551" y="2413194"/>
                <a:ext cx="115172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Text Box 16"/>
              <p:cNvSpPr txBox="1">
                <a:spLocks noChangeArrowheads="1"/>
              </p:cNvSpPr>
              <p:nvPr/>
            </p:nvSpPr>
            <p:spPr bwMode="auto">
              <a:xfrm>
                <a:off x="5709791" y="2413194"/>
                <a:ext cx="330808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lang="zh-CN" altLang="en-US" sz="2800" dirty="0">
                    <a:solidFill>
                      <a:srgbClr val="0000FF"/>
                    </a:solidFill>
                    <a:latin typeface="+mn-lt"/>
                    <a:ea typeface="+mn-ea"/>
                  </a:rPr>
                  <a:t>点为中央明纹中心</a:t>
                </a:r>
              </a:p>
            </p:txBody>
          </p:sp>
        </mc:Choice>
        <mc:Fallback xmlns="">
          <p:sp>
            <p:nvSpPr>
              <p:cNvPr id="34" name="Text Box 16"/>
              <p:cNvSpPr txBox="1">
                <a:spLocks noRot="1" noChangeAspect="1" noMove="1" noResize="1" noEditPoints="1" noAdjustHandles="1" noChangeArrowheads="1" noChangeShapeType="1" noTextEdit="1"/>
              </p:cNvSpPr>
              <p:nvPr/>
            </p:nvSpPr>
            <p:spPr bwMode="auto">
              <a:xfrm>
                <a:off x="5709791" y="2413194"/>
                <a:ext cx="3308085" cy="523220"/>
              </a:xfrm>
              <a:prstGeom prst="rect">
                <a:avLst/>
              </a:prstGeom>
              <a:blipFill>
                <a:blip r:embed="rId13"/>
                <a:stretch>
                  <a:fillRect t="-12791" r="-2399"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5896354" y="4977331"/>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b="0" i="1" smtClean="0">
                          <a:solidFill>
                            <a:srgbClr val="FF0000"/>
                          </a:solidFill>
                          <a:latin typeface="Cambria Math" panose="02040503050406030204" pitchFamily="18" charset="0"/>
                          <a:ea typeface="Cambria Math" panose="02040503050406030204" pitchFamily="18" charset="0"/>
                        </a:rPr>
                        <m:t>𝑥</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b="0" i="1" smtClean="0">
                              <a:solidFill>
                                <a:srgbClr val="FF0000"/>
                              </a:solidFill>
                              <a:latin typeface="Cambria Math" panose="02040503050406030204" pitchFamily="18" charset="0"/>
                              <a:ea typeface="Cambria Math" panose="02040503050406030204" pitchFamily="18" charset="0"/>
                            </a:rPr>
                            <m:t>𝐷</m:t>
                          </m:r>
                        </m:num>
                        <m:den>
                          <m:r>
                            <a:rPr lang="en-US" altLang="zh-CN" sz="2800" b="0" i="1" smtClean="0">
                              <a:solidFill>
                                <a:srgbClr val="FF0000"/>
                              </a:solidFill>
                              <a:latin typeface="Cambria Math" panose="02040503050406030204" pitchFamily="18" charset="0"/>
                              <a:ea typeface="Cambria Math" panose="02040503050406030204" pitchFamily="18" charset="0"/>
                            </a:rPr>
                            <m:t>𝑑</m:t>
                          </m:r>
                        </m:den>
                      </m:f>
                      <m:r>
                        <m:rPr>
                          <m:sty m:val="p"/>
                        </m:rPr>
                        <a:rPr lang="el-GR" altLang="zh-CN" sz="2800" i="1">
                          <a:solidFill>
                            <a:srgbClr val="FF0000"/>
                          </a:solidFill>
                          <a:latin typeface="Cambria Math" panose="02040503050406030204" pitchFamily="18" charset="0"/>
                          <a:ea typeface="Cambria Math" panose="02040503050406030204" pitchFamily="18" charset="0"/>
                        </a:rPr>
                        <m:t>λ</m:t>
                      </m:r>
                    </m:oMath>
                  </m:oMathPara>
                </a14:m>
                <a:endParaRPr lang="zh-CN" altLang="en-US" sz="2800" dirty="0">
                  <a:solidFill>
                    <a:srgbClr val="FF0000"/>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5896354" y="4977331"/>
                <a:ext cx="1659685" cy="898964"/>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099020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5187"/>
                                        </p:tgtEl>
                                        <p:attrNameLst>
                                          <p:attrName>style.visibility</p:attrName>
                                        </p:attrNameLst>
                                      </p:cBhvr>
                                      <p:to>
                                        <p:strVal val="visible"/>
                                      </p:to>
                                    </p:set>
                                    <p:animEffect transition="in" filter="wipe(left)">
                                      <p:cBhvr>
                                        <p:cTn id="7" dur="500"/>
                                        <p:tgtEl>
                                          <p:spTgt spid="13518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wipe(left)">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28403"/>
                                        </p:tgtEl>
                                        <p:attrNameLst>
                                          <p:attrName>style.visibility</p:attrName>
                                        </p:attrNameLst>
                                      </p:cBhvr>
                                      <p:to>
                                        <p:strVal val="visible"/>
                                      </p:to>
                                    </p:set>
                                    <p:animEffect transition="in" filter="wipe(left)">
                                      <p:cBhvr>
                                        <p:cTn id="22" dur="500"/>
                                        <p:tgtEl>
                                          <p:spTgt spid="52840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28395"/>
                                        </p:tgtEl>
                                        <p:attrNameLst>
                                          <p:attrName>style.visibility</p:attrName>
                                        </p:attrNameLst>
                                      </p:cBhvr>
                                      <p:to>
                                        <p:strVal val="visible"/>
                                      </p:to>
                                    </p:set>
                                    <p:animEffect transition="in" filter="wipe(left)">
                                      <p:cBhvr>
                                        <p:cTn id="27" dur="500"/>
                                        <p:tgtEl>
                                          <p:spTgt spid="52839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animEffect transition="in" filter="wipe(left)">
                                      <p:cBhvr>
                                        <p:cTn id="37" dur="500"/>
                                        <p:tgtEl>
                                          <p:spTgt spid="25"/>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left)">
                                      <p:cBhvr>
                                        <p:cTn id="42" dur="500"/>
                                        <p:tgtEl>
                                          <p:spTgt spid="3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35184"/>
                                        </p:tgtEl>
                                        <p:attrNameLst>
                                          <p:attrName>style.visibility</p:attrName>
                                        </p:attrNameLst>
                                      </p:cBhvr>
                                      <p:to>
                                        <p:strVal val="visible"/>
                                      </p:to>
                                    </p:set>
                                    <p:animEffect transition="in" filter="wipe(left)">
                                      <p:cBhvr>
                                        <p:cTn id="57" dur="500"/>
                                        <p:tgtEl>
                                          <p:spTgt spid="13518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wipe(left)">
                                      <p:cBhvr>
                                        <p:cTn id="62" dur="500"/>
                                        <p:tgtEl>
                                          <p:spTgt spid="26"/>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wipe(left)">
                                      <p:cBhvr>
                                        <p:cTn id="67" dur="500"/>
                                        <p:tgtEl>
                                          <p:spTgt spid="29"/>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28404"/>
                                        </p:tgtEl>
                                        <p:attrNameLst>
                                          <p:attrName>style.visibility</p:attrName>
                                        </p:attrNameLst>
                                      </p:cBhvr>
                                      <p:to>
                                        <p:strVal val="visible"/>
                                      </p:to>
                                    </p:set>
                                    <p:animEffect transition="in" filter="wipe(left)">
                                      <p:cBhvr>
                                        <p:cTn id="72" dur="500"/>
                                        <p:tgtEl>
                                          <p:spTgt spid="528404"/>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528400"/>
                                        </p:tgtEl>
                                        <p:attrNameLst>
                                          <p:attrName>style.visibility</p:attrName>
                                        </p:attrNameLst>
                                      </p:cBhvr>
                                      <p:to>
                                        <p:strVal val="visible"/>
                                      </p:to>
                                    </p:set>
                                    <p:animEffect transition="in" filter="wipe(left)">
                                      <p:cBhvr>
                                        <p:cTn id="77" dur="500"/>
                                        <p:tgtEl>
                                          <p:spTgt spid="528400"/>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wipe(left)">
                                      <p:cBhvr>
                                        <p:cTn id="82" dur="500"/>
                                        <p:tgtEl>
                                          <p:spTgt spid="30"/>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wipe(left)">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528401"/>
                                        </p:tgtEl>
                                        <p:attrNameLst>
                                          <p:attrName>style.visibility</p:attrName>
                                        </p:attrNameLst>
                                      </p:cBhvr>
                                      <p:to>
                                        <p:strVal val="visible"/>
                                      </p:to>
                                    </p:set>
                                    <p:animEffect transition="in" filter="wipe(left)">
                                      <p:cBhvr>
                                        <p:cTn id="92" dur="500"/>
                                        <p:tgtEl>
                                          <p:spTgt spid="52840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Effect transition="in" filter="wipe(left)">
                                      <p:cBhvr>
                                        <p:cTn id="97" dur="500"/>
                                        <p:tgtEl>
                                          <p:spTgt spid="35"/>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35182"/>
                                        </p:tgtEl>
                                        <p:attrNameLst>
                                          <p:attrName>style.visibility</p:attrName>
                                        </p:attrNameLst>
                                      </p:cBhvr>
                                      <p:to>
                                        <p:strVal val="visible"/>
                                      </p:to>
                                    </p:set>
                                    <p:animEffect transition="in" filter="wipe(left)">
                                      <p:cBhvr>
                                        <p:cTn id="102" dur="500"/>
                                        <p:tgtEl>
                                          <p:spTgt spid="135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87" grpId="0"/>
      <p:bldP spid="528395" grpId="0"/>
      <p:bldP spid="135184" grpId="0"/>
      <p:bldP spid="528400" grpId="0"/>
      <p:bldP spid="528401" grpId="0"/>
      <p:bldP spid="528403" grpId="0"/>
      <p:bldP spid="528404" grpId="0"/>
      <p:bldP spid="135182" grpId="0"/>
      <p:bldP spid="22" grpId="0"/>
      <p:bldP spid="23" grpId="0"/>
      <p:bldP spid="24" grpId="0"/>
      <p:bldP spid="25" grpId="0"/>
      <p:bldP spid="26" grpId="0"/>
      <p:bldP spid="29" grpId="0"/>
      <p:bldP spid="30" grpId="0"/>
      <p:bldP spid="31" grpId="0"/>
      <p:bldP spid="32" grpId="0"/>
      <p:bldP spid="33" grpId="0"/>
      <p:bldP spid="34"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0" y="1134737"/>
            <a:ext cx="12197665" cy="5723263"/>
          </a:xfrm>
          <a:prstGeom prst="roundRect">
            <a:avLst>
              <a:gd name="adj" fmla="val 0"/>
            </a:avLst>
          </a:prstGeom>
          <a:solidFill>
            <a:schemeClr val="accent1">
              <a:lumMod val="20000"/>
              <a:lumOff val="80000"/>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4" name="矩形 23"/>
          <p:cNvSpPr/>
          <p:nvPr/>
        </p:nvSpPr>
        <p:spPr>
          <a:xfrm>
            <a:off x="2511263" y="252859"/>
            <a:ext cx="9680739" cy="484285"/>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a:p>
        </p:txBody>
      </p:sp>
      <p:sp>
        <p:nvSpPr>
          <p:cNvPr id="25" name="圆角矩形 24"/>
          <p:cNvSpPr/>
          <p:nvPr/>
        </p:nvSpPr>
        <p:spPr>
          <a:xfrm rot="10800000" flipV="1">
            <a:off x="-5664" y="249441"/>
            <a:ext cx="484287" cy="491115"/>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zh-CN" altLang="en-US" sz="3600" dirty="0"/>
          </a:p>
        </p:txBody>
      </p:sp>
      <p:sp>
        <p:nvSpPr>
          <p:cNvPr id="27" name="矩形 26"/>
          <p:cNvSpPr/>
          <p:nvPr/>
        </p:nvSpPr>
        <p:spPr>
          <a:xfrm>
            <a:off x="1677555" y="1413204"/>
            <a:ext cx="8842553" cy="584771"/>
          </a:xfrm>
          <a:prstGeom prst="rect">
            <a:avLst/>
          </a:prstGeom>
        </p:spPr>
        <p:txBody>
          <a:bodyPr wrap="square" lIns="91436" tIns="45718" rIns="91436" bIns="45718">
            <a:spAutoFit/>
          </a:bodyPr>
          <a:lstStyle/>
          <a:p>
            <a:pPr algn="ctr"/>
            <a:r>
              <a:rPr lang="zh-CN" altLang="en-US" sz="3200" spc="600" dirty="0">
                <a:solidFill>
                  <a:srgbClr val="FF0000"/>
                </a:solidFill>
                <a:latin typeface="微软雅黑" pitchFamily="34" charset="-122"/>
                <a:ea typeface="微软雅黑" pitchFamily="34" charset="-122"/>
              </a:rPr>
              <a:t>引言</a:t>
            </a:r>
            <a:endParaRPr lang="en-US" altLang="zh-CN" sz="3200" dirty="0">
              <a:solidFill>
                <a:srgbClr val="FF0000"/>
              </a:solidFill>
              <a:latin typeface="微软雅黑" pitchFamily="34" charset="-122"/>
              <a:ea typeface="微软雅黑" pitchFamily="34" charset="-122"/>
            </a:endParaRPr>
          </a:p>
        </p:txBody>
      </p:sp>
      <p:grpSp>
        <p:nvGrpSpPr>
          <p:cNvPr id="28" name="组 41"/>
          <p:cNvGrpSpPr/>
          <p:nvPr/>
        </p:nvGrpSpPr>
        <p:grpSpPr>
          <a:xfrm>
            <a:off x="9284090" y="252856"/>
            <a:ext cx="2907908" cy="563245"/>
            <a:chOff x="9284089" y="252855"/>
            <a:chExt cx="2907908" cy="563245"/>
          </a:xfrm>
        </p:grpSpPr>
        <p:grpSp>
          <p:nvGrpSpPr>
            <p:cNvPr id="29" name="组 42"/>
            <p:cNvGrpSpPr/>
            <p:nvPr/>
          </p:nvGrpSpPr>
          <p:grpSpPr>
            <a:xfrm>
              <a:off x="11454105" y="252856"/>
              <a:ext cx="737892" cy="484288"/>
              <a:chOff x="11454105" y="252856"/>
              <a:chExt cx="737892" cy="484288"/>
            </a:xfrm>
          </p:grpSpPr>
          <p:grpSp>
            <p:nvGrpSpPr>
              <p:cNvPr id="31" name="组 49"/>
              <p:cNvGrpSpPr/>
              <p:nvPr/>
            </p:nvGrpSpPr>
            <p:grpSpPr>
              <a:xfrm>
                <a:off x="12039604" y="252856"/>
                <a:ext cx="152393" cy="484287"/>
                <a:chOff x="12039604" y="252856"/>
                <a:chExt cx="152393" cy="484287"/>
              </a:xfrm>
            </p:grpSpPr>
            <p:sp>
              <p:nvSpPr>
                <p:cNvPr id="35" name="圆角矩形 34"/>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圆角矩形 37"/>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圆角矩形 38"/>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99"/>
              <p:cNvGrpSpPr/>
              <p:nvPr/>
            </p:nvGrpSpPr>
            <p:grpSpPr>
              <a:xfrm>
                <a:off x="11454105" y="252857"/>
                <a:ext cx="491115" cy="484287"/>
                <a:chOff x="1528923" y="220268"/>
                <a:chExt cx="1284096" cy="1266241"/>
              </a:xfrm>
            </p:grpSpPr>
            <p:sp>
              <p:nvSpPr>
                <p:cNvPr id="33" name="圆角矩形 32"/>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
          <p:nvSpPr>
            <p:cNvPr id="30" name="文本框 29"/>
            <p:cNvSpPr txBox="1"/>
            <p:nvPr/>
          </p:nvSpPr>
          <p:spPr>
            <a:xfrm>
              <a:off x="9284089" y="252855"/>
              <a:ext cx="2170011" cy="563245"/>
            </a:xfrm>
            <a:prstGeom prst="rect">
              <a:avLst/>
            </a:prstGeom>
            <a:noFill/>
          </p:spPr>
          <p:txBody>
            <a:bodyPr wrap="square" lIns="91438" tIns="45719" rIns="91438" bIns="45719" rtlCol="0">
              <a:spAutoFit/>
            </a:bodyPr>
            <a:lstStyle/>
            <a:p>
              <a:pPr algn="r"/>
              <a:r>
                <a:rPr lang="zh-CN" altLang="en-US" sz="1500" dirty="0">
                  <a:solidFill>
                    <a:schemeClr val="tx1">
                      <a:lumMod val="50000"/>
                      <a:lumOff val="50000"/>
                    </a:schemeClr>
                  </a:solidFill>
                  <a:latin typeface="微软雅黑" pitchFamily="34" charset="-122"/>
                  <a:ea typeface="微软雅黑" pitchFamily="34" charset="-122"/>
                </a:rPr>
                <a:t>  </a:t>
              </a:r>
              <a:endParaRPr lang="en-US" altLang="zh-CN" sz="1500" dirty="0">
                <a:solidFill>
                  <a:schemeClr val="tx1">
                    <a:lumMod val="50000"/>
                    <a:lumOff val="50000"/>
                  </a:schemeClr>
                </a:solidFill>
                <a:latin typeface="微软雅黑" pitchFamily="34" charset="-122"/>
                <a:ea typeface="微软雅黑" pitchFamily="34" charset="-122"/>
              </a:endParaRPr>
            </a:p>
            <a:p>
              <a:pPr algn="r"/>
              <a:endParaRPr lang="zh-CN" altLang="en-US" sz="1500" dirty="0">
                <a:solidFill>
                  <a:schemeClr val="tx1">
                    <a:lumMod val="50000"/>
                    <a:lumOff val="50000"/>
                  </a:schemeClr>
                </a:solidFill>
                <a:latin typeface="Segoe UI Semilight" panose="020B0402040204020203" pitchFamily="34" charset="0"/>
                <a:ea typeface="微软雅黑" pitchFamily="34" charset="-122"/>
                <a:cs typeface="Segoe UI Semilight" panose="020B0402040204020203" pitchFamily="34" charset="0"/>
              </a:endParaRPr>
            </a:p>
          </p:txBody>
        </p:sp>
      </p:grpSp>
      <p:sp>
        <p:nvSpPr>
          <p:cNvPr id="40" name="矩形 39"/>
          <p:cNvSpPr/>
          <p:nvPr/>
        </p:nvSpPr>
        <p:spPr>
          <a:xfrm>
            <a:off x="591760" y="2526823"/>
            <a:ext cx="11248198" cy="1815880"/>
          </a:xfrm>
          <a:prstGeom prst="rect">
            <a:avLst/>
          </a:prstGeom>
        </p:spPr>
        <p:txBody>
          <a:bodyPr wrap="square" lIns="91438" tIns="45719" rIns="91438" bIns="45719">
            <a:spAutoFit/>
          </a:bodyPr>
          <a:lstStyle/>
          <a:p>
            <a:pPr algn="just"/>
            <a:r>
              <a:rPr lang="zh-CN" altLang="en-US" sz="2800" dirty="0">
                <a:solidFill>
                  <a:srgbClr val="0000FF"/>
                </a:solidFill>
                <a:latin typeface="微软雅黑" panose="020B0503020204020204" pitchFamily="34" charset="-122"/>
                <a:ea typeface="微软雅黑" panose="020B0503020204020204" pitchFamily="34" charset="-122"/>
              </a:rPr>
              <a:t>光的基本规律，光与生命的相互关系及其相关的光学仪器原理及应用成为现代农业和生物学科技工作者必备的知识基础。从本质上说，光具有波粒二象性。本章主要研究光的干涉、衍射和偏振等波动的性质及其有关应用。</a:t>
            </a:r>
          </a:p>
        </p:txBody>
      </p:sp>
      <p:sp>
        <p:nvSpPr>
          <p:cNvPr id="21" name="Freeform 96"/>
          <p:cNvSpPr/>
          <p:nvPr/>
        </p:nvSpPr>
        <p:spPr bwMode="auto">
          <a:xfrm>
            <a:off x="76279" y="369238"/>
            <a:ext cx="280590" cy="270687"/>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sp>
        <p:nvSpPr>
          <p:cNvPr id="23" name="文本框 22"/>
          <p:cNvSpPr txBox="1"/>
          <p:nvPr/>
        </p:nvSpPr>
        <p:spPr>
          <a:xfrm>
            <a:off x="633172" y="267581"/>
            <a:ext cx="1723542" cy="461661"/>
          </a:xfrm>
          <a:prstGeom prst="rect">
            <a:avLst/>
          </a:prstGeom>
          <a:noFill/>
        </p:spPr>
        <p:txBody>
          <a:bodyPr wrap="none" lIns="91436" tIns="45718" rIns="91436" bIns="45718" rtlCol="0">
            <a:spAutoFit/>
          </a:bodyPr>
          <a:lstStyle/>
          <a:p>
            <a:pPr algn="ctr"/>
            <a:r>
              <a:rPr lang="zh-CN" altLang="en-US" sz="2400" spc="600" dirty="0">
                <a:solidFill>
                  <a:schemeClr val="tx2"/>
                </a:solidFill>
                <a:latin typeface="微软雅黑" pitchFamily="34" charset="-122"/>
                <a:ea typeface="微软雅黑" pitchFamily="34" charset="-122"/>
              </a:rPr>
              <a:t>波动光学</a:t>
            </a:r>
          </a:p>
        </p:txBody>
      </p:sp>
    </p:spTree>
    <p:extLst>
      <p:ext uri="{BB962C8B-B14F-4D97-AF65-F5344CB8AC3E}">
        <p14:creationId xmlns:p14="http://schemas.microsoft.com/office/powerpoint/2010/main" val="17051916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Effect transition="in" filter="wipe(left)">
                                      <p:cBhvr>
                                        <p:cTn id="11"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02"/>
          <p:cNvGrpSpPr>
            <a:grpSpLocks/>
          </p:cNvGrpSpPr>
          <p:nvPr/>
        </p:nvGrpSpPr>
        <p:grpSpPr bwMode="auto">
          <a:xfrm>
            <a:off x="4583114" y="908051"/>
            <a:ext cx="4005696" cy="2136329"/>
            <a:chOff x="1886" y="890"/>
            <a:chExt cx="2777" cy="1490"/>
          </a:xfrm>
        </p:grpSpPr>
        <p:sp>
          <p:nvSpPr>
            <p:cNvPr id="137238" name="Line 69"/>
            <p:cNvSpPr>
              <a:spLocks noChangeShapeType="1"/>
            </p:cNvSpPr>
            <p:nvPr/>
          </p:nvSpPr>
          <p:spPr bwMode="auto">
            <a:xfrm>
              <a:off x="3275" y="890"/>
              <a:ext cx="0" cy="858"/>
            </a:xfrm>
            <a:prstGeom prst="line">
              <a:avLst/>
            </a:prstGeom>
            <a:noFill/>
            <a:ln w="19050">
              <a:solidFill>
                <a:schemeClr val="tx2"/>
              </a:solidFill>
              <a:round/>
              <a:headEnd type="triangl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39" name="Freeform 71"/>
            <p:cNvSpPr>
              <a:spLocks/>
            </p:cNvSpPr>
            <p:nvPr/>
          </p:nvSpPr>
          <p:spPr bwMode="auto">
            <a:xfrm>
              <a:off x="2276" y="1415"/>
              <a:ext cx="306"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70" y="843"/>
                  </a:moveTo>
                  <a:lnTo>
                    <a:pt x="19731" y="1481"/>
                  </a:lnTo>
                  <a:lnTo>
                    <a:pt x="19522" y="2069"/>
                  </a:lnTo>
                  <a:lnTo>
                    <a:pt x="19313" y="2656"/>
                  </a:lnTo>
                  <a:lnTo>
                    <a:pt x="19045" y="3295"/>
                  </a:lnTo>
                  <a:lnTo>
                    <a:pt x="18866" y="3883"/>
                  </a:lnTo>
                  <a:lnTo>
                    <a:pt x="18597" y="4470"/>
                  </a:lnTo>
                  <a:lnTo>
                    <a:pt x="18448" y="5057"/>
                  </a:lnTo>
                  <a:lnTo>
                    <a:pt x="18209" y="5645"/>
                  </a:lnTo>
                  <a:lnTo>
                    <a:pt x="17940" y="6232"/>
                  </a:lnTo>
                  <a:lnTo>
                    <a:pt x="17731" y="6820"/>
                  </a:lnTo>
                  <a:lnTo>
                    <a:pt x="17493" y="7356"/>
                  </a:lnTo>
                  <a:lnTo>
                    <a:pt x="17284" y="7944"/>
                  </a:lnTo>
                  <a:lnTo>
                    <a:pt x="17075" y="8480"/>
                  </a:lnTo>
                  <a:lnTo>
                    <a:pt x="16866" y="9068"/>
                  </a:lnTo>
                  <a:lnTo>
                    <a:pt x="16597" y="9630"/>
                  </a:lnTo>
                  <a:lnTo>
                    <a:pt x="16358" y="10166"/>
                  </a:lnTo>
                  <a:lnTo>
                    <a:pt x="16179" y="10702"/>
                  </a:lnTo>
                  <a:lnTo>
                    <a:pt x="15940" y="11188"/>
                  </a:lnTo>
                  <a:lnTo>
                    <a:pt x="15731" y="11724"/>
                  </a:lnTo>
                  <a:lnTo>
                    <a:pt x="15522" y="12209"/>
                  </a:lnTo>
                  <a:lnTo>
                    <a:pt x="15313" y="12720"/>
                  </a:lnTo>
                  <a:lnTo>
                    <a:pt x="15045" y="13155"/>
                  </a:lnTo>
                  <a:lnTo>
                    <a:pt x="14836" y="13640"/>
                  </a:lnTo>
                  <a:lnTo>
                    <a:pt x="14657" y="14074"/>
                  </a:lnTo>
                  <a:lnTo>
                    <a:pt x="14418" y="14534"/>
                  </a:lnTo>
                  <a:lnTo>
                    <a:pt x="14209" y="14968"/>
                  </a:lnTo>
                  <a:lnTo>
                    <a:pt x="13940" y="15402"/>
                  </a:lnTo>
                  <a:lnTo>
                    <a:pt x="13791" y="15811"/>
                  </a:lnTo>
                  <a:lnTo>
                    <a:pt x="13552" y="16194"/>
                  </a:lnTo>
                  <a:lnTo>
                    <a:pt x="13343" y="16552"/>
                  </a:lnTo>
                  <a:lnTo>
                    <a:pt x="13104" y="16935"/>
                  </a:lnTo>
                  <a:lnTo>
                    <a:pt x="12836" y="17267"/>
                  </a:lnTo>
                  <a:lnTo>
                    <a:pt x="12657" y="17573"/>
                  </a:lnTo>
                  <a:lnTo>
                    <a:pt x="12448" y="17854"/>
                  </a:lnTo>
                  <a:lnTo>
                    <a:pt x="12239" y="18161"/>
                  </a:lnTo>
                  <a:lnTo>
                    <a:pt x="12000" y="18416"/>
                  </a:lnTo>
                  <a:lnTo>
                    <a:pt x="11791" y="18646"/>
                  </a:lnTo>
                  <a:lnTo>
                    <a:pt x="11582" y="18902"/>
                  </a:lnTo>
                  <a:lnTo>
                    <a:pt x="11373" y="19080"/>
                  </a:lnTo>
                  <a:lnTo>
                    <a:pt x="11134" y="19285"/>
                  </a:lnTo>
                  <a:lnTo>
                    <a:pt x="10955" y="19489"/>
                  </a:lnTo>
                  <a:lnTo>
                    <a:pt x="10716" y="19591"/>
                  </a:lnTo>
                  <a:lnTo>
                    <a:pt x="10537" y="19719"/>
                  </a:lnTo>
                  <a:lnTo>
                    <a:pt x="10328" y="19821"/>
                  </a:lnTo>
                  <a:lnTo>
                    <a:pt x="10060" y="19872"/>
                  </a:lnTo>
                  <a:lnTo>
                    <a:pt x="9881" y="19923"/>
                  </a:lnTo>
                  <a:lnTo>
                    <a:pt x="9672" y="19974"/>
                  </a:lnTo>
                  <a:lnTo>
                    <a:pt x="9463" y="19923"/>
                  </a:lnTo>
                  <a:lnTo>
                    <a:pt x="9254" y="19923"/>
                  </a:lnTo>
                  <a:lnTo>
                    <a:pt x="9045" y="19872"/>
                  </a:lnTo>
                  <a:lnTo>
                    <a:pt x="8866" y="19770"/>
                  </a:lnTo>
                  <a:lnTo>
                    <a:pt x="8627" y="19642"/>
                  </a:lnTo>
                  <a:lnTo>
                    <a:pt x="8418" y="19438"/>
                  </a:lnTo>
                  <a:lnTo>
                    <a:pt x="8149" y="19234"/>
                  </a:lnTo>
                  <a:lnTo>
                    <a:pt x="8000" y="19004"/>
                  </a:lnTo>
                  <a:lnTo>
                    <a:pt x="7761" y="18748"/>
                  </a:lnTo>
                  <a:lnTo>
                    <a:pt x="7493" y="18416"/>
                  </a:lnTo>
                  <a:lnTo>
                    <a:pt x="7284" y="18059"/>
                  </a:lnTo>
                  <a:lnTo>
                    <a:pt x="7045" y="17727"/>
                  </a:lnTo>
                  <a:lnTo>
                    <a:pt x="6776" y="17267"/>
                  </a:lnTo>
                  <a:lnTo>
                    <a:pt x="6597" y="16884"/>
                  </a:lnTo>
                  <a:lnTo>
                    <a:pt x="6328" y="16450"/>
                  </a:lnTo>
                  <a:lnTo>
                    <a:pt x="6090" y="15990"/>
                  </a:lnTo>
                  <a:lnTo>
                    <a:pt x="5881" y="15504"/>
                  </a:lnTo>
                  <a:lnTo>
                    <a:pt x="5672" y="15019"/>
                  </a:lnTo>
                  <a:lnTo>
                    <a:pt x="5463" y="14534"/>
                  </a:lnTo>
                  <a:lnTo>
                    <a:pt x="5224" y="13997"/>
                  </a:lnTo>
                  <a:lnTo>
                    <a:pt x="4955" y="13461"/>
                  </a:lnTo>
                  <a:lnTo>
                    <a:pt x="4746" y="12899"/>
                  </a:lnTo>
                  <a:lnTo>
                    <a:pt x="4478" y="12312"/>
                  </a:lnTo>
                  <a:lnTo>
                    <a:pt x="4269" y="11775"/>
                  </a:lnTo>
                  <a:lnTo>
                    <a:pt x="4060" y="11188"/>
                  </a:lnTo>
                  <a:lnTo>
                    <a:pt x="3881" y="10600"/>
                  </a:lnTo>
                  <a:lnTo>
                    <a:pt x="3672" y="10064"/>
                  </a:lnTo>
                  <a:lnTo>
                    <a:pt x="3433" y="9476"/>
                  </a:lnTo>
                  <a:lnTo>
                    <a:pt x="3224" y="8940"/>
                  </a:lnTo>
                  <a:lnTo>
                    <a:pt x="2985" y="8352"/>
                  </a:lnTo>
                  <a:lnTo>
                    <a:pt x="2806" y="7816"/>
                  </a:lnTo>
                  <a:lnTo>
                    <a:pt x="2627" y="7203"/>
                  </a:lnTo>
                  <a:lnTo>
                    <a:pt x="2388" y="6667"/>
                  </a:lnTo>
                  <a:lnTo>
                    <a:pt x="2239" y="6130"/>
                  </a:lnTo>
                  <a:lnTo>
                    <a:pt x="2060" y="5543"/>
                  </a:lnTo>
                  <a:lnTo>
                    <a:pt x="1821" y="5057"/>
                  </a:lnTo>
                  <a:lnTo>
                    <a:pt x="1672" y="4521"/>
                  </a:lnTo>
                  <a:lnTo>
                    <a:pt x="1493" y="4036"/>
                  </a:lnTo>
                  <a:lnTo>
                    <a:pt x="1373" y="3525"/>
                  </a:lnTo>
                  <a:lnTo>
                    <a:pt x="1164" y="3091"/>
                  </a:lnTo>
                  <a:lnTo>
                    <a:pt x="985" y="2656"/>
                  </a:lnTo>
                  <a:lnTo>
                    <a:pt x="866" y="2197"/>
                  </a:lnTo>
                  <a:lnTo>
                    <a:pt x="746" y="1814"/>
                  </a:lnTo>
                  <a:lnTo>
                    <a:pt x="567" y="1430"/>
                  </a:lnTo>
                  <a:lnTo>
                    <a:pt x="418" y="1073"/>
                  </a:lnTo>
                  <a:lnTo>
                    <a:pt x="299" y="792"/>
                  </a:lnTo>
                  <a:lnTo>
                    <a:pt x="179" y="434"/>
                  </a:lnTo>
                  <a:lnTo>
                    <a:pt x="90" y="153"/>
                  </a:lnTo>
                  <a:lnTo>
                    <a:pt x="0"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0" name="Freeform 72"/>
            <p:cNvSpPr>
              <a:spLocks/>
            </p:cNvSpPr>
            <p:nvPr/>
          </p:nvSpPr>
          <p:spPr bwMode="auto">
            <a:xfrm>
              <a:off x="2584" y="1112"/>
              <a:ext cx="279"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1" name="Freeform 73"/>
            <p:cNvSpPr>
              <a:spLocks/>
            </p:cNvSpPr>
            <p:nvPr/>
          </p:nvSpPr>
          <p:spPr bwMode="auto">
            <a:xfrm>
              <a:off x="2857" y="1411"/>
              <a:ext cx="279"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2" name="Freeform 74"/>
            <p:cNvSpPr>
              <a:spLocks/>
            </p:cNvSpPr>
            <p:nvPr/>
          </p:nvSpPr>
          <p:spPr bwMode="auto">
            <a:xfrm>
              <a:off x="3133" y="1112"/>
              <a:ext cx="280"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3" name="Freeform 75"/>
            <p:cNvSpPr>
              <a:spLocks/>
            </p:cNvSpPr>
            <p:nvPr/>
          </p:nvSpPr>
          <p:spPr bwMode="auto">
            <a:xfrm>
              <a:off x="3406" y="1411"/>
              <a:ext cx="279"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4" name="Freeform 76"/>
            <p:cNvSpPr>
              <a:spLocks/>
            </p:cNvSpPr>
            <p:nvPr/>
          </p:nvSpPr>
          <p:spPr bwMode="auto">
            <a:xfrm>
              <a:off x="3685" y="1101"/>
              <a:ext cx="278"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19132"/>
                  </a:moveTo>
                  <a:lnTo>
                    <a:pt x="197" y="18493"/>
                  </a:lnTo>
                  <a:lnTo>
                    <a:pt x="427" y="17905"/>
                  </a:lnTo>
                  <a:lnTo>
                    <a:pt x="657" y="17318"/>
                  </a:lnTo>
                  <a:lnTo>
                    <a:pt x="952" y="16679"/>
                  </a:lnTo>
                  <a:lnTo>
                    <a:pt x="1084" y="16092"/>
                  </a:lnTo>
                  <a:lnTo>
                    <a:pt x="1314" y="15504"/>
                  </a:lnTo>
                  <a:lnTo>
                    <a:pt x="1544" y="14917"/>
                  </a:lnTo>
                  <a:lnTo>
                    <a:pt x="1708" y="14330"/>
                  </a:lnTo>
                  <a:lnTo>
                    <a:pt x="2003" y="13742"/>
                  </a:lnTo>
                  <a:lnTo>
                    <a:pt x="2233" y="13155"/>
                  </a:lnTo>
                  <a:lnTo>
                    <a:pt x="2430" y="12618"/>
                  </a:lnTo>
                  <a:lnTo>
                    <a:pt x="2726" y="12031"/>
                  </a:lnTo>
                  <a:lnTo>
                    <a:pt x="2857" y="11494"/>
                  </a:lnTo>
                  <a:lnTo>
                    <a:pt x="3120" y="10907"/>
                  </a:lnTo>
                  <a:lnTo>
                    <a:pt x="3383" y="10345"/>
                  </a:lnTo>
                  <a:lnTo>
                    <a:pt x="3547" y="9808"/>
                  </a:lnTo>
                  <a:lnTo>
                    <a:pt x="3810" y="9272"/>
                  </a:lnTo>
                  <a:lnTo>
                    <a:pt x="4007" y="8787"/>
                  </a:lnTo>
                  <a:lnTo>
                    <a:pt x="4236" y="8250"/>
                  </a:lnTo>
                  <a:lnTo>
                    <a:pt x="4433" y="7765"/>
                  </a:lnTo>
                  <a:lnTo>
                    <a:pt x="4663" y="7254"/>
                  </a:lnTo>
                  <a:lnTo>
                    <a:pt x="4959" y="6820"/>
                  </a:lnTo>
                  <a:lnTo>
                    <a:pt x="5090" y="6335"/>
                  </a:lnTo>
                  <a:lnTo>
                    <a:pt x="5353" y="5900"/>
                  </a:lnTo>
                  <a:lnTo>
                    <a:pt x="5517" y="5441"/>
                  </a:lnTo>
                  <a:lnTo>
                    <a:pt x="5714" y="5006"/>
                  </a:lnTo>
                  <a:lnTo>
                    <a:pt x="6010" y="4572"/>
                  </a:lnTo>
                  <a:lnTo>
                    <a:pt x="6207" y="4163"/>
                  </a:lnTo>
                  <a:lnTo>
                    <a:pt x="6404" y="3780"/>
                  </a:lnTo>
                  <a:lnTo>
                    <a:pt x="6634" y="3448"/>
                  </a:lnTo>
                  <a:lnTo>
                    <a:pt x="6864" y="3040"/>
                  </a:lnTo>
                  <a:lnTo>
                    <a:pt x="7094" y="2708"/>
                  </a:lnTo>
                  <a:lnTo>
                    <a:pt x="7323" y="2401"/>
                  </a:lnTo>
                  <a:lnTo>
                    <a:pt x="7521" y="2120"/>
                  </a:lnTo>
                  <a:lnTo>
                    <a:pt x="7685" y="1814"/>
                  </a:lnTo>
                  <a:lnTo>
                    <a:pt x="7947" y="1558"/>
                  </a:lnTo>
                  <a:lnTo>
                    <a:pt x="8210" y="1328"/>
                  </a:lnTo>
                  <a:lnTo>
                    <a:pt x="8342" y="1073"/>
                  </a:lnTo>
                  <a:lnTo>
                    <a:pt x="8604" y="894"/>
                  </a:lnTo>
                  <a:lnTo>
                    <a:pt x="8801" y="690"/>
                  </a:lnTo>
                  <a:lnTo>
                    <a:pt x="9064" y="485"/>
                  </a:lnTo>
                  <a:lnTo>
                    <a:pt x="9228" y="383"/>
                  </a:lnTo>
                  <a:lnTo>
                    <a:pt x="9425" y="255"/>
                  </a:lnTo>
                  <a:lnTo>
                    <a:pt x="9622" y="153"/>
                  </a:lnTo>
                  <a:lnTo>
                    <a:pt x="9885" y="102"/>
                  </a:lnTo>
                  <a:lnTo>
                    <a:pt x="10082" y="51"/>
                  </a:lnTo>
                  <a:lnTo>
                    <a:pt x="10246" y="0"/>
                  </a:lnTo>
                  <a:lnTo>
                    <a:pt x="10509" y="51"/>
                  </a:lnTo>
                  <a:lnTo>
                    <a:pt x="10739" y="51"/>
                  </a:lnTo>
                  <a:lnTo>
                    <a:pt x="10903" y="102"/>
                  </a:lnTo>
                  <a:lnTo>
                    <a:pt x="11100" y="204"/>
                  </a:lnTo>
                  <a:lnTo>
                    <a:pt x="11330" y="332"/>
                  </a:lnTo>
                  <a:lnTo>
                    <a:pt x="11527" y="536"/>
                  </a:lnTo>
                  <a:lnTo>
                    <a:pt x="11790" y="741"/>
                  </a:lnTo>
                  <a:lnTo>
                    <a:pt x="12020" y="971"/>
                  </a:lnTo>
                  <a:lnTo>
                    <a:pt x="12184" y="1226"/>
                  </a:lnTo>
                  <a:lnTo>
                    <a:pt x="12447" y="1558"/>
                  </a:lnTo>
                  <a:lnTo>
                    <a:pt x="12677" y="1916"/>
                  </a:lnTo>
                  <a:lnTo>
                    <a:pt x="12906" y="2248"/>
                  </a:lnTo>
                  <a:lnTo>
                    <a:pt x="13136" y="2708"/>
                  </a:lnTo>
                  <a:lnTo>
                    <a:pt x="13366" y="3091"/>
                  </a:lnTo>
                  <a:lnTo>
                    <a:pt x="13629" y="3525"/>
                  </a:lnTo>
                  <a:lnTo>
                    <a:pt x="13892" y="3985"/>
                  </a:lnTo>
                  <a:lnTo>
                    <a:pt x="14056" y="4470"/>
                  </a:lnTo>
                  <a:lnTo>
                    <a:pt x="14286" y="4955"/>
                  </a:lnTo>
                  <a:lnTo>
                    <a:pt x="14516" y="5441"/>
                  </a:lnTo>
                  <a:lnTo>
                    <a:pt x="14713" y="5977"/>
                  </a:lnTo>
                  <a:lnTo>
                    <a:pt x="15008" y="6539"/>
                  </a:lnTo>
                  <a:lnTo>
                    <a:pt x="15205" y="7075"/>
                  </a:lnTo>
                  <a:lnTo>
                    <a:pt x="15468" y="7663"/>
                  </a:lnTo>
                  <a:lnTo>
                    <a:pt x="15731" y="8199"/>
                  </a:lnTo>
                  <a:lnTo>
                    <a:pt x="15895" y="8787"/>
                  </a:lnTo>
                  <a:lnTo>
                    <a:pt x="16092" y="9374"/>
                  </a:lnTo>
                  <a:lnTo>
                    <a:pt x="16289" y="9911"/>
                  </a:lnTo>
                  <a:lnTo>
                    <a:pt x="16486" y="10498"/>
                  </a:lnTo>
                  <a:lnTo>
                    <a:pt x="16749" y="11034"/>
                  </a:lnTo>
                  <a:lnTo>
                    <a:pt x="16913" y="11622"/>
                  </a:lnTo>
                  <a:lnTo>
                    <a:pt x="17176" y="12184"/>
                  </a:lnTo>
                  <a:lnTo>
                    <a:pt x="17340" y="12771"/>
                  </a:lnTo>
                  <a:lnTo>
                    <a:pt x="17570" y="13308"/>
                  </a:lnTo>
                  <a:lnTo>
                    <a:pt x="17734" y="13844"/>
                  </a:lnTo>
                  <a:lnTo>
                    <a:pt x="17898" y="14432"/>
                  </a:lnTo>
                  <a:lnTo>
                    <a:pt x="18128" y="14917"/>
                  </a:lnTo>
                  <a:lnTo>
                    <a:pt x="18325" y="15453"/>
                  </a:lnTo>
                  <a:lnTo>
                    <a:pt x="18456" y="15964"/>
                  </a:lnTo>
                  <a:lnTo>
                    <a:pt x="18621" y="16450"/>
                  </a:lnTo>
                  <a:lnTo>
                    <a:pt x="18752" y="16884"/>
                  </a:lnTo>
                  <a:lnTo>
                    <a:pt x="18982" y="17318"/>
                  </a:lnTo>
                  <a:lnTo>
                    <a:pt x="19048" y="17778"/>
                  </a:lnTo>
                  <a:lnTo>
                    <a:pt x="19179" y="18161"/>
                  </a:lnTo>
                  <a:lnTo>
                    <a:pt x="19409" y="18544"/>
                  </a:lnTo>
                  <a:lnTo>
                    <a:pt x="19540" y="18902"/>
                  </a:lnTo>
                  <a:lnTo>
                    <a:pt x="19672" y="19183"/>
                  </a:lnTo>
                  <a:lnTo>
                    <a:pt x="19803" y="19540"/>
                  </a:lnTo>
                  <a:lnTo>
                    <a:pt x="19869" y="19821"/>
                  </a:lnTo>
                  <a:lnTo>
                    <a:pt x="19967"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5" name="Freeform 77"/>
            <p:cNvSpPr>
              <a:spLocks/>
            </p:cNvSpPr>
            <p:nvPr/>
          </p:nvSpPr>
          <p:spPr bwMode="auto">
            <a:xfrm>
              <a:off x="3958" y="1411"/>
              <a:ext cx="278" cy="333"/>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0" y="894"/>
                  </a:moveTo>
                  <a:lnTo>
                    <a:pt x="197" y="1533"/>
                  </a:lnTo>
                  <a:lnTo>
                    <a:pt x="427" y="2120"/>
                  </a:lnTo>
                  <a:lnTo>
                    <a:pt x="657" y="2708"/>
                  </a:lnTo>
                  <a:lnTo>
                    <a:pt x="952" y="3295"/>
                  </a:lnTo>
                  <a:lnTo>
                    <a:pt x="1084" y="3934"/>
                  </a:lnTo>
                  <a:lnTo>
                    <a:pt x="1314" y="4521"/>
                  </a:lnTo>
                  <a:lnTo>
                    <a:pt x="1544" y="5109"/>
                  </a:lnTo>
                  <a:lnTo>
                    <a:pt x="1708" y="5696"/>
                  </a:lnTo>
                  <a:lnTo>
                    <a:pt x="2003" y="6284"/>
                  </a:lnTo>
                  <a:lnTo>
                    <a:pt x="2233" y="6820"/>
                  </a:lnTo>
                  <a:lnTo>
                    <a:pt x="2430" y="7407"/>
                  </a:lnTo>
                  <a:lnTo>
                    <a:pt x="2726" y="7944"/>
                  </a:lnTo>
                  <a:lnTo>
                    <a:pt x="2857" y="8531"/>
                  </a:lnTo>
                  <a:lnTo>
                    <a:pt x="3120" y="9119"/>
                  </a:lnTo>
                  <a:lnTo>
                    <a:pt x="3383" y="9630"/>
                  </a:lnTo>
                  <a:lnTo>
                    <a:pt x="3547" y="10217"/>
                  </a:lnTo>
                  <a:lnTo>
                    <a:pt x="3810" y="10754"/>
                  </a:lnTo>
                  <a:lnTo>
                    <a:pt x="4007" y="11239"/>
                  </a:lnTo>
                  <a:lnTo>
                    <a:pt x="4236" y="11775"/>
                  </a:lnTo>
                  <a:lnTo>
                    <a:pt x="4433" y="12261"/>
                  </a:lnTo>
                  <a:lnTo>
                    <a:pt x="4663" y="12771"/>
                  </a:lnTo>
                  <a:lnTo>
                    <a:pt x="4959" y="13206"/>
                  </a:lnTo>
                  <a:lnTo>
                    <a:pt x="5090" y="13640"/>
                  </a:lnTo>
                  <a:lnTo>
                    <a:pt x="5386" y="14074"/>
                  </a:lnTo>
                  <a:lnTo>
                    <a:pt x="5517" y="14585"/>
                  </a:lnTo>
                  <a:lnTo>
                    <a:pt x="5714" y="15019"/>
                  </a:lnTo>
                  <a:lnTo>
                    <a:pt x="6010" y="15453"/>
                  </a:lnTo>
                  <a:lnTo>
                    <a:pt x="6207" y="15862"/>
                  </a:lnTo>
                  <a:lnTo>
                    <a:pt x="6404" y="16194"/>
                  </a:lnTo>
                  <a:lnTo>
                    <a:pt x="6634" y="16577"/>
                  </a:lnTo>
                  <a:lnTo>
                    <a:pt x="6864" y="16935"/>
                  </a:lnTo>
                  <a:lnTo>
                    <a:pt x="7094" y="17267"/>
                  </a:lnTo>
                  <a:lnTo>
                    <a:pt x="7323" y="17573"/>
                  </a:lnTo>
                  <a:lnTo>
                    <a:pt x="7521" y="17905"/>
                  </a:lnTo>
                  <a:lnTo>
                    <a:pt x="7685" y="18212"/>
                  </a:lnTo>
                  <a:lnTo>
                    <a:pt x="7947" y="18467"/>
                  </a:lnTo>
                  <a:lnTo>
                    <a:pt x="8210" y="18697"/>
                  </a:lnTo>
                  <a:lnTo>
                    <a:pt x="8342" y="18953"/>
                  </a:lnTo>
                  <a:lnTo>
                    <a:pt x="8604" y="19132"/>
                  </a:lnTo>
                  <a:lnTo>
                    <a:pt x="8801" y="19336"/>
                  </a:lnTo>
                  <a:lnTo>
                    <a:pt x="9064" y="19489"/>
                  </a:lnTo>
                  <a:lnTo>
                    <a:pt x="9228" y="19642"/>
                  </a:lnTo>
                  <a:lnTo>
                    <a:pt x="9425" y="19719"/>
                  </a:lnTo>
                  <a:lnTo>
                    <a:pt x="9622" y="19872"/>
                  </a:lnTo>
                  <a:lnTo>
                    <a:pt x="9885" y="19923"/>
                  </a:lnTo>
                  <a:lnTo>
                    <a:pt x="10082" y="19974"/>
                  </a:lnTo>
                  <a:lnTo>
                    <a:pt x="10246" y="19974"/>
                  </a:lnTo>
                  <a:lnTo>
                    <a:pt x="10509" y="19974"/>
                  </a:lnTo>
                  <a:lnTo>
                    <a:pt x="10739" y="19974"/>
                  </a:lnTo>
                  <a:lnTo>
                    <a:pt x="10903" y="19923"/>
                  </a:lnTo>
                  <a:lnTo>
                    <a:pt x="11100" y="19821"/>
                  </a:lnTo>
                  <a:lnTo>
                    <a:pt x="11330" y="19693"/>
                  </a:lnTo>
                  <a:lnTo>
                    <a:pt x="11626" y="19489"/>
                  </a:lnTo>
                  <a:lnTo>
                    <a:pt x="11790" y="19234"/>
                  </a:lnTo>
                  <a:lnTo>
                    <a:pt x="12020" y="19055"/>
                  </a:lnTo>
                  <a:lnTo>
                    <a:pt x="12184" y="18748"/>
                  </a:lnTo>
                  <a:lnTo>
                    <a:pt x="12447" y="18467"/>
                  </a:lnTo>
                  <a:lnTo>
                    <a:pt x="12677" y="18110"/>
                  </a:lnTo>
                  <a:lnTo>
                    <a:pt x="12906" y="17727"/>
                  </a:lnTo>
                  <a:lnTo>
                    <a:pt x="13136" y="17318"/>
                  </a:lnTo>
                  <a:lnTo>
                    <a:pt x="13366" y="16884"/>
                  </a:lnTo>
                  <a:lnTo>
                    <a:pt x="13629" y="16501"/>
                  </a:lnTo>
                  <a:lnTo>
                    <a:pt x="13892" y="16041"/>
                  </a:lnTo>
                  <a:lnTo>
                    <a:pt x="14056" y="15556"/>
                  </a:lnTo>
                  <a:lnTo>
                    <a:pt x="14286" y="15070"/>
                  </a:lnTo>
                  <a:lnTo>
                    <a:pt x="14516" y="14534"/>
                  </a:lnTo>
                  <a:lnTo>
                    <a:pt x="14713" y="13997"/>
                  </a:lnTo>
                  <a:lnTo>
                    <a:pt x="15008" y="13487"/>
                  </a:lnTo>
                  <a:lnTo>
                    <a:pt x="15205" y="12950"/>
                  </a:lnTo>
                  <a:lnTo>
                    <a:pt x="15468" y="12363"/>
                  </a:lnTo>
                  <a:lnTo>
                    <a:pt x="15731" y="11775"/>
                  </a:lnTo>
                  <a:lnTo>
                    <a:pt x="15895" y="11239"/>
                  </a:lnTo>
                  <a:lnTo>
                    <a:pt x="16092" y="10651"/>
                  </a:lnTo>
                  <a:lnTo>
                    <a:pt x="16289" y="10064"/>
                  </a:lnTo>
                  <a:lnTo>
                    <a:pt x="16552" y="9527"/>
                  </a:lnTo>
                  <a:lnTo>
                    <a:pt x="16749" y="8940"/>
                  </a:lnTo>
                  <a:lnTo>
                    <a:pt x="16913" y="8352"/>
                  </a:lnTo>
                  <a:lnTo>
                    <a:pt x="17176" y="7816"/>
                  </a:lnTo>
                  <a:lnTo>
                    <a:pt x="17340" y="7203"/>
                  </a:lnTo>
                  <a:lnTo>
                    <a:pt x="17570" y="6667"/>
                  </a:lnTo>
                  <a:lnTo>
                    <a:pt x="17734" y="6130"/>
                  </a:lnTo>
                  <a:lnTo>
                    <a:pt x="17898" y="5594"/>
                  </a:lnTo>
                  <a:lnTo>
                    <a:pt x="18128" y="5057"/>
                  </a:lnTo>
                  <a:lnTo>
                    <a:pt x="18325" y="4572"/>
                  </a:lnTo>
                  <a:lnTo>
                    <a:pt x="18456" y="4061"/>
                  </a:lnTo>
                  <a:lnTo>
                    <a:pt x="18621" y="3525"/>
                  </a:lnTo>
                  <a:lnTo>
                    <a:pt x="18752" y="3142"/>
                  </a:lnTo>
                  <a:lnTo>
                    <a:pt x="18982" y="2656"/>
                  </a:lnTo>
                  <a:lnTo>
                    <a:pt x="19048" y="2248"/>
                  </a:lnTo>
                  <a:lnTo>
                    <a:pt x="19278" y="1814"/>
                  </a:lnTo>
                  <a:lnTo>
                    <a:pt x="19409" y="1430"/>
                  </a:lnTo>
                  <a:lnTo>
                    <a:pt x="19540" y="1073"/>
                  </a:lnTo>
                  <a:lnTo>
                    <a:pt x="19672" y="843"/>
                  </a:lnTo>
                  <a:lnTo>
                    <a:pt x="19803" y="485"/>
                  </a:lnTo>
                  <a:lnTo>
                    <a:pt x="19869" y="204"/>
                  </a:lnTo>
                  <a:lnTo>
                    <a:pt x="19967" y="0"/>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6" name="Freeform 78"/>
            <p:cNvSpPr>
              <a:spLocks/>
            </p:cNvSpPr>
            <p:nvPr/>
          </p:nvSpPr>
          <p:spPr bwMode="auto">
            <a:xfrm>
              <a:off x="4225" y="1106"/>
              <a:ext cx="280" cy="331"/>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7" y="19080"/>
                  </a:moveTo>
                  <a:lnTo>
                    <a:pt x="19737" y="18467"/>
                  </a:lnTo>
                  <a:lnTo>
                    <a:pt x="19540" y="17854"/>
                  </a:lnTo>
                  <a:lnTo>
                    <a:pt x="19310" y="17267"/>
                  </a:lnTo>
                  <a:lnTo>
                    <a:pt x="19048" y="16679"/>
                  </a:lnTo>
                  <a:lnTo>
                    <a:pt x="18851" y="16041"/>
                  </a:lnTo>
                  <a:lnTo>
                    <a:pt x="18621" y="15453"/>
                  </a:lnTo>
                  <a:lnTo>
                    <a:pt x="18424" y="14866"/>
                  </a:lnTo>
                  <a:lnTo>
                    <a:pt x="18194" y="14278"/>
                  </a:lnTo>
                  <a:lnTo>
                    <a:pt x="17997" y="13691"/>
                  </a:lnTo>
                  <a:lnTo>
                    <a:pt x="17734" y="13155"/>
                  </a:lnTo>
                  <a:lnTo>
                    <a:pt x="17537" y="12567"/>
                  </a:lnTo>
                  <a:lnTo>
                    <a:pt x="17241" y="12031"/>
                  </a:lnTo>
                  <a:lnTo>
                    <a:pt x="17077" y="11443"/>
                  </a:lnTo>
                  <a:lnTo>
                    <a:pt x="16847" y="10856"/>
                  </a:lnTo>
                  <a:lnTo>
                    <a:pt x="16585" y="10345"/>
                  </a:lnTo>
                  <a:lnTo>
                    <a:pt x="16420" y="9757"/>
                  </a:lnTo>
                  <a:lnTo>
                    <a:pt x="16158" y="9221"/>
                  </a:lnTo>
                  <a:lnTo>
                    <a:pt x="15928" y="8736"/>
                  </a:lnTo>
                  <a:lnTo>
                    <a:pt x="15764" y="8199"/>
                  </a:lnTo>
                  <a:lnTo>
                    <a:pt x="15501" y="7714"/>
                  </a:lnTo>
                  <a:lnTo>
                    <a:pt x="15304" y="7203"/>
                  </a:lnTo>
                  <a:lnTo>
                    <a:pt x="15008" y="6769"/>
                  </a:lnTo>
                  <a:lnTo>
                    <a:pt x="14877" y="6335"/>
                  </a:lnTo>
                  <a:lnTo>
                    <a:pt x="14614" y="5900"/>
                  </a:lnTo>
                  <a:lnTo>
                    <a:pt x="14417" y="5390"/>
                  </a:lnTo>
                  <a:lnTo>
                    <a:pt x="14220" y="4955"/>
                  </a:lnTo>
                  <a:lnTo>
                    <a:pt x="13924" y="4521"/>
                  </a:lnTo>
                  <a:lnTo>
                    <a:pt x="13760" y="4112"/>
                  </a:lnTo>
                  <a:lnTo>
                    <a:pt x="13530" y="3780"/>
                  </a:lnTo>
                  <a:lnTo>
                    <a:pt x="13333" y="3397"/>
                  </a:lnTo>
                  <a:lnTo>
                    <a:pt x="13136" y="3040"/>
                  </a:lnTo>
                  <a:lnTo>
                    <a:pt x="12874" y="2708"/>
                  </a:lnTo>
                  <a:lnTo>
                    <a:pt x="12644" y="2401"/>
                  </a:lnTo>
                  <a:lnTo>
                    <a:pt x="12447" y="2069"/>
                  </a:lnTo>
                  <a:lnTo>
                    <a:pt x="12250" y="1762"/>
                  </a:lnTo>
                  <a:lnTo>
                    <a:pt x="12053" y="1533"/>
                  </a:lnTo>
                  <a:lnTo>
                    <a:pt x="11757" y="1277"/>
                  </a:lnTo>
                  <a:lnTo>
                    <a:pt x="11626" y="1022"/>
                  </a:lnTo>
                  <a:lnTo>
                    <a:pt x="11363" y="843"/>
                  </a:lnTo>
                  <a:lnTo>
                    <a:pt x="11166" y="639"/>
                  </a:lnTo>
                  <a:lnTo>
                    <a:pt x="10903" y="485"/>
                  </a:lnTo>
                  <a:lnTo>
                    <a:pt x="10739" y="332"/>
                  </a:lnTo>
                  <a:lnTo>
                    <a:pt x="10575" y="255"/>
                  </a:lnTo>
                  <a:lnTo>
                    <a:pt x="10345" y="102"/>
                  </a:lnTo>
                  <a:lnTo>
                    <a:pt x="10082" y="51"/>
                  </a:lnTo>
                  <a:lnTo>
                    <a:pt x="9885" y="0"/>
                  </a:lnTo>
                  <a:lnTo>
                    <a:pt x="9655" y="0"/>
                  </a:lnTo>
                  <a:lnTo>
                    <a:pt x="9425" y="0"/>
                  </a:lnTo>
                  <a:lnTo>
                    <a:pt x="9228" y="0"/>
                  </a:lnTo>
                  <a:lnTo>
                    <a:pt x="9097" y="51"/>
                  </a:lnTo>
                  <a:lnTo>
                    <a:pt x="8834" y="153"/>
                  </a:lnTo>
                  <a:lnTo>
                    <a:pt x="8637" y="307"/>
                  </a:lnTo>
                  <a:lnTo>
                    <a:pt x="8342" y="485"/>
                  </a:lnTo>
                  <a:lnTo>
                    <a:pt x="8144" y="741"/>
                  </a:lnTo>
                  <a:lnTo>
                    <a:pt x="7947" y="945"/>
                  </a:lnTo>
                  <a:lnTo>
                    <a:pt x="7750" y="1226"/>
                  </a:lnTo>
                  <a:lnTo>
                    <a:pt x="7521" y="1533"/>
                  </a:lnTo>
                  <a:lnTo>
                    <a:pt x="7258" y="1865"/>
                  </a:lnTo>
                  <a:lnTo>
                    <a:pt x="7061" y="2248"/>
                  </a:lnTo>
                  <a:lnTo>
                    <a:pt x="6798" y="2656"/>
                  </a:lnTo>
                  <a:lnTo>
                    <a:pt x="6568" y="3091"/>
                  </a:lnTo>
                  <a:lnTo>
                    <a:pt x="6338" y="3474"/>
                  </a:lnTo>
                  <a:lnTo>
                    <a:pt x="6108" y="3934"/>
                  </a:lnTo>
                  <a:lnTo>
                    <a:pt x="5846" y="4419"/>
                  </a:lnTo>
                  <a:lnTo>
                    <a:pt x="5681" y="4904"/>
                  </a:lnTo>
                  <a:lnTo>
                    <a:pt x="5419" y="5441"/>
                  </a:lnTo>
                  <a:lnTo>
                    <a:pt x="5255" y="5977"/>
                  </a:lnTo>
                  <a:lnTo>
                    <a:pt x="4992" y="6488"/>
                  </a:lnTo>
                  <a:lnTo>
                    <a:pt x="4729" y="7024"/>
                  </a:lnTo>
                  <a:lnTo>
                    <a:pt x="4499" y="7612"/>
                  </a:lnTo>
                  <a:lnTo>
                    <a:pt x="4236" y="8199"/>
                  </a:lnTo>
                  <a:lnTo>
                    <a:pt x="4072" y="8736"/>
                  </a:lnTo>
                  <a:lnTo>
                    <a:pt x="3908" y="9323"/>
                  </a:lnTo>
                  <a:lnTo>
                    <a:pt x="3678" y="9911"/>
                  </a:lnTo>
                  <a:lnTo>
                    <a:pt x="3415" y="10447"/>
                  </a:lnTo>
                  <a:lnTo>
                    <a:pt x="3218" y="11034"/>
                  </a:lnTo>
                  <a:lnTo>
                    <a:pt x="2989" y="11622"/>
                  </a:lnTo>
                  <a:lnTo>
                    <a:pt x="2759" y="12184"/>
                  </a:lnTo>
                  <a:lnTo>
                    <a:pt x="2594" y="12771"/>
                  </a:lnTo>
                  <a:lnTo>
                    <a:pt x="2430" y="13308"/>
                  </a:lnTo>
                  <a:lnTo>
                    <a:pt x="2233" y="13844"/>
                  </a:lnTo>
                  <a:lnTo>
                    <a:pt x="2003" y="14381"/>
                  </a:lnTo>
                  <a:lnTo>
                    <a:pt x="1839" y="14917"/>
                  </a:lnTo>
                  <a:lnTo>
                    <a:pt x="1675" y="15402"/>
                  </a:lnTo>
                  <a:lnTo>
                    <a:pt x="1478" y="15913"/>
                  </a:lnTo>
                  <a:lnTo>
                    <a:pt x="1314" y="16450"/>
                  </a:lnTo>
                  <a:lnTo>
                    <a:pt x="1182" y="16833"/>
                  </a:lnTo>
                  <a:lnTo>
                    <a:pt x="985" y="17318"/>
                  </a:lnTo>
                  <a:lnTo>
                    <a:pt x="887" y="17727"/>
                  </a:lnTo>
                  <a:lnTo>
                    <a:pt x="690" y="18161"/>
                  </a:lnTo>
                  <a:lnTo>
                    <a:pt x="558" y="18544"/>
                  </a:lnTo>
                  <a:lnTo>
                    <a:pt x="427" y="18902"/>
                  </a:lnTo>
                  <a:lnTo>
                    <a:pt x="296" y="19132"/>
                  </a:lnTo>
                  <a:lnTo>
                    <a:pt x="197" y="19489"/>
                  </a:lnTo>
                  <a:lnTo>
                    <a:pt x="99" y="19770"/>
                  </a:lnTo>
                  <a:lnTo>
                    <a:pt x="0"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7" name="Freeform 79"/>
            <p:cNvSpPr>
              <a:spLocks/>
            </p:cNvSpPr>
            <p:nvPr/>
          </p:nvSpPr>
          <p:spPr bwMode="auto">
            <a:xfrm>
              <a:off x="2003" y="1112"/>
              <a:ext cx="280" cy="332"/>
            </a:xfrm>
            <a:custGeom>
              <a:avLst/>
              <a:gdLst>
                <a:gd name="T0" fmla="*/ 0 w 20000"/>
                <a:gd name="T1" fmla="*/ 0 h 20000"/>
                <a:gd name="T2" fmla="*/ 0 w 20000"/>
                <a:gd name="T3" fmla="*/ 0 h 20000"/>
                <a:gd name="T4" fmla="*/ 0 w 20000"/>
                <a:gd name="T5" fmla="*/ 0 h 20000"/>
                <a:gd name="T6" fmla="*/ 0 w 20000"/>
                <a:gd name="T7" fmla="*/ 0 h 20000"/>
                <a:gd name="T8" fmla="*/ 0 w 20000"/>
                <a:gd name="T9" fmla="*/ 0 h 20000"/>
                <a:gd name="T10" fmla="*/ 0 w 20000"/>
                <a:gd name="T11" fmla="*/ 0 h 20000"/>
                <a:gd name="T12" fmla="*/ 0 w 20000"/>
                <a:gd name="T13" fmla="*/ 0 h 20000"/>
                <a:gd name="T14" fmla="*/ 0 w 20000"/>
                <a:gd name="T15" fmla="*/ 0 h 20000"/>
                <a:gd name="T16" fmla="*/ 0 w 20000"/>
                <a:gd name="T17" fmla="*/ 0 h 20000"/>
                <a:gd name="T18" fmla="*/ 0 w 20000"/>
                <a:gd name="T19" fmla="*/ 0 h 20000"/>
                <a:gd name="T20" fmla="*/ 0 w 20000"/>
                <a:gd name="T21" fmla="*/ 0 h 20000"/>
                <a:gd name="T22" fmla="*/ 0 w 20000"/>
                <a:gd name="T23" fmla="*/ 0 h 20000"/>
                <a:gd name="T24" fmla="*/ 0 w 20000"/>
                <a:gd name="T25" fmla="*/ 0 h 20000"/>
                <a:gd name="T26" fmla="*/ 0 w 20000"/>
                <a:gd name="T27" fmla="*/ 0 h 20000"/>
                <a:gd name="T28" fmla="*/ 0 w 20000"/>
                <a:gd name="T29" fmla="*/ 0 h 20000"/>
                <a:gd name="T30" fmla="*/ 0 w 20000"/>
                <a:gd name="T31" fmla="*/ 0 h 20000"/>
                <a:gd name="T32" fmla="*/ 0 w 20000"/>
                <a:gd name="T33" fmla="*/ 0 h 20000"/>
                <a:gd name="T34" fmla="*/ 0 w 20000"/>
                <a:gd name="T35" fmla="*/ 0 h 20000"/>
                <a:gd name="T36" fmla="*/ 0 w 20000"/>
                <a:gd name="T37" fmla="*/ 0 h 20000"/>
                <a:gd name="T38" fmla="*/ 0 w 20000"/>
                <a:gd name="T39" fmla="*/ 0 h 20000"/>
                <a:gd name="T40" fmla="*/ 0 w 20000"/>
                <a:gd name="T41" fmla="*/ 0 h 20000"/>
                <a:gd name="T42" fmla="*/ 0 w 20000"/>
                <a:gd name="T43" fmla="*/ 0 h 20000"/>
                <a:gd name="T44" fmla="*/ 0 w 20000"/>
                <a:gd name="T45" fmla="*/ 0 h 20000"/>
                <a:gd name="T46" fmla="*/ 0 w 20000"/>
                <a:gd name="T47" fmla="*/ 0 h 20000"/>
                <a:gd name="T48" fmla="*/ 0 w 20000"/>
                <a:gd name="T49" fmla="*/ 0 h 20000"/>
                <a:gd name="T50" fmla="*/ 0 w 20000"/>
                <a:gd name="T51" fmla="*/ 0 h 20000"/>
                <a:gd name="T52" fmla="*/ 0 w 20000"/>
                <a:gd name="T53" fmla="*/ 0 h 20000"/>
                <a:gd name="T54" fmla="*/ 0 w 20000"/>
                <a:gd name="T55" fmla="*/ 0 h 20000"/>
                <a:gd name="T56" fmla="*/ 0 w 20000"/>
                <a:gd name="T57" fmla="*/ 0 h 20000"/>
                <a:gd name="T58" fmla="*/ 0 w 20000"/>
                <a:gd name="T59" fmla="*/ 0 h 20000"/>
                <a:gd name="T60" fmla="*/ 0 w 20000"/>
                <a:gd name="T61" fmla="*/ 0 h 20000"/>
                <a:gd name="T62" fmla="*/ 0 w 20000"/>
                <a:gd name="T63" fmla="*/ 0 h 20000"/>
                <a:gd name="T64" fmla="*/ 0 w 20000"/>
                <a:gd name="T65" fmla="*/ 0 h 20000"/>
                <a:gd name="T66" fmla="*/ 0 w 20000"/>
                <a:gd name="T67" fmla="*/ 0 h 20000"/>
                <a:gd name="T68" fmla="*/ 0 w 20000"/>
                <a:gd name="T69" fmla="*/ 0 h 20000"/>
                <a:gd name="T70" fmla="*/ 0 w 20000"/>
                <a:gd name="T71" fmla="*/ 0 h 20000"/>
                <a:gd name="T72" fmla="*/ 0 w 20000"/>
                <a:gd name="T73" fmla="*/ 0 h 20000"/>
                <a:gd name="T74" fmla="*/ 0 w 20000"/>
                <a:gd name="T75" fmla="*/ 0 h 20000"/>
                <a:gd name="T76" fmla="*/ 0 w 20000"/>
                <a:gd name="T77" fmla="*/ 0 h 20000"/>
                <a:gd name="T78" fmla="*/ 0 w 20000"/>
                <a:gd name="T79" fmla="*/ 0 h 20000"/>
                <a:gd name="T80" fmla="*/ 0 w 20000"/>
                <a:gd name="T81" fmla="*/ 0 h 20000"/>
                <a:gd name="T82" fmla="*/ 0 w 20000"/>
                <a:gd name="T83" fmla="*/ 0 h 20000"/>
                <a:gd name="T84" fmla="*/ 0 w 20000"/>
                <a:gd name="T85" fmla="*/ 0 h 20000"/>
                <a:gd name="T86" fmla="*/ 0 w 20000"/>
                <a:gd name="T87" fmla="*/ 0 h 20000"/>
                <a:gd name="T88" fmla="*/ 0 w 20000"/>
                <a:gd name="T89" fmla="*/ 0 h 20000"/>
                <a:gd name="T90" fmla="*/ 0 w 20000"/>
                <a:gd name="T91" fmla="*/ 0 h 20000"/>
                <a:gd name="T92" fmla="*/ 0 w 20000"/>
                <a:gd name="T93" fmla="*/ 0 h 20000"/>
                <a:gd name="T94" fmla="*/ 0 w 20000"/>
                <a:gd name="T95" fmla="*/ 0 h 2000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0000"/>
                <a:gd name="T145" fmla="*/ 0 h 20000"/>
                <a:gd name="T146" fmla="*/ 20000 w 20000"/>
                <a:gd name="T147" fmla="*/ 20000 h 20000"/>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0000" h="20000">
                  <a:moveTo>
                    <a:pt x="19967" y="19080"/>
                  </a:moveTo>
                  <a:lnTo>
                    <a:pt x="19737" y="18467"/>
                  </a:lnTo>
                  <a:lnTo>
                    <a:pt x="19540" y="17854"/>
                  </a:lnTo>
                  <a:lnTo>
                    <a:pt x="19310" y="17267"/>
                  </a:lnTo>
                  <a:lnTo>
                    <a:pt x="19048" y="16679"/>
                  </a:lnTo>
                  <a:lnTo>
                    <a:pt x="18851" y="16041"/>
                  </a:lnTo>
                  <a:lnTo>
                    <a:pt x="18621" y="15453"/>
                  </a:lnTo>
                  <a:lnTo>
                    <a:pt x="18424" y="14866"/>
                  </a:lnTo>
                  <a:lnTo>
                    <a:pt x="18194" y="14278"/>
                  </a:lnTo>
                  <a:lnTo>
                    <a:pt x="17997" y="13691"/>
                  </a:lnTo>
                  <a:lnTo>
                    <a:pt x="17734" y="13155"/>
                  </a:lnTo>
                  <a:lnTo>
                    <a:pt x="17537" y="12567"/>
                  </a:lnTo>
                  <a:lnTo>
                    <a:pt x="17241" y="12031"/>
                  </a:lnTo>
                  <a:lnTo>
                    <a:pt x="17077" y="11443"/>
                  </a:lnTo>
                  <a:lnTo>
                    <a:pt x="16847" y="10856"/>
                  </a:lnTo>
                  <a:lnTo>
                    <a:pt x="16585" y="10345"/>
                  </a:lnTo>
                  <a:lnTo>
                    <a:pt x="16420" y="9757"/>
                  </a:lnTo>
                  <a:lnTo>
                    <a:pt x="16158" y="9221"/>
                  </a:lnTo>
                  <a:lnTo>
                    <a:pt x="15928" y="8736"/>
                  </a:lnTo>
                  <a:lnTo>
                    <a:pt x="15764" y="8199"/>
                  </a:lnTo>
                  <a:lnTo>
                    <a:pt x="15501" y="7714"/>
                  </a:lnTo>
                  <a:lnTo>
                    <a:pt x="15304" y="7203"/>
                  </a:lnTo>
                  <a:lnTo>
                    <a:pt x="15008" y="6769"/>
                  </a:lnTo>
                  <a:lnTo>
                    <a:pt x="14877" y="6335"/>
                  </a:lnTo>
                  <a:lnTo>
                    <a:pt x="14614" y="5900"/>
                  </a:lnTo>
                  <a:lnTo>
                    <a:pt x="14417" y="5390"/>
                  </a:lnTo>
                  <a:lnTo>
                    <a:pt x="14220" y="4955"/>
                  </a:lnTo>
                  <a:lnTo>
                    <a:pt x="13924" y="4521"/>
                  </a:lnTo>
                  <a:lnTo>
                    <a:pt x="13760" y="4112"/>
                  </a:lnTo>
                  <a:lnTo>
                    <a:pt x="13530" y="3780"/>
                  </a:lnTo>
                  <a:lnTo>
                    <a:pt x="13333" y="3397"/>
                  </a:lnTo>
                  <a:lnTo>
                    <a:pt x="13136" y="3040"/>
                  </a:lnTo>
                  <a:lnTo>
                    <a:pt x="12874" y="2708"/>
                  </a:lnTo>
                  <a:lnTo>
                    <a:pt x="12644" y="2401"/>
                  </a:lnTo>
                  <a:lnTo>
                    <a:pt x="12447" y="2069"/>
                  </a:lnTo>
                  <a:lnTo>
                    <a:pt x="12250" y="1762"/>
                  </a:lnTo>
                  <a:lnTo>
                    <a:pt x="12053" y="1533"/>
                  </a:lnTo>
                  <a:lnTo>
                    <a:pt x="11757" y="1277"/>
                  </a:lnTo>
                  <a:lnTo>
                    <a:pt x="11626" y="1022"/>
                  </a:lnTo>
                  <a:lnTo>
                    <a:pt x="11363" y="843"/>
                  </a:lnTo>
                  <a:lnTo>
                    <a:pt x="11166" y="639"/>
                  </a:lnTo>
                  <a:lnTo>
                    <a:pt x="10903" y="485"/>
                  </a:lnTo>
                  <a:lnTo>
                    <a:pt x="10739" y="332"/>
                  </a:lnTo>
                  <a:lnTo>
                    <a:pt x="10575" y="255"/>
                  </a:lnTo>
                  <a:lnTo>
                    <a:pt x="10345" y="102"/>
                  </a:lnTo>
                  <a:lnTo>
                    <a:pt x="10082" y="51"/>
                  </a:lnTo>
                  <a:lnTo>
                    <a:pt x="9885" y="0"/>
                  </a:lnTo>
                  <a:lnTo>
                    <a:pt x="9655" y="0"/>
                  </a:lnTo>
                  <a:lnTo>
                    <a:pt x="9425" y="0"/>
                  </a:lnTo>
                  <a:lnTo>
                    <a:pt x="9228" y="0"/>
                  </a:lnTo>
                  <a:lnTo>
                    <a:pt x="9097" y="51"/>
                  </a:lnTo>
                  <a:lnTo>
                    <a:pt x="8834" y="153"/>
                  </a:lnTo>
                  <a:lnTo>
                    <a:pt x="8637" y="307"/>
                  </a:lnTo>
                  <a:lnTo>
                    <a:pt x="8342" y="485"/>
                  </a:lnTo>
                  <a:lnTo>
                    <a:pt x="8144" y="741"/>
                  </a:lnTo>
                  <a:lnTo>
                    <a:pt x="7947" y="945"/>
                  </a:lnTo>
                  <a:lnTo>
                    <a:pt x="7750" y="1226"/>
                  </a:lnTo>
                  <a:lnTo>
                    <a:pt x="7521" y="1533"/>
                  </a:lnTo>
                  <a:lnTo>
                    <a:pt x="7258" y="1865"/>
                  </a:lnTo>
                  <a:lnTo>
                    <a:pt x="7061" y="2248"/>
                  </a:lnTo>
                  <a:lnTo>
                    <a:pt x="6798" y="2656"/>
                  </a:lnTo>
                  <a:lnTo>
                    <a:pt x="6568" y="3091"/>
                  </a:lnTo>
                  <a:lnTo>
                    <a:pt x="6338" y="3474"/>
                  </a:lnTo>
                  <a:lnTo>
                    <a:pt x="6108" y="3934"/>
                  </a:lnTo>
                  <a:lnTo>
                    <a:pt x="5846" y="4419"/>
                  </a:lnTo>
                  <a:lnTo>
                    <a:pt x="5681" y="4904"/>
                  </a:lnTo>
                  <a:lnTo>
                    <a:pt x="5419" y="5441"/>
                  </a:lnTo>
                  <a:lnTo>
                    <a:pt x="5255" y="5977"/>
                  </a:lnTo>
                  <a:lnTo>
                    <a:pt x="4992" y="6488"/>
                  </a:lnTo>
                  <a:lnTo>
                    <a:pt x="4729" y="7024"/>
                  </a:lnTo>
                  <a:lnTo>
                    <a:pt x="4499" y="7612"/>
                  </a:lnTo>
                  <a:lnTo>
                    <a:pt x="4236" y="8199"/>
                  </a:lnTo>
                  <a:lnTo>
                    <a:pt x="4072" y="8736"/>
                  </a:lnTo>
                  <a:lnTo>
                    <a:pt x="3908" y="9323"/>
                  </a:lnTo>
                  <a:lnTo>
                    <a:pt x="3678" y="9911"/>
                  </a:lnTo>
                  <a:lnTo>
                    <a:pt x="3415" y="10447"/>
                  </a:lnTo>
                  <a:lnTo>
                    <a:pt x="3218" y="11034"/>
                  </a:lnTo>
                  <a:lnTo>
                    <a:pt x="2989" y="11622"/>
                  </a:lnTo>
                  <a:lnTo>
                    <a:pt x="2759" y="12184"/>
                  </a:lnTo>
                  <a:lnTo>
                    <a:pt x="2594" y="12771"/>
                  </a:lnTo>
                  <a:lnTo>
                    <a:pt x="2430" y="13308"/>
                  </a:lnTo>
                  <a:lnTo>
                    <a:pt x="2233" y="13844"/>
                  </a:lnTo>
                  <a:lnTo>
                    <a:pt x="2003" y="14381"/>
                  </a:lnTo>
                  <a:lnTo>
                    <a:pt x="1839" y="14917"/>
                  </a:lnTo>
                  <a:lnTo>
                    <a:pt x="1675" y="15402"/>
                  </a:lnTo>
                  <a:lnTo>
                    <a:pt x="1478" y="15913"/>
                  </a:lnTo>
                  <a:lnTo>
                    <a:pt x="1314" y="16450"/>
                  </a:lnTo>
                  <a:lnTo>
                    <a:pt x="1182" y="16833"/>
                  </a:lnTo>
                  <a:lnTo>
                    <a:pt x="985" y="17318"/>
                  </a:lnTo>
                  <a:lnTo>
                    <a:pt x="887" y="17727"/>
                  </a:lnTo>
                  <a:lnTo>
                    <a:pt x="690" y="18161"/>
                  </a:lnTo>
                  <a:lnTo>
                    <a:pt x="558" y="18544"/>
                  </a:lnTo>
                  <a:lnTo>
                    <a:pt x="427" y="18902"/>
                  </a:lnTo>
                  <a:lnTo>
                    <a:pt x="296" y="19132"/>
                  </a:lnTo>
                  <a:lnTo>
                    <a:pt x="197" y="19489"/>
                  </a:lnTo>
                  <a:lnTo>
                    <a:pt x="99" y="19770"/>
                  </a:lnTo>
                  <a:lnTo>
                    <a:pt x="0" y="19974"/>
                  </a:lnTo>
                </a:path>
              </a:pathLst>
            </a:custGeom>
            <a:noFill/>
            <a:ln w="28575" cap="flat">
              <a:solidFill>
                <a:srgbClr val="FF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sp>
          <p:nvSpPr>
            <p:cNvPr id="137248" name="Line 80"/>
            <p:cNvSpPr>
              <a:spLocks noChangeShapeType="1"/>
            </p:cNvSpPr>
            <p:nvPr/>
          </p:nvSpPr>
          <p:spPr bwMode="auto">
            <a:xfrm>
              <a:off x="3828" y="1101"/>
              <a:ext cx="0" cy="643"/>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49" name="Line 81"/>
            <p:cNvSpPr>
              <a:spLocks noChangeShapeType="1"/>
            </p:cNvSpPr>
            <p:nvPr/>
          </p:nvSpPr>
          <p:spPr bwMode="auto">
            <a:xfrm>
              <a:off x="4359" y="1149"/>
              <a:ext cx="0" cy="595"/>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0" name="Line 82"/>
            <p:cNvSpPr>
              <a:spLocks noChangeShapeType="1"/>
            </p:cNvSpPr>
            <p:nvPr/>
          </p:nvSpPr>
          <p:spPr bwMode="auto">
            <a:xfrm>
              <a:off x="2725" y="1101"/>
              <a:ext cx="0" cy="649"/>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1" name="Line 83"/>
            <p:cNvSpPr>
              <a:spLocks noChangeShapeType="1"/>
            </p:cNvSpPr>
            <p:nvPr/>
          </p:nvSpPr>
          <p:spPr bwMode="auto">
            <a:xfrm>
              <a:off x="2141" y="1149"/>
              <a:ext cx="0" cy="606"/>
            </a:xfrm>
            <a:prstGeom prst="line">
              <a:avLst/>
            </a:prstGeom>
            <a:noFill/>
            <a:ln w="19050">
              <a:solidFill>
                <a:srgbClr val="FF0000"/>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2" name="Line 84"/>
            <p:cNvSpPr>
              <a:spLocks noChangeShapeType="1"/>
            </p:cNvSpPr>
            <p:nvPr/>
          </p:nvSpPr>
          <p:spPr bwMode="auto">
            <a:xfrm>
              <a:off x="1982" y="1101"/>
              <a:ext cx="2606" cy="0"/>
            </a:xfrm>
            <a:prstGeom prst="line">
              <a:avLst/>
            </a:prstGeom>
            <a:noFill/>
            <a:ln w="28575">
              <a:solidFill>
                <a:srgbClr val="9900CC"/>
              </a:solidFill>
              <a:prstDash val="sysDot"/>
              <a:round/>
              <a:headEnd type="none" w="med" len="sm"/>
              <a:tailEnd type="non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5" name="Line 87"/>
            <p:cNvSpPr>
              <a:spLocks noChangeShapeType="1"/>
            </p:cNvSpPr>
            <p:nvPr/>
          </p:nvSpPr>
          <p:spPr bwMode="auto">
            <a:xfrm>
              <a:off x="1886" y="1748"/>
              <a:ext cx="2777" cy="0"/>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37257" name="Rectangle 89"/>
            <p:cNvSpPr>
              <a:spLocks noChangeArrowheads="1"/>
            </p:cNvSpPr>
            <p:nvPr/>
          </p:nvSpPr>
          <p:spPr bwMode="auto">
            <a:xfrm>
              <a:off x="3250" y="1743"/>
              <a:ext cx="211" cy="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a:solidFill>
                    <a:srgbClr val="0000FF"/>
                  </a:solidFill>
                  <a:latin typeface="+mn-lt"/>
                  <a:ea typeface="+mn-ea"/>
                </a:rPr>
                <a:t>0</a:t>
              </a:r>
            </a:p>
          </p:txBody>
        </p:sp>
        <p:grpSp>
          <p:nvGrpSpPr>
            <p:cNvPr id="137258" name="Group 90"/>
            <p:cNvGrpSpPr>
              <a:grpSpLocks/>
            </p:cNvGrpSpPr>
            <p:nvPr/>
          </p:nvGrpSpPr>
          <p:grpSpPr bwMode="auto">
            <a:xfrm>
              <a:off x="2062" y="2018"/>
              <a:ext cx="2467" cy="362"/>
              <a:chOff x="2103" y="1367"/>
              <a:chExt cx="2467" cy="362"/>
            </a:xfrm>
          </p:grpSpPr>
          <p:sp>
            <p:nvSpPr>
              <p:cNvPr id="137260" name="Rectangle 92"/>
              <p:cNvSpPr>
                <a:spLocks noChangeArrowheads="1"/>
              </p:cNvSpPr>
              <p:nvPr/>
            </p:nvSpPr>
            <p:spPr bwMode="auto">
              <a:xfrm>
                <a:off x="3314" y="1401"/>
                <a:ext cx="221" cy="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0</a:t>
                </a:r>
              </a:p>
            </p:txBody>
          </p:sp>
          <p:sp>
            <p:nvSpPr>
              <p:cNvPr id="137261" name="Rectangle 93"/>
              <p:cNvSpPr>
                <a:spLocks noChangeArrowheads="1"/>
              </p:cNvSpPr>
              <p:nvPr/>
            </p:nvSpPr>
            <p:spPr bwMode="auto">
              <a:xfrm>
                <a:off x="3828" y="1396"/>
                <a:ext cx="212" cy="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1</a:t>
                </a:r>
              </a:p>
            </p:txBody>
          </p:sp>
          <p:sp>
            <p:nvSpPr>
              <p:cNvPr id="137262" name="Rectangle 94"/>
              <p:cNvSpPr>
                <a:spLocks noChangeArrowheads="1"/>
              </p:cNvSpPr>
              <p:nvPr/>
            </p:nvSpPr>
            <p:spPr bwMode="auto">
              <a:xfrm>
                <a:off x="4351" y="1388"/>
                <a:ext cx="219" cy="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2</a:t>
                </a:r>
              </a:p>
            </p:txBody>
          </p:sp>
          <p:sp>
            <p:nvSpPr>
              <p:cNvPr id="137263" name="Rectangle 95"/>
              <p:cNvSpPr>
                <a:spLocks noChangeArrowheads="1"/>
              </p:cNvSpPr>
              <p:nvPr/>
            </p:nvSpPr>
            <p:spPr bwMode="auto">
              <a:xfrm>
                <a:off x="2685" y="1367"/>
                <a:ext cx="257" cy="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-1</a:t>
                </a:r>
              </a:p>
            </p:txBody>
          </p:sp>
          <p:sp>
            <p:nvSpPr>
              <p:cNvPr id="137264" name="Rectangle 96"/>
              <p:cNvSpPr>
                <a:spLocks noChangeArrowheads="1"/>
              </p:cNvSpPr>
              <p:nvPr/>
            </p:nvSpPr>
            <p:spPr bwMode="auto">
              <a:xfrm>
                <a:off x="2103" y="1381"/>
                <a:ext cx="26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en-US" altLang="zh-CN" sz="2800" dirty="0">
                    <a:solidFill>
                      <a:srgbClr val="FF0000"/>
                    </a:solidFill>
                    <a:latin typeface="+mn-lt"/>
                    <a:ea typeface="+mn-ea"/>
                  </a:rPr>
                  <a:t>-2</a:t>
                </a:r>
              </a:p>
            </p:txBody>
          </p:sp>
        </p:grpSp>
      </p:grpSp>
      <p:grpSp>
        <p:nvGrpSpPr>
          <p:cNvPr id="4" name="Group 120"/>
          <p:cNvGrpSpPr>
            <a:grpSpLocks/>
          </p:cNvGrpSpPr>
          <p:nvPr/>
        </p:nvGrpSpPr>
        <p:grpSpPr bwMode="auto">
          <a:xfrm>
            <a:off x="2063751" y="620714"/>
            <a:ext cx="1871663" cy="719137"/>
            <a:chOff x="340" y="391"/>
            <a:chExt cx="1179" cy="453"/>
          </a:xfrm>
        </p:grpSpPr>
        <p:sp>
          <p:nvSpPr>
            <p:cNvPr id="137236" name="AutoShape 103"/>
            <p:cNvSpPr>
              <a:spLocks noChangeArrowheads="1"/>
            </p:cNvSpPr>
            <p:nvPr/>
          </p:nvSpPr>
          <p:spPr bwMode="auto">
            <a:xfrm>
              <a:off x="340" y="391"/>
              <a:ext cx="1179" cy="453"/>
            </a:xfrm>
            <a:prstGeom prst="ribbon">
              <a:avLst>
                <a:gd name="adj1" fmla="val 12500"/>
                <a:gd name="adj2" fmla="val 50000"/>
              </a:avLst>
            </a:prstGeom>
            <a:solidFill>
              <a:srgbClr val="32858E"/>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7237" name="Text Box 104"/>
            <p:cNvSpPr txBox="1">
              <a:spLocks noChangeArrowheads="1"/>
            </p:cNvSpPr>
            <p:nvPr/>
          </p:nvSpPr>
          <p:spPr bwMode="auto">
            <a:xfrm>
              <a:off x="655" y="482"/>
              <a:ext cx="68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讨论</a:t>
              </a:r>
            </a:p>
          </p:txBody>
        </p:sp>
      </p:grpSp>
      <p:grpSp>
        <p:nvGrpSpPr>
          <p:cNvPr id="5" name="Group 124"/>
          <p:cNvGrpSpPr>
            <a:grpSpLocks/>
          </p:cNvGrpSpPr>
          <p:nvPr/>
        </p:nvGrpSpPr>
        <p:grpSpPr bwMode="auto">
          <a:xfrm>
            <a:off x="2351088" y="1684341"/>
            <a:ext cx="2036762" cy="523875"/>
            <a:chOff x="521" y="935"/>
            <a:chExt cx="1283" cy="330"/>
          </a:xfrm>
        </p:grpSpPr>
        <p:sp>
          <p:nvSpPr>
            <p:cNvPr id="137234" name="Text Box 101"/>
            <p:cNvSpPr txBox="1">
              <a:spLocks noChangeArrowheads="1"/>
            </p:cNvSpPr>
            <p:nvPr/>
          </p:nvSpPr>
          <p:spPr bwMode="auto">
            <a:xfrm>
              <a:off x="748" y="935"/>
              <a:ext cx="10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光强分布</a:t>
              </a:r>
            </a:p>
          </p:txBody>
        </p:sp>
        <p:pic>
          <p:nvPicPr>
            <p:cNvPr id="137235" name="Picture 105"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981"/>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 name="Group 125"/>
          <p:cNvGrpSpPr>
            <a:grpSpLocks/>
          </p:cNvGrpSpPr>
          <p:nvPr/>
        </p:nvGrpSpPr>
        <p:grpSpPr bwMode="auto">
          <a:xfrm>
            <a:off x="2351088" y="3277893"/>
            <a:ext cx="6986587" cy="523875"/>
            <a:chOff x="521" y="1797"/>
            <a:chExt cx="4401" cy="330"/>
          </a:xfrm>
        </p:grpSpPr>
        <p:pic>
          <p:nvPicPr>
            <p:cNvPr id="137232" name="Picture 106"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843"/>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7233" name="Text Box 108">
              <a:hlinkClick r:id="rId4"/>
            </p:cNvPr>
            <p:cNvSpPr txBox="1">
              <a:spLocks noChangeArrowheads="1"/>
            </p:cNvSpPr>
            <p:nvPr/>
          </p:nvSpPr>
          <p:spPr bwMode="auto">
            <a:xfrm>
              <a:off x="810" y="1797"/>
              <a:ext cx="411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相邻明条纹中心或相邻暗条纹中心间距</a:t>
              </a:r>
            </a:p>
          </p:txBody>
        </p:sp>
      </p:grpSp>
      <mc:AlternateContent xmlns:mc="http://schemas.openxmlformats.org/markup-compatibility/2006" xmlns:a14="http://schemas.microsoft.com/office/drawing/2010/main">
        <mc:Choice Requires="a14">
          <p:sp>
            <p:nvSpPr>
              <p:cNvPr id="378991" name="Text Box 111"/>
              <p:cNvSpPr txBox="1">
                <a:spLocks noChangeArrowheads="1"/>
              </p:cNvSpPr>
              <p:nvPr/>
            </p:nvSpPr>
            <p:spPr bwMode="auto">
              <a:xfrm>
                <a:off x="2810654" y="3962609"/>
                <a:ext cx="6477000"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𝑥</m:t>
                    </m:r>
                  </m:oMath>
                </a14:m>
                <a:r>
                  <a:rPr kumimoji="0" lang="zh-CN" altLang="en-US" sz="2800" dirty="0">
                    <a:solidFill>
                      <a:srgbClr val="0000FF"/>
                    </a:solidFill>
                    <a:latin typeface="+mn-lt"/>
                    <a:ea typeface="+mn-ea"/>
                  </a:rPr>
                  <a:t>正比</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0" lang="zh-CN" altLang="en-US" sz="2800" dirty="0">
                    <a:solidFill>
                      <a:srgbClr val="0000FF"/>
                    </a:solidFill>
                    <a:latin typeface="+mn-lt"/>
                    <a:ea typeface="+mn-ea"/>
                  </a:rPr>
                  <a:t>，用此可以测波长。</a:t>
                </a:r>
                <a:endParaRPr kumimoji="0" lang="zh-CN" altLang="el-GR" sz="2800" i="1" dirty="0">
                  <a:solidFill>
                    <a:srgbClr val="0000FF"/>
                  </a:solidFill>
                  <a:latin typeface="+mn-lt"/>
                  <a:ea typeface="+mn-ea"/>
                </a:endParaRPr>
              </a:p>
            </p:txBody>
          </p:sp>
        </mc:Choice>
        <mc:Fallback xmlns="">
          <p:sp>
            <p:nvSpPr>
              <p:cNvPr id="378991" name="Text Box 111"/>
              <p:cNvSpPr txBox="1">
                <a:spLocks noRot="1" noChangeAspect="1" noMove="1" noResize="1" noEditPoints="1" noAdjustHandles="1" noChangeArrowheads="1" noChangeShapeType="1" noTextEdit="1"/>
              </p:cNvSpPr>
              <p:nvPr/>
            </p:nvSpPr>
            <p:spPr bwMode="auto">
              <a:xfrm>
                <a:off x="2810654" y="3962609"/>
                <a:ext cx="6477000" cy="523220"/>
              </a:xfrm>
              <a:prstGeom prst="rect">
                <a:avLst/>
              </a:prstGeom>
              <a:blipFill>
                <a:blip r:embed="rId5"/>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78992" name="Picture 112" descr="BD14868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1088" y="4071819"/>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94" name="Picture 114" descr="双缝干涉条纹"/>
          <p:cNvPicPr>
            <a:picLocks noGrp="1" noChangeAspect="1" noChangeArrowheads="1"/>
          </p:cNvPicPr>
          <p:nvPr/>
        </p:nvPicPr>
        <p:blipFill>
          <a:blip r:embed="rId6">
            <a:extLst>
              <a:ext uri="{28A0092B-C50C-407E-A947-70E740481C1C}">
                <a14:useLocalDpi xmlns:a14="http://schemas.microsoft.com/office/drawing/2010/main" val="0"/>
              </a:ext>
            </a:extLst>
          </a:blip>
          <a:srcRect t="22104" r="10951"/>
          <a:stretch>
            <a:fillRect/>
          </a:stretch>
        </p:blipFill>
        <p:spPr bwMode="auto">
          <a:xfrm>
            <a:off x="4302419" y="5688971"/>
            <a:ext cx="5567363" cy="649287"/>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grpSp>
        <p:nvGrpSpPr>
          <p:cNvPr id="7" name="Group 118"/>
          <p:cNvGrpSpPr>
            <a:grpSpLocks/>
          </p:cNvGrpSpPr>
          <p:nvPr/>
        </p:nvGrpSpPr>
        <p:grpSpPr bwMode="auto">
          <a:xfrm>
            <a:off x="2351088" y="4561845"/>
            <a:ext cx="9044575" cy="1127126"/>
            <a:chOff x="521" y="2840"/>
            <a:chExt cx="4684" cy="710"/>
          </a:xfrm>
        </p:grpSpPr>
        <p:sp>
          <p:nvSpPr>
            <p:cNvPr id="137230" name="Text Box 113"/>
            <p:cNvSpPr txBox="1">
              <a:spLocks noChangeArrowheads="1"/>
            </p:cNvSpPr>
            <p:nvPr/>
          </p:nvSpPr>
          <p:spPr bwMode="auto">
            <a:xfrm>
              <a:off x="759" y="2840"/>
              <a:ext cx="4446"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20000"/>
                </a:lnSpc>
                <a:spcBef>
                  <a:spcPct val="0"/>
                </a:spcBef>
                <a:buFontTx/>
                <a:buNone/>
              </a:pPr>
              <a:r>
                <a:rPr kumimoji="0" lang="zh-CN" altLang="en-US" sz="2800" dirty="0">
                  <a:solidFill>
                    <a:srgbClr val="0000FF"/>
                  </a:solidFill>
                  <a:latin typeface="+mn-lt"/>
                  <a:ea typeface="+mn-ea"/>
                </a:rPr>
                <a:t>用白光入射，在零级白色中央条纹两边对称排列着由紫向红的彩色条纹 </a:t>
              </a:r>
            </a:p>
          </p:txBody>
        </p:sp>
        <p:pic>
          <p:nvPicPr>
            <p:cNvPr id="137231" name="Picture 115" descr="BD14868_"/>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2931"/>
              <a:ext cx="15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79003" name="AutoShape 123"/>
          <p:cNvSpPr>
            <a:spLocks noChangeArrowheads="1"/>
          </p:cNvSpPr>
          <p:nvPr/>
        </p:nvSpPr>
        <p:spPr bwMode="auto">
          <a:xfrm>
            <a:off x="10453903" y="1464357"/>
            <a:ext cx="669118" cy="1943100"/>
          </a:xfrm>
          <a:prstGeom prst="curvedLeftArrow">
            <a:avLst>
              <a:gd name="adj1" fmla="val 38305"/>
              <a:gd name="adj2" fmla="val 115375"/>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2" name="矩形 51"/>
              <p:cNvSpPr/>
              <p:nvPr/>
            </p:nvSpPr>
            <p:spPr>
              <a:xfrm>
                <a:off x="5384197" y="723331"/>
                <a:ext cx="7652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5384197" y="723331"/>
                <a:ext cx="76520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6527329" y="673021"/>
                <a:ext cx="4317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6527329" y="673021"/>
                <a:ext cx="43172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560310" y="2018646"/>
                <a:ext cx="829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4560310" y="2018646"/>
                <a:ext cx="8292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8956636" y="404552"/>
                <a:ext cx="1972783"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8956636" y="404552"/>
                <a:ext cx="1972783" cy="89896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9065947" y="3063645"/>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9065947" y="3063645"/>
                <a:ext cx="1659685" cy="89896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5386221" y="2027576"/>
                <a:ext cx="8292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5386221" y="2027576"/>
                <a:ext cx="82920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7896240" y="1998991"/>
                <a:ext cx="6384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7896240" y="1998991"/>
                <a:ext cx="638444"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7116875" y="1988926"/>
                <a:ext cx="63017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7116875" y="1988926"/>
                <a:ext cx="63017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369956" y="1666811"/>
                <a:ext cx="4857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369956" y="1666811"/>
                <a:ext cx="485709"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092162" y="2493797"/>
                <a:ext cx="976837" cy="523220"/>
              </a:xfrm>
              <a:prstGeom prst="rect">
                <a:avLst/>
              </a:prstGeom>
            </p:spPr>
            <p:txBody>
              <a:bodyPr wrap="square">
                <a:spAutoFit/>
              </a:bodyPr>
              <a:lstStyle/>
              <a:p>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rPr>
                  <a:t>：</a:t>
                </a:r>
              </a:p>
            </p:txBody>
          </p:sp>
        </mc:Choice>
        <mc:Fallback xmlns="">
          <p:sp>
            <p:nvSpPr>
              <p:cNvPr id="61" name="矩形 60"/>
              <p:cNvSpPr>
                <a:spLocks noRot="1" noChangeAspect="1" noMove="1" noResize="1" noEditPoints="1" noAdjustHandles="1" noChangeArrowheads="1" noChangeShapeType="1" noTextEdit="1"/>
              </p:cNvSpPr>
              <p:nvPr/>
            </p:nvSpPr>
            <p:spPr>
              <a:xfrm>
                <a:off x="4092162" y="2493797"/>
                <a:ext cx="976837" cy="523220"/>
              </a:xfrm>
              <a:prstGeom prst="rect">
                <a:avLst/>
              </a:prstGeom>
              <a:blipFill>
                <a:blip r:embed="rId16"/>
                <a:stretch>
                  <a:fillRect t="-15116" b="-2790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690129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5"/>
                                        </p:tgtEl>
                                        <p:attrNameLst>
                                          <p:attrName>style.visibility</p:attrName>
                                        </p:attrNameLst>
                                      </p:cBhvr>
                                      <p:to>
                                        <p:strVal val="visible"/>
                                      </p:to>
                                    </p:set>
                                    <p:animEffect transition="in" filter="wipe(left)">
                                      <p:cBhvr>
                                        <p:cTn id="11" dur="500"/>
                                        <p:tgtEl>
                                          <p:spTgt spid="55"/>
                                        </p:tgtEl>
                                      </p:cBhvr>
                                    </p:animEffect>
                                  </p:childTnLst>
                                </p:cTn>
                              </p:par>
                            </p:childTnLst>
                          </p:cTn>
                        </p:par>
                      </p:childTnLst>
                    </p:cTn>
                  </p:par>
                  <p:par>
                    <p:cTn id="12" fill="hold">
                      <p:stCondLst>
                        <p:cond delay="indefinite"/>
                      </p:stCondLst>
                      <p:childTnLst>
                        <p:par>
                          <p:cTn id="13" fill="hold">
                            <p:stCondLst>
                              <p:cond delay="0"/>
                            </p:stCondLst>
                            <p:childTnLst>
                              <p:par>
                                <p:cTn id="14" presetID="17" presetClass="entr" presetSubtype="10" fill="hold" nodeType="clickEffect">
                                  <p:stCondLst>
                                    <p:cond delay="0"/>
                                  </p:stCondLst>
                                  <p:childTnLst>
                                    <p:set>
                                      <p:cBhvr>
                                        <p:cTn id="15" dur="1" fill="hold">
                                          <p:stCondLst>
                                            <p:cond delay="0"/>
                                          </p:stCondLst>
                                        </p:cTn>
                                        <p:tgtEl>
                                          <p:spTgt spid="5"/>
                                        </p:tgtEl>
                                        <p:attrNameLst>
                                          <p:attrName>style.visibility</p:attrName>
                                        </p:attrNameLst>
                                      </p:cBhvr>
                                      <p:to>
                                        <p:strVal val="visible"/>
                                      </p:to>
                                    </p:set>
                                    <p:anim calcmode="lin" valueType="num">
                                      <p:cBhvr>
                                        <p:cTn id="16" dur="500" fill="hold"/>
                                        <p:tgtEl>
                                          <p:spTgt spid="5"/>
                                        </p:tgtEl>
                                        <p:attrNameLst>
                                          <p:attrName>ppt_w</p:attrName>
                                        </p:attrNameLst>
                                      </p:cBhvr>
                                      <p:tavLst>
                                        <p:tav tm="0">
                                          <p:val>
                                            <p:fltVal val="0"/>
                                          </p:val>
                                        </p:tav>
                                        <p:tav tm="100000">
                                          <p:val>
                                            <p:strVal val="#ppt_w"/>
                                          </p:val>
                                        </p:tav>
                                      </p:tavLst>
                                    </p:anim>
                                    <p:anim calcmode="lin" valueType="num">
                                      <p:cBhvr>
                                        <p:cTn id="17" dur="500" fill="hold"/>
                                        <p:tgtEl>
                                          <p:spTgt spid="5"/>
                                        </p:tgtEl>
                                        <p:attrNameLst>
                                          <p:attrName>ppt_h</p:attrName>
                                        </p:attrNameLst>
                                      </p:cBhvr>
                                      <p:tavLst>
                                        <p:tav tm="0">
                                          <p:val>
                                            <p:strVal val="#ppt_h"/>
                                          </p:val>
                                        </p:tav>
                                        <p:tav tm="100000">
                                          <p:val>
                                            <p:strVal val="#ppt_h"/>
                                          </p:val>
                                        </p:tav>
                                      </p:tavLst>
                                    </p:anim>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dissolve">
                                      <p:cBhvr>
                                        <p:cTn id="22" dur="500"/>
                                        <p:tgtEl>
                                          <p:spTgt spid="2"/>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animEffect transition="in" filter="wipe(left)">
                                      <p:cBhvr>
                                        <p:cTn id="25" dur="500"/>
                                        <p:tgtEl>
                                          <p:spTgt spid="54"/>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57"/>
                                        </p:tgtEl>
                                        <p:attrNameLst>
                                          <p:attrName>style.visibility</p:attrName>
                                        </p:attrNameLst>
                                      </p:cBhvr>
                                      <p:to>
                                        <p:strVal val="visible"/>
                                      </p:to>
                                    </p:set>
                                    <p:animEffect transition="in" filter="wipe(left)">
                                      <p:cBhvr>
                                        <p:cTn id="28" dur="500"/>
                                        <p:tgtEl>
                                          <p:spTgt spid="57"/>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wipe(left)">
                                      <p:cBhvr>
                                        <p:cTn id="31" dur="500"/>
                                        <p:tgtEl>
                                          <p:spTgt spid="59"/>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500"/>
                                        <p:tgtEl>
                                          <p:spTgt spid="58"/>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53"/>
                                        </p:tgtEl>
                                        <p:attrNameLst>
                                          <p:attrName>style.visibility</p:attrName>
                                        </p:attrNameLst>
                                      </p:cBhvr>
                                      <p:to>
                                        <p:strVal val="visible"/>
                                      </p:to>
                                    </p:set>
                                    <p:animEffect transition="in" filter="wipe(left)">
                                      <p:cBhvr>
                                        <p:cTn id="40" dur="500"/>
                                        <p:tgtEl>
                                          <p:spTgt spid="53"/>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52"/>
                                        </p:tgtEl>
                                        <p:attrNameLst>
                                          <p:attrName>style.visibility</p:attrName>
                                        </p:attrNameLst>
                                      </p:cBhvr>
                                      <p:to>
                                        <p:strVal val="visible"/>
                                      </p:to>
                                    </p:set>
                                    <p:animEffect transition="in" filter="wipe(left)">
                                      <p:cBhvr>
                                        <p:cTn id="43" dur="500"/>
                                        <p:tgtEl>
                                          <p:spTgt spid="52"/>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1"/>
                                        </p:tgtEl>
                                        <p:attrNameLst>
                                          <p:attrName>style.visibility</p:attrName>
                                        </p:attrNameLst>
                                      </p:cBhvr>
                                      <p:to>
                                        <p:strVal val="visible"/>
                                      </p:to>
                                    </p:set>
                                    <p:animEffect transition="in" filter="wipe(left)">
                                      <p:cBhvr>
                                        <p:cTn id="46" dur="500"/>
                                        <p:tgtEl>
                                          <p:spTgt spid="61"/>
                                        </p:tgtEl>
                                      </p:cBhvr>
                                    </p:animEffect>
                                  </p:childTnLst>
                                </p:cTn>
                              </p:par>
                            </p:childTnLst>
                          </p:cTn>
                        </p:par>
                      </p:childTnLst>
                    </p:cTn>
                  </p:par>
                  <p:par>
                    <p:cTn id="47" fill="hold" nodeType="clickPar">
                      <p:stCondLst>
                        <p:cond delay="indefinite"/>
                      </p:stCondLst>
                      <p:childTnLst>
                        <p:par>
                          <p:cTn id="48" fill="hold" nodeType="withGroup">
                            <p:stCondLst>
                              <p:cond delay="0"/>
                            </p:stCondLst>
                            <p:childTnLst>
                              <p:par>
                                <p:cTn id="49" presetID="17" presetClass="entr" presetSubtype="1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strVal val="#ppt_h"/>
                                          </p:val>
                                        </p:tav>
                                        <p:tav tm="100000">
                                          <p:val>
                                            <p:strVal val="#ppt_h"/>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grpId="0" nodeType="clickEffect">
                                  <p:stCondLst>
                                    <p:cond delay="0"/>
                                  </p:stCondLst>
                                  <p:childTnLst>
                                    <p:set>
                                      <p:cBhvr>
                                        <p:cTn id="56" dur="1" fill="hold">
                                          <p:stCondLst>
                                            <p:cond delay="0"/>
                                          </p:stCondLst>
                                        </p:cTn>
                                        <p:tgtEl>
                                          <p:spTgt spid="379003"/>
                                        </p:tgtEl>
                                        <p:attrNameLst>
                                          <p:attrName>style.visibility</p:attrName>
                                        </p:attrNameLst>
                                      </p:cBhvr>
                                      <p:to>
                                        <p:strVal val="visible"/>
                                      </p:to>
                                    </p:set>
                                    <p:animEffect transition="in" filter="dissolve">
                                      <p:cBhvr>
                                        <p:cTn id="57" dur="500"/>
                                        <p:tgtEl>
                                          <p:spTgt spid="379003"/>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grpId="0" nodeType="clickEffect">
                                  <p:stCondLst>
                                    <p:cond delay="0"/>
                                  </p:stCondLst>
                                  <p:childTnLst>
                                    <p:set>
                                      <p:cBhvr>
                                        <p:cTn id="66" dur="1" fill="hold">
                                          <p:stCondLst>
                                            <p:cond delay="0"/>
                                          </p:stCondLst>
                                        </p:cTn>
                                        <p:tgtEl>
                                          <p:spTgt spid="378991"/>
                                        </p:tgtEl>
                                        <p:attrNameLst>
                                          <p:attrName>style.visibility</p:attrName>
                                        </p:attrNameLst>
                                      </p:cBhvr>
                                      <p:to>
                                        <p:strVal val="visible"/>
                                      </p:to>
                                    </p:set>
                                    <p:animEffect transition="in" filter="dissolve">
                                      <p:cBhvr>
                                        <p:cTn id="67" dur="500"/>
                                        <p:tgtEl>
                                          <p:spTgt spid="378991"/>
                                        </p:tgtEl>
                                      </p:cBhvr>
                                    </p:animEffect>
                                  </p:childTnLst>
                                </p:cTn>
                              </p:par>
                              <p:par>
                                <p:cTn id="68" presetID="9" presetClass="entr" presetSubtype="0" fill="hold" nodeType="withEffect">
                                  <p:stCondLst>
                                    <p:cond delay="0"/>
                                  </p:stCondLst>
                                  <p:childTnLst>
                                    <p:set>
                                      <p:cBhvr>
                                        <p:cTn id="69" dur="1" fill="hold">
                                          <p:stCondLst>
                                            <p:cond delay="0"/>
                                          </p:stCondLst>
                                        </p:cTn>
                                        <p:tgtEl>
                                          <p:spTgt spid="378992"/>
                                        </p:tgtEl>
                                        <p:attrNameLst>
                                          <p:attrName>style.visibility</p:attrName>
                                        </p:attrNameLst>
                                      </p:cBhvr>
                                      <p:to>
                                        <p:strVal val="visible"/>
                                      </p:to>
                                    </p:set>
                                    <p:animEffect transition="in" filter="dissolve">
                                      <p:cBhvr>
                                        <p:cTn id="70" dur="500"/>
                                        <p:tgtEl>
                                          <p:spTgt spid="378992"/>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17" presetClass="entr" presetSubtype="10" fill="hold" nodeType="clickEffect">
                                  <p:stCondLst>
                                    <p:cond delay="0"/>
                                  </p:stCondLst>
                                  <p:childTnLst>
                                    <p:set>
                                      <p:cBhvr>
                                        <p:cTn id="74" dur="1" fill="hold">
                                          <p:stCondLst>
                                            <p:cond delay="0"/>
                                          </p:stCondLst>
                                        </p:cTn>
                                        <p:tgtEl>
                                          <p:spTgt spid="7"/>
                                        </p:tgtEl>
                                        <p:attrNameLst>
                                          <p:attrName>style.visibility</p:attrName>
                                        </p:attrNameLst>
                                      </p:cBhvr>
                                      <p:to>
                                        <p:strVal val="visible"/>
                                      </p:to>
                                    </p:set>
                                    <p:anim calcmode="lin" valueType="num">
                                      <p:cBhvr>
                                        <p:cTn id="75" dur="500" fill="hold"/>
                                        <p:tgtEl>
                                          <p:spTgt spid="7"/>
                                        </p:tgtEl>
                                        <p:attrNameLst>
                                          <p:attrName>ppt_w</p:attrName>
                                        </p:attrNameLst>
                                      </p:cBhvr>
                                      <p:tavLst>
                                        <p:tav tm="0">
                                          <p:val>
                                            <p:fltVal val="0"/>
                                          </p:val>
                                        </p:tav>
                                        <p:tav tm="100000">
                                          <p:val>
                                            <p:strVal val="#ppt_w"/>
                                          </p:val>
                                        </p:tav>
                                      </p:tavLst>
                                    </p:anim>
                                    <p:anim calcmode="lin" valueType="num">
                                      <p:cBhvr>
                                        <p:cTn id="76" dur="500" fill="hold"/>
                                        <p:tgtEl>
                                          <p:spTgt spid="7"/>
                                        </p:tgtEl>
                                        <p:attrNameLst>
                                          <p:attrName>ppt_h</p:attrName>
                                        </p:attrNameLst>
                                      </p:cBhvr>
                                      <p:tavLst>
                                        <p:tav tm="0">
                                          <p:val>
                                            <p:strVal val="#ppt_h"/>
                                          </p:val>
                                        </p:tav>
                                        <p:tav tm="100000">
                                          <p:val>
                                            <p:strVal val="#ppt_h"/>
                                          </p:val>
                                        </p:tav>
                                      </p:tavLst>
                                    </p:anim>
                                  </p:childTnLst>
                                </p:cTn>
                              </p:par>
                            </p:childTnLst>
                          </p:cTn>
                        </p:par>
                      </p:childTnLst>
                    </p:cTn>
                  </p:par>
                  <p:par>
                    <p:cTn id="77" fill="hold" nodeType="clickPar">
                      <p:stCondLst>
                        <p:cond delay="indefinite"/>
                      </p:stCondLst>
                      <p:childTnLst>
                        <p:par>
                          <p:cTn id="78" fill="hold" nodeType="withGroup">
                            <p:stCondLst>
                              <p:cond delay="0"/>
                            </p:stCondLst>
                            <p:childTnLst>
                              <p:par>
                                <p:cTn id="79" presetID="4" presetClass="entr" presetSubtype="32" fill="hold" nodeType="clickEffect">
                                  <p:stCondLst>
                                    <p:cond delay="0"/>
                                  </p:stCondLst>
                                  <p:childTnLst>
                                    <p:set>
                                      <p:cBhvr>
                                        <p:cTn id="80" dur="1" fill="hold">
                                          <p:stCondLst>
                                            <p:cond delay="0"/>
                                          </p:stCondLst>
                                        </p:cTn>
                                        <p:tgtEl>
                                          <p:spTgt spid="378994"/>
                                        </p:tgtEl>
                                        <p:attrNameLst>
                                          <p:attrName>style.visibility</p:attrName>
                                        </p:attrNameLst>
                                      </p:cBhvr>
                                      <p:to>
                                        <p:strVal val="visible"/>
                                      </p:to>
                                    </p:set>
                                    <p:animEffect transition="in" filter="box(out)">
                                      <p:cBhvr>
                                        <p:cTn id="81" dur="1000"/>
                                        <p:tgtEl>
                                          <p:spTgt spid="3789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91" grpId="0"/>
      <p:bldP spid="379003" grpId="0" animBg="1"/>
      <p:bldP spid="52" grpId="0"/>
      <p:bldP spid="53" grpId="0"/>
      <p:bldP spid="54" grpId="0"/>
      <p:bldP spid="55" grpId="0"/>
      <p:bldP spid="56" grpId="0"/>
      <p:bldP spid="57" grpId="0"/>
      <p:bldP spid="58" grpId="0"/>
      <p:bldP spid="59" grpId="0"/>
      <p:bldP spid="60"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11"/>
          <p:cNvSpPr>
            <a:spLocks noChangeArrowheads="1"/>
          </p:cNvSpPr>
          <p:nvPr/>
        </p:nvSpPr>
        <p:spPr bwMode="auto">
          <a:xfrm>
            <a:off x="5568927" y="1046187"/>
            <a:ext cx="50403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Effect of wave length on</a:t>
            </a:r>
          </a:p>
        </p:txBody>
      </p:sp>
      <p:sp>
        <p:nvSpPr>
          <p:cNvPr id="139268" name="WordArt 18"/>
          <p:cNvSpPr>
            <a:spLocks noChangeArrowheads="1" noChangeShapeType="1" noTextEdit="1"/>
          </p:cNvSpPr>
          <p:nvPr/>
        </p:nvSpPr>
        <p:spPr bwMode="auto">
          <a:xfrm>
            <a:off x="2239963" y="428626"/>
            <a:ext cx="2216150" cy="576263"/>
          </a:xfrm>
          <a:prstGeom prst="rect">
            <a:avLst/>
          </a:prstGeom>
        </p:spPr>
        <p:txBody>
          <a:bodyPr wrap="none" fromWordArt="1">
            <a:prstTxWarp prst="textFadeUp">
              <a:avLst>
                <a:gd name="adj" fmla="val 9991"/>
              </a:avLst>
            </a:prstTxWarp>
          </a:bodyPr>
          <a:lstStyle/>
          <a:p>
            <a:pPr algn="just"/>
            <a:r>
              <a:rPr lang="en-US" altLang="zh-CN" sz="2800" b="1"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Question 1</a:t>
            </a:r>
            <a:endParaRPr lang="zh-CN" altLang="en-US" sz="2800" b="1"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endParaRPr>
          </a:p>
        </p:txBody>
      </p:sp>
      <mc:AlternateContent xmlns:mc="http://schemas.openxmlformats.org/markup-compatibility/2006" xmlns:a14="http://schemas.microsoft.com/office/drawing/2010/main">
        <mc:Choice Requires="a14">
          <p:sp>
            <p:nvSpPr>
              <p:cNvPr id="7" name="矩形 6"/>
              <p:cNvSpPr/>
              <p:nvPr/>
            </p:nvSpPr>
            <p:spPr>
              <a:xfrm>
                <a:off x="2421842" y="3047608"/>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421842" y="3047608"/>
                <a:ext cx="165968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9204029" y="1042080"/>
                <a:ext cx="6989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9204029" y="1042080"/>
                <a:ext cx="698909" cy="523220"/>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24024" name="ShockwaveFlash1" r:id="rId2" imgW="7559640" imgH="4680000"/>
        </mc:Choice>
        <mc:Fallback>
          <p:control name="ShockwaveFlash1" r:id="rId2" imgW="7559640" imgH="468000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4081463" y="1606550"/>
                  <a:ext cx="7559675" cy="467995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527758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39268"/>
                                        </p:tgtEl>
                                        <p:attrNameLst>
                                          <p:attrName>style.visibility</p:attrName>
                                        </p:attrNameLst>
                                      </p:cBhvr>
                                      <p:to>
                                        <p:strVal val="visible"/>
                                      </p:to>
                                    </p:set>
                                    <p:animEffect transition="in" filter="wipe(left)">
                                      <p:cBhvr>
                                        <p:cTn id="7" dur="500"/>
                                        <p:tgtEl>
                                          <p:spTgt spid="13926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39266"/>
                                        </p:tgtEl>
                                        <p:attrNameLst>
                                          <p:attrName>style.visibility</p:attrName>
                                        </p:attrNameLst>
                                      </p:cBhvr>
                                      <p:to>
                                        <p:strVal val="visible"/>
                                      </p:to>
                                    </p:set>
                                    <p:animEffect transition="in" filter="wipe(left)">
                                      <p:cBhvr>
                                        <p:cTn id="11" dur="500"/>
                                        <p:tgtEl>
                                          <p:spTgt spid="13926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66" grpId="0"/>
      <p:bldP spid="139268"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Text Box 10"/>
          <p:cNvSpPr txBox="1">
            <a:spLocks noChangeArrowheads="1"/>
          </p:cNvSpPr>
          <p:nvPr/>
        </p:nvSpPr>
        <p:spPr bwMode="auto">
          <a:xfrm>
            <a:off x="4597032" y="936985"/>
            <a:ext cx="7315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Effect of distance between two slits on</a:t>
            </a:r>
          </a:p>
        </p:txBody>
      </p:sp>
      <p:sp>
        <p:nvSpPr>
          <p:cNvPr id="141316" name="WordArt 15"/>
          <p:cNvSpPr>
            <a:spLocks noChangeArrowheads="1" noChangeShapeType="1" noTextEdit="1"/>
          </p:cNvSpPr>
          <p:nvPr/>
        </p:nvSpPr>
        <p:spPr bwMode="auto">
          <a:xfrm>
            <a:off x="2095500" y="428626"/>
            <a:ext cx="1841500" cy="576263"/>
          </a:xfrm>
          <a:prstGeom prst="rect">
            <a:avLst/>
          </a:prstGeom>
        </p:spPr>
        <p:txBody>
          <a:bodyPr wrap="none" fromWordArt="1">
            <a:prstTxWarp prst="textPlain">
              <a:avLst>
                <a:gd name="adj" fmla="val 50000"/>
              </a:avLst>
            </a:prstTxWarp>
          </a:bodyPr>
          <a:lstStyle/>
          <a:p>
            <a:pPr algn="just"/>
            <a:r>
              <a:rPr lang="en-US" altLang="zh-CN"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rPr>
              <a:t>Question 2</a:t>
            </a:r>
            <a:endParaRPr lang="zh-CN" altLang="en-US" sz="2800" kern="10" dirty="0">
              <a:ln w="12700">
                <a:solidFill>
                  <a:srgbClr val="EAEAEA"/>
                </a:solidFill>
                <a:miter lim="800000"/>
                <a:headEnd/>
                <a:tailEnd/>
              </a:ln>
              <a:solidFill>
                <a:srgbClr val="0000FF"/>
              </a:solidFill>
              <a:effectLst>
                <a:outerShdw dist="35921" dir="2700000" sy="50000" kx="2115830" algn="bl" rotWithShape="0">
                  <a:srgbClr val="C0C0C0">
                    <a:alpha val="79999"/>
                  </a:srgbClr>
                </a:outerShdw>
              </a:effectLst>
              <a:latin typeface="+mn-lt"/>
              <a:ea typeface="+mn-ea"/>
            </a:endParaRPr>
          </a:p>
        </p:txBody>
      </p:sp>
      <mc:AlternateContent xmlns:mc="http://schemas.openxmlformats.org/markup-compatibility/2006" xmlns:a14="http://schemas.microsoft.com/office/drawing/2010/main">
        <mc:Choice Requires="a14">
          <p:sp>
            <p:nvSpPr>
              <p:cNvPr id="7" name="矩形 6"/>
              <p:cNvSpPr/>
              <p:nvPr/>
            </p:nvSpPr>
            <p:spPr>
              <a:xfrm>
                <a:off x="2637765" y="3047608"/>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2637765" y="3047608"/>
                <a:ext cx="1659685"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10196806" y="951686"/>
                <a:ext cx="69890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10196806" y="951686"/>
                <a:ext cx="698909" cy="523220"/>
              </a:xfrm>
              <a:prstGeom prst="rect">
                <a:avLst/>
              </a:prstGeom>
              <a:blipFill>
                <a:blip r:embed="rId6"/>
                <a:stretch>
                  <a:fillRect/>
                </a:stretch>
              </a:blipFill>
            </p:spPr>
            <p:txBody>
              <a:bodyPr/>
              <a:lstStyle/>
              <a:p>
                <a:r>
                  <a:rPr lang="zh-CN" altLang="en-US">
                    <a:noFill/>
                  </a:rPr>
                  <a:t> </a:t>
                </a:r>
              </a:p>
            </p:txBody>
          </p:sp>
        </mc:Fallback>
      </mc:AlternateContent>
    </p:spTree>
    <p:controls>
      <mc:AlternateContent xmlns:mc="http://schemas.openxmlformats.org/markup-compatibility/2006">
        <mc:Choice xmlns:v="urn:schemas-microsoft-com:vml" Requires="v">
          <p:control spid="125047" name="ShockwaveFlash1" r:id="rId2" imgW="6408720" imgH="4968720"/>
        </mc:Choice>
        <mc:Fallback>
          <p:control name="ShockwaveFlash1" r:id="rId2" imgW="6408720" imgH="4968720">
            <p:pic>
              <p:nvPicPr>
                <p:cNvPr id="0" name="ShockwaveFlash1"/>
                <p:cNvPicPr preferRelativeResize="0">
                  <a:picLocks noChangeArrowheads="1" noChangeShapeType="1"/>
                </p:cNvPicPr>
                <p:nvPr/>
              </p:nvPicPr>
              <p:blipFill>
                <a:blip r:embed="rId7">
                  <a:extLst>
                    <a:ext uri="{28A0092B-C50C-407E-A947-70E740481C1C}">
                      <a14:useLocalDpi xmlns:a14="http://schemas.microsoft.com/office/drawing/2010/main" val="0"/>
                    </a:ext>
                  </a:extLst>
                </a:blip>
                <a:srcRect/>
                <a:stretch>
                  <a:fillRect/>
                </a:stretch>
              </p:blipFill>
              <p:spPr bwMode="auto">
                <a:xfrm>
                  <a:off x="4597400" y="1455738"/>
                  <a:ext cx="6408738" cy="496887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731666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41316"/>
                                        </p:tgtEl>
                                        <p:attrNameLst>
                                          <p:attrName>style.visibility</p:attrName>
                                        </p:attrNameLst>
                                      </p:cBhvr>
                                      <p:to>
                                        <p:strVal val="visible"/>
                                      </p:to>
                                    </p:set>
                                    <p:animEffect transition="in" filter="wipe(left)">
                                      <p:cBhvr>
                                        <p:cTn id="7" dur="500"/>
                                        <p:tgtEl>
                                          <p:spTgt spid="1413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1314"/>
                                        </p:tgtEl>
                                        <p:attrNameLst>
                                          <p:attrName>style.visibility</p:attrName>
                                        </p:attrNameLst>
                                      </p:cBhvr>
                                      <p:to>
                                        <p:strVal val="visible"/>
                                      </p:to>
                                    </p:set>
                                    <p:animEffect transition="in" filter="wipe(left)">
                                      <p:cBhvr>
                                        <p:cTn id="11" dur="500"/>
                                        <p:tgtEl>
                                          <p:spTgt spid="1413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500"/>
                                        <p:tgtEl>
                                          <p:spTgt spid="8"/>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4" grpId="0"/>
      <p:bldP spid="141316"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4"/>
          <p:cNvSpPr>
            <a:spLocks noChangeArrowheads="1"/>
          </p:cNvSpPr>
          <p:nvPr/>
        </p:nvSpPr>
        <p:spPr bwMode="auto">
          <a:xfrm>
            <a:off x="2425975" y="578420"/>
            <a:ext cx="588654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、洛埃镜实验（</a:t>
            </a:r>
            <a:r>
              <a:rPr lang="en-US" altLang="zh-CN" sz="2800" dirty="0">
                <a:solidFill>
                  <a:srgbClr val="0000FF"/>
                </a:solidFill>
                <a:latin typeface="+mn-lt"/>
                <a:ea typeface="+mn-ea"/>
              </a:rPr>
              <a:t>Lloyd  experiment</a:t>
            </a:r>
            <a:r>
              <a:rPr lang="zh-CN" altLang="en-US" sz="2800" dirty="0">
                <a:solidFill>
                  <a:srgbClr val="0000FF"/>
                </a:solidFill>
                <a:latin typeface="+mn-lt"/>
                <a:ea typeface="+mn-ea"/>
              </a:rPr>
              <a:t>）</a:t>
            </a:r>
          </a:p>
        </p:txBody>
      </p:sp>
      <p:sp>
        <p:nvSpPr>
          <p:cNvPr id="143363" name="Rectangle 151"/>
          <p:cNvSpPr>
            <a:spLocks noChangeArrowheads="1"/>
          </p:cNvSpPr>
          <p:nvPr/>
        </p:nvSpPr>
        <p:spPr bwMode="auto">
          <a:xfrm>
            <a:off x="4029762" y="1274495"/>
            <a:ext cx="7315200" cy="3352800"/>
          </a:xfrm>
          <a:prstGeom prst="rect">
            <a:avLst/>
          </a:prstGeom>
          <a:solidFill>
            <a:srgbClr val="CCFFFF"/>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4" name="Rectangle 104" descr="深色下对角线"/>
          <p:cNvSpPr>
            <a:spLocks noChangeArrowheads="1"/>
          </p:cNvSpPr>
          <p:nvPr/>
        </p:nvSpPr>
        <p:spPr bwMode="auto">
          <a:xfrm>
            <a:off x="5477562" y="2112695"/>
            <a:ext cx="76200" cy="6858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5" name="Rectangle 105" descr="深色下对角线"/>
          <p:cNvSpPr>
            <a:spLocks noChangeArrowheads="1"/>
          </p:cNvSpPr>
          <p:nvPr/>
        </p:nvSpPr>
        <p:spPr bwMode="auto">
          <a:xfrm>
            <a:off x="5477562" y="2950895"/>
            <a:ext cx="76200" cy="533400"/>
          </a:xfrm>
          <a:prstGeom prst="rect">
            <a:avLst/>
          </a:prstGeom>
          <a:blipFill dpi="0" rotWithShape="0">
            <a:blip r:embed="rId3"/>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6" name="Rectangle 106" descr="深色下对角线"/>
          <p:cNvSpPr>
            <a:spLocks noChangeArrowheads="1"/>
          </p:cNvSpPr>
          <p:nvPr/>
        </p:nvSpPr>
        <p:spPr bwMode="auto">
          <a:xfrm>
            <a:off x="10354362" y="1426895"/>
            <a:ext cx="76200" cy="2971800"/>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69" name="Rectangle 112" descr="深色上对角线"/>
          <p:cNvSpPr>
            <a:spLocks noChangeArrowheads="1"/>
          </p:cNvSpPr>
          <p:nvPr/>
        </p:nvSpPr>
        <p:spPr bwMode="auto">
          <a:xfrm>
            <a:off x="6468162" y="3560495"/>
            <a:ext cx="1524000" cy="76200"/>
          </a:xfrm>
          <a:prstGeom prst="rect">
            <a:avLst/>
          </a:prstGeom>
          <a:blipFill dpi="0" rotWithShape="0">
            <a:blip r:embed="rId5"/>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9" name="Freeform 115" descr="浅色上对角线"/>
          <p:cNvSpPr>
            <a:spLocks/>
          </p:cNvSpPr>
          <p:nvPr/>
        </p:nvSpPr>
        <p:spPr bwMode="auto">
          <a:xfrm>
            <a:off x="7001562" y="1579295"/>
            <a:ext cx="3352800" cy="1981200"/>
          </a:xfrm>
          <a:custGeom>
            <a:avLst/>
            <a:gdLst>
              <a:gd name="T0" fmla="*/ 2147483646 w 2112"/>
              <a:gd name="T1" fmla="*/ 2147483646 h 1248"/>
              <a:gd name="T2" fmla="*/ 2147483646 w 2112"/>
              <a:gd name="T3" fmla="*/ 0 h 1248"/>
              <a:gd name="T4" fmla="*/ 2147483646 w 2112"/>
              <a:gd name="T5" fmla="*/ 2147483646 h 1248"/>
              <a:gd name="T6" fmla="*/ 2147483646 w 2112"/>
              <a:gd name="T7" fmla="*/ 2147483646 h 1248"/>
              <a:gd name="T8" fmla="*/ 0 w 2112"/>
              <a:gd name="T9" fmla="*/ 2147483646 h 1248"/>
              <a:gd name="T10" fmla="*/ 0 60000 65536"/>
              <a:gd name="T11" fmla="*/ 0 60000 65536"/>
              <a:gd name="T12" fmla="*/ 0 60000 65536"/>
              <a:gd name="T13" fmla="*/ 0 60000 65536"/>
              <a:gd name="T14" fmla="*/ 0 60000 65536"/>
              <a:gd name="T15" fmla="*/ 0 w 2112"/>
              <a:gd name="T16" fmla="*/ 0 h 1248"/>
              <a:gd name="T17" fmla="*/ 2112 w 2112"/>
              <a:gd name="T18" fmla="*/ 1248 h 1248"/>
            </a:gdLst>
            <a:ahLst/>
            <a:cxnLst>
              <a:cxn ang="T10">
                <a:pos x="T0" y="T1"/>
              </a:cxn>
              <a:cxn ang="T11">
                <a:pos x="T2" y="T3"/>
              </a:cxn>
              <a:cxn ang="T12">
                <a:pos x="T4" y="T5"/>
              </a:cxn>
              <a:cxn ang="T13">
                <a:pos x="T6" y="T7"/>
              </a:cxn>
              <a:cxn ang="T14">
                <a:pos x="T8" y="T9"/>
              </a:cxn>
            </a:cxnLst>
            <a:rect l="T15" t="T16" r="T17" b="T18"/>
            <a:pathLst>
              <a:path w="2112" h="1248">
                <a:moveTo>
                  <a:pt x="48" y="1056"/>
                </a:moveTo>
                <a:lnTo>
                  <a:pt x="2112" y="0"/>
                </a:lnTo>
                <a:lnTo>
                  <a:pt x="2112" y="912"/>
                </a:lnTo>
                <a:lnTo>
                  <a:pt x="624" y="1248"/>
                </a:lnTo>
                <a:lnTo>
                  <a:pt x="0" y="1056"/>
                </a:lnTo>
              </a:path>
            </a:pathLst>
          </a:custGeom>
          <a:blipFill dpi="0" rotWithShape="0">
            <a:blip r:embed="rId6"/>
            <a:srcRect/>
            <a:tile tx="0" ty="0" sx="100000" sy="100000" flip="none" algn="tl"/>
          </a:blipFill>
          <a:ln w="9525">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grpSp>
        <p:nvGrpSpPr>
          <p:cNvPr id="2" name="Group 150"/>
          <p:cNvGrpSpPr>
            <a:grpSpLocks/>
          </p:cNvGrpSpPr>
          <p:nvPr/>
        </p:nvGrpSpPr>
        <p:grpSpPr bwMode="auto">
          <a:xfrm>
            <a:off x="5477562" y="1579295"/>
            <a:ext cx="4876800" cy="2590800"/>
            <a:chOff x="1584" y="624"/>
            <a:chExt cx="3072" cy="1632"/>
          </a:xfrm>
        </p:grpSpPr>
        <p:sp>
          <p:nvSpPr>
            <p:cNvPr id="143413" name="Line 117"/>
            <p:cNvSpPr>
              <a:spLocks noChangeShapeType="1"/>
            </p:cNvSpPr>
            <p:nvPr/>
          </p:nvSpPr>
          <p:spPr bwMode="auto">
            <a:xfrm>
              <a:off x="1584" y="1440"/>
              <a:ext cx="3072" cy="81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4" name="Line 118"/>
            <p:cNvSpPr>
              <a:spLocks noChangeShapeType="1"/>
            </p:cNvSpPr>
            <p:nvPr/>
          </p:nvSpPr>
          <p:spPr bwMode="auto">
            <a:xfrm flipV="1">
              <a:off x="1584" y="624"/>
              <a:ext cx="3072" cy="81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5" name="Line 119"/>
            <p:cNvSpPr>
              <a:spLocks noChangeShapeType="1"/>
            </p:cNvSpPr>
            <p:nvPr/>
          </p:nvSpPr>
          <p:spPr bwMode="auto">
            <a:xfrm rot="-803419">
              <a:off x="2185" y="1586"/>
              <a:ext cx="96" cy="4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6" name="Line 120"/>
            <p:cNvSpPr>
              <a:spLocks noChangeShapeType="1"/>
            </p:cNvSpPr>
            <p:nvPr/>
          </p:nvSpPr>
          <p:spPr bwMode="auto">
            <a:xfrm flipV="1">
              <a:off x="2640" y="1104"/>
              <a:ext cx="192" cy="4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 name="Group 167"/>
          <p:cNvGrpSpPr>
            <a:grpSpLocks/>
          </p:cNvGrpSpPr>
          <p:nvPr/>
        </p:nvGrpSpPr>
        <p:grpSpPr bwMode="auto">
          <a:xfrm>
            <a:off x="6468162" y="1579295"/>
            <a:ext cx="3886200" cy="1981200"/>
            <a:chOff x="2112" y="960"/>
            <a:chExt cx="2448" cy="1248"/>
          </a:xfrm>
        </p:grpSpPr>
        <p:sp>
          <p:nvSpPr>
            <p:cNvPr id="143409" name="Line 122"/>
            <p:cNvSpPr>
              <a:spLocks noChangeShapeType="1"/>
            </p:cNvSpPr>
            <p:nvPr/>
          </p:nvSpPr>
          <p:spPr bwMode="auto">
            <a:xfrm flipV="1">
              <a:off x="3072" y="1872"/>
              <a:ext cx="1488" cy="336"/>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0" name="Line 123"/>
            <p:cNvSpPr>
              <a:spLocks noChangeShapeType="1"/>
            </p:cNvSpPr>
            <p:nvPr/>
          </p:nvSpPr>
          <p:spPr bwMode="auto">
            <a:xfrm flipV="1">
              <a:off x="2112" y="960"/>
              <a:ext cx="2448" cy="1248"/>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11" name="Freeform 124"/>
            <p:cNvSpPr>
              <a:spLocks/>
            </p:cNvSpPr>
            <p:nvPr/>
          </p:nvSpPr>
          <p:spPr bwMode="auto">
            <a:xfrm>
              <a:off x="3544" y="1392"/>
              <a:ext cx="152" cy="80"/>
            </a:xfrm>
            <a:custGeom>
              <a:avLst/>
              <a:gdLst>
                <a:gd name="T0" fmla="*/ 0 w 152"/>
                <a:gd name="T1" fmla="*/ 80 h 80"/>
                <a:gd name="T2" fmla="*/ 152 w 152"/>
                <a:gd name="T3" fmla="*/ 0 h 80"/>
                <a:gd name="T4" fmla="*/ 0 60000 65536"/>
                <a:gd name="T5" fmla="*/ 0 60000 65536"/>
                <a:gd name="T6" fmla="*/ 0 w 152"/>
                <a:gd name="T7" fmla="*/ 0 h 80"/>
                <a:gd name="T8" fmla="*/ 152 w 152"/>
                <a:gd name="T9" fmla="*/ 80 h 80"/>
              </a:gdLst>
              <a:ahLst/>
              <a:cxnLst>
                <a:cxn ang="T4">
                  <a:pos x="T0" y="T1"/>
                </a:cxn>
                <a:cxn ang="T5">
                  <a:pos x="T2" y="T3"/>
                </a:cxn>
              </a:cxnLst>
              <a:rect l="T6" t="T7" r="T8" b="T9"/>
              <a:pathLst>
                <a:path w="152" h="80">
                  <a:moveTo>
                    <a:pt x="0" y="80"/>
                  </a:moveTo>
                  <a:lnTo>
                    <a:pt x="152" y="0"/>
                  </a:lnTo>
                </a:path>
              </a:pathLst>
            </a:custGeom>
            <a:noFill/>
            <a:ln w="28575">
              <a:solidFill>
                <a:srgbClr val="FF66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143412" name="Freeform 125"/>
            <p:cNvSpPr>
              <a:spLocks/>
            </p:cNvSpPr>
            <p:nvPr/>
          </p:nvSpPr>
          <p:spPr bwMode="auto">
            <a:xfrm>
              <a:off x="3924" y="1968"/>
              <a:ext cx="156" cy="44"/>
            </a:xfrm>
            <a:custGeom>
              <a:avLst/>
              <a:gdLst>
                <a:gd name="T0" fmla="*/ 0 w 156"/>
                <a:gd name="T1" fmla="*/ 44 h 44"/>
                <a:gd name="T2" fmla="*/ 156 w 156"/>
                <a:gd name="T3" fmla="*/ 0 h 44"/>
                <a:gd name="T4" fmla="*/ 0 60000 65536"/>
                <a:gd name="T5" fmla="*/ 0 60000 65536"/>
                <a:gd name="T6" fmla="*/ 0 w 156"/>
                <a:gd name="T7" fmla="*/ 0 h 44"/>
                <a:gd name="T8" fmla="*/ 156 w 156"/>
                <a:gd name="T9" fmla="*/ 44 h 44"/>
              </a:gdLst>
              <a:ahLst/>
              <a:cxnLst>
                <a:cxn ang="T4">
                  <a:pos x="T0" y="T1"/>
                </a:cxn>
                <a:cxn ang="T5">
                  <a:pos x="T2" y="T3"/>
                </a:cxn>
              </a:cxnLst>
              <a:rect l="T6" t="T7" r="T8" b="T9"/>
              <a:pathLst>
                <a:path w="156" h="44">
                  <a:moveTo>
                    <a:pt x="0" y="44"/>
                  </a:moveTo>
                  <a:lnTo>
                    <a:pt x="156" y="0"/>
                  </a:lnTo>
                </a:path>
              </a:pathLst>
            </a:custGeom>
            <a:noFill/>
            <a:ln w="28575">
              <a:solidFill>
                <a:srgbClr val="FF66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grpSp>
      <p:grpSp>
        <p:nvGrpSpPr>
          <p:cNvPr id="4" name="Group 161"/>
          <p:cNvGrpSpPr>
            <a:grpSpLocks/>
          </p:cNvGrpSpPr>
          <p:nvPr/>
        </p:nvGrpSpPr>
        <p:grpSpPr bwMode="auto">
          <a:xfrm>
            <a:off x="5477562" y="3560495"/>
            <a:ext cx="2514600" cy="533400"/>
            <a:chOff x="1584" y="2208"/>
            <a:chExt cx="1584" cy="336"/>
          </a:xfrm>
        </p:grpSpPr>
        <p:sp>
          <p:nvSpPr>
            <p:cNvPr id="143406" name="Line 127"/>
            <p:cNvSpPr>
              <a:spLocks noChangeShapeType="1"/>
            </p:cNvSpPr>
            <p:nvPr/>
          </p:nvSpPr>
          <p:spPr bwMode="auto">
            <a:xfrm flipH="1">
              <a:off x="1584" y="2208"/>
              <a:ext cx="624" cy="336"/>
            </a:xfrm>
            <a:prstGeom prst="line">
              <a:avLst/>
            </a:prstGeom>
            <a:noFill/>
            <a:ln w="28575">
              <a:solidFill>
                <a:srgbClr val="FF66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7" name="Line 128"/>
            <p:cNvSpPr>
              <a:spLocks noChangeShapeType="1"/>
            </p:cNvSpPr>
            <p:nvPr/>
          </p:nvSpPr>
          <p:spPr bwMode="auto">
            <a:xfrm flipV="1">
              <a:off x="1584" y="2208"/>
              <a:ext cx="1584" cy="336"/>
            </a:xfrm>
            <a:prstGeom prst="line">
              <a:avLst/>
            </a:prstGeom>
            <a:noFill/>
            <a:ln w="28575">
              <a:solidFill>
                <a:srgbClr val="FF66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5" name="Group 130"/>
          <p:cNvGrpSpPr>
            <a:grpSpLocks/>
          </p:cNvGrpSpPr>
          <p:nvPr/>
        </p:nvGrpSpPr>
        <p:grpSpPr bwMode="auto">
          <a:xfrm>
            <a:off x="5477562" y="2874695"/>
            <a:ext cx="2514600" cy="685800"/>
            <a:chOff x="1584" y="1680"/>
            <a:chExt cx="1584" cy="432"/>
          </a:xfrm>
        </p:grpSpPr>
        <p:sp>
          <p:nvSpPr>
            <p:cNvPr id="143402" name="Line 131"/>
            <p:cNvSpPr>
              <a:spLocks noChangeShapeType="1"/>
            </p:cNvSpPr>
            <p:nvPr/>
          </p:nvSpPr>
          <p:spPr bwMode="auto">
            <a:xfrm>
              <a:off x="1584" y="1680"/>
              <a:ext cx="62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3" name="Line 132"/>
            <p:cNvSpPr>
              <a:spLocks noChangeShapeType="1"/>
            </p:cNvSpPr>
            <p:nvPr/>
          </p:nvSpPr>
          <p:spPr bwMode="auto">
            <a:xfrm>
              <a:off x="1584" y="1680"/>
              <a:ext cx="1584" cy="432"/>
            </a:xfrm>
            <a:prstGeom prst="line">
              <a:avLst/>
            </a:prstGeom>
            <a:noFill/>
            <a:ln w="28575">
              <a:solidFill>
                <a:srgbClr val="FF66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4" name="Line 133"/>
            <p:cNvSpPr>
              <a:spLocks noChangeShapeType="1"/>
            </p:cNvSpPr>
            <p:nvPr/>
          </p:nvSpPr>
          <p:spPr bwMode="auto">
            <a:xfrm>
              <a:off x="2304" y="1872"/>
              <a:ext cx="192" cy="4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405" name="Line 134"/>
            <p:cNvSpPr>
              <a:spLocks noChangeShapeType="1"/>
            </p:cNvSpPr>
            <p:nvPr/>
          </p:nvSpPr>
          <p:spPr bwMode="auto">
            <a:xfrm>
              <a:off x="1872" y="1872"/>
              <a:ext cx="144" cy="96"/>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grpSp>
        <p:nvGrpSpPr>
          <p:cNvPr id="6" name="Group 154"/>
          <p:cNvGrpSpPr>
            <a:grpSpLocks/>
          </p:cNvGrpSpPr>
          <p:nvPr/>
        </p:nvGrpSpPr>
        <p:grpSpPr bwMode="auto">
          <a:xfrm>
            <a:off x="4639362" y="2874695"/>
            <a:ext cx="838200" cy="1219200"/>
            <a:chOff x="1056" y="1776"/>
            <a:chExt cx="528" cy="768"/>
          </a:xfrm>
        </p:grpSpPr>
        <p:sp>
          <p:nvSpPr>
            <p:cNvPr id="143398" name="Line 139"/>
            <p:cNvSpPr>
              <a:spLocks noChangeShapeType="1"/>
            </p:cNvSpPr>
            <p:nvPr/>
          </p:nvSpPr>
          <p:spPr bwMode="auto">
            <a:xfrm flipH="1">
              <a:off x="1056" y="1776"/>
              <a:ext cx="528"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43399" name="Line 140"/>
            <p:cNvSpPr>
              <a:spLocks noChangeShapeType="1"/>
            </p:cNvSpPr>
            <p:nvPr/>
          </p:nvSpPr>
          <p:spPr bwMode="auto">
            <a:xfrm flipH="1">
              <a:off x="1056" y="2544"/>
              <a:ext cx="528"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43400" name="Line 141"/>
            <p:cNvSpPr>
              <a:spLocks noChangeShapeType="1"/>
            </p:cNvSpPr>
            <p:nvPr/>
          </p:nvSpPr>
          <p:spPr bwMode="auto">
            <a:xfrm>
              <a:off x="1200" y="1776"/>
              <a:ext cx="0" cy="768"/>
            </a:xfrm>
            <a:prstGeom prst="line">
              <a:avLst/>
            </a:prstGeom>
            <a:noFill/>
            <a:ln w="28575">
              <a:solidFill>
                <a:srgbClr val="FF33CC"/>
              </a:solidFill>
              <a:prstDash val="dash"/>
              <a:round/>
              <a:headEnd type="triangle" w="sm" len="lg"/>
              <a:tailEnd type="triangl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grpSp>
      <p:grpSp>
        <p:nvGrpSpPr>
          <p:cNvPr id="7" name="Group 168"/>
          <p:cNvGrpSpPr>
            <a:grpSpLocks/>
          </p:cNvGrpSpPr>
          <p:nvPr/>
        </p:nvGrpSpPr>
        <p:grpSpPr bwMode="auto">
          <a:xfrm>
            <a:off x="5477562" y="3331895"/>
            <a:ext cx="4876800" cy="1143000"/>
            <a:chOff x="1488" y="2064"/>
            <a:chExt cx="3072" cy="720"/>
          </a:xfrm>
        </p:grpSpPr>
        <p:sp>
          <p:nvSpPr>
            <p:cNvPr id="143394" name="Line 103"/>
            <p:cNvSpPr>
              <a:spLocks noChangeShapeType="1"/>
            </p:cNvSpPr>
            <p:nvPr/>
          </p:nvSpPr>
          <p:spPr bwMode="auto">
            <a:xfrm>
              <a:off x="1488" y="2064"/>
              <a:ext cx="0" cy="720"/>
            </a:xfrm>
            <a:prstGeom prst="line">
              <a:avLst/>
            </a:prstGeom>
            <a:noFill/>
            <a:ln w="9525">
              <a:solidFill>
                <a:srgbClr val="000000"/>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43396" name="Line 146"/>
            <p:cNvSpPr>
              <a:spLocks noChangeShapeType="1"/>
            </p:cNvSpPr>
            <p:nvPr/>
          </p:nvSpPr>
          <p:spPr bwMode="auto">
            <a:xfrm>
              <a:off x="3072" y="2688"/>
              <a:ext cx="1488"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143397" name="Line 147"/>
            <p:cNvSpPr>
              <a:spLocks noChangeShapeType="1"/>
            </p:cNvSpPr>
            <p:nvPr/>
          </p:nvSpPr>
          <p:spPr bwMode="auto">
            <a:xfrm flipH="1" flipV="1">
              <a:off x="1488" y="2688"/>
              <a:ext cx="1056" cy="0"/>
            </a:xfrm>
            <a:prstGeom prst="line">
              <a:avLst/>
            </a:prstGeom>
            <a:noFill/>
            <a:ln w="19050">
              <a:solidFill>
                <a:srgbClr val="000000"/>
              </a:solidFill>
              <a:round/>
              <a:headEnd/>
              <a:tailEnd type="triangle" w="sm" len="lg"/>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43379" name="Group 170"/>
          <p:cNvGrpSpPr>
            <a:grpSpLocks/>
          </p:cNvGrpSpPr>
          <p:nvPr/>
        </p:nvGrpSpPr>
        <p:grpSpPr bwMode="auto">
          <a:xfrm>
            <a:off x="5477562" y="1426896"/>
            <a:ext cx="5715000" cy="2590800"/>
            <a:chOff x="1488" y="864"/>
            <a:chExt cx="3600" cy="1632"/>
          </a:xfrm>
        </p:grpSpPr>
        <p:sp>
          <p:nvSpPr>
            <p:cNvPr id="143381" name="Rectangle 136" descr="深色下对角线"/>
            <p:cNvSpPr>
              <a:spLocks noChangeArrowheads="1"/>
            </p:cNvSpPr>
            <p:nvPr/>
          </p:nvSpPr>
          <p:spPr bwMode="auto">
            <a:xfrm>
              <a:off x="3072" y="864"/>
              <a:ext cx="48" cy="1632"/>
            </a:xfrm>
            <a:prstGeom prst="rect">
              <a:avLst/>
            </a:prstGeom>
            <a:blipFill dpi="0" rotWithShape="0">
              <a:blip r:embed="rId4"/>
              <a:srcRect/>
              <a:tile tx="0" ty="0" sx="100000" sy="100000" flip="none" algn="tl"/>
            </a:blip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143383" name="Group 162"/>
            <p:cNvGrpSpPr>
              <a:grpSpLocks/>
            </p:cNvGrpSpPr>
            <p:nvPr/>
          </p:nvGrpSpPr>
          <p:grpSpPr bwMode="auto">
            <a:xfrm>
              <a:off x="1488" y="1152"/>
              <a:ext cx="3600" cy="1056"/>
              <a:chOff x="1584" y="1200"/>
              <a:chExt cx="3600" cy="1056"/>
            </a:xfrm>
          </p:grpSpPr>
          <p:sp>
            <p:nvSpPr>
              <p:cNvPr id="143384" name="Line 102"/>
              <p:cNvSpPr>
                <a:spLocks noChangeShapeType="1"/>
              </p:cNvSpPr>
              <p:nvPr/>
            </p:nvSpPr>
            <p:spPr bwMode="auto">
              <a:xfrm flipH="1">
                <a:off x="1584" y="2256"/>
                <a:ext cx="3600" cy="0"/>
              </a:xfrm>
              <a:prstGeom prst="line">
                <a:avLst/>
              </a:prstGeom>
              <a:noFill/>
              <a:ln w="19050">
                <a:solidFill>
                  <a:srgbClr val="000000"/>
                </a:solidFill>
                <a:prstDash val="dash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143385" name="Group 157"/>
              <p:cNvGrpSpPr>
                <a:grpSpLocks/>
              </p:cNvGrpSpPr>
              <p:nvPr/>
            </p:nvGrpSpPr>
            <p:grpSpPr bwMode="auto">
              <a:xfrm>
                <a:off x="3216" y="1200"/>
                <a:ext cx="288" cy="1056"/>
                <a:chOff x="3216" y="1152"/>
                <a:chExt cx="288" cy="1056"/>
              </a:xfrm>
            </p:grpSpPr>
            <p:grpSp>
              <p:nvGrpSpPr>
                <p:cNvPr id="143386" name="Group 47"/>
                <p:cNvGrpSpPr>
                  <a:grpSpLocks/>
                </p:cNvGrpSpPr>
                <p:nvPr/>
              </p:nvGrpSpPr>
              <p:grpSpPr bwMode="auto">
                <a:xfrm>
                  <a:off x="3216" y="1680"/>
                  <a:ext cx="288" cy="528"/>
                  <a:chOff x="4512" y="3264"/>
                  <a:chExt cx="384" cy="480"/>
                </a:xfrm>
              </p:grpSpPr>
              <p:grpSp>
                <p:nvGrpSpPr>
                  <p:cNvPr id="143388" name="Group 41"/>
                  <p:cNvGrpSpPr>
                    <a:grpSpLocks/>
                  </p:cNvGrpSpPr>
                  <p:nvPr/>
                </p:nvGrpSpPr>
                <p:grpSpPr bwMode="auto">
                  <a:xfrm>
                    <a:off x="4512" y="3360"/>
                    <a:ext cx="384" cy="384"/>
                    <a:chOff x="4512" y="3360"/>
                    <a:chExt cx="384" cy="384"/>
                  </a:xfrm>
                </p:grpSpPr>
                <p:sp>
                  <p:nvSpPr>
                    <p:cNvPr id="143390" name="Rectangle 35"/>
                    <p:cNvSpPr>
                      <a:spLocks noChangeArrowheads="1"/>
                    </p:cNvSpPr>
                    <p:nvPr/>
                  </p:nvSpPr>
                  <p:spPr bwMode="auto">
                    <a:xfrm>
                      <a:off x="4512" y="3648"/>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1" name="Rectangle 36"/>
                    <p:cNvSpPr>
                      <a:spLocks noChangeArrowheads="1"/>
                    </p:cNvSpPr>
                    <p:nvPr/>
                  </p:nvSpPr>
                  <p:spPr bwMode="auto">
                    <a:xfrm>
                      <a:off x="4512" y="3552"/>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2" name="Rectangle 37"/>
                    <p:cNvSpPr>
                      <a:spLocks noChangeArrowheads="1"/>
                    </p:cNvSpPr>
                    <p:nvPr/>
                  </p:nvSpPr>
                  <p:spPr bwMode="auto">
                    <a:xfrm>
                      <a:off x="4512" y="3456"/>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393" name="Rectangle 38"/>
                    <p:cNvSpPr>
                      <a:spLocks noChangeArrowheads="1"/>
                    </p:cNvSpPr>
                    <p:nvPr/>
                  </p:nvSpPr>
                  <p:spPr bwMode="auto">
                    <a:xfrm>
                      <a:off x="4512" y="3360"/>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43389" name="Rectangle 43"/>
                  <p:cNvSpPr>
                    <a:spLocks noChangeArrowheads="1"/>
                  </p:cNvSpPr>
                  <p:nvPr/>
                </p:nvSpPr>
                <p:spPr bwMode="auto">
                  <a:xfrm>
                    <a:off x="4512" y="3264"/>
                    <a:ext cx="384" cy="96"/>
                  </a:xfrm>
                  <a:prstGeom prst="rect">
                    <a:avLst/>
                  </a:prstGeom>
                  <a:gradFill rotWithShape="0">
                    <a:gsLst>
                      <a:gs pos="0">
                        <a:srgbClr val="000000"/>
                      </a:gs>
                      <a:gs pos="5000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43387" name="Rectangle 49"/>
                <p:cNvSpPr>
                  <a:spLocks noChangeArrowheads="1"/>
                </p:cNvSpPr>
                <p:nvPr/>
              </p:nvSpPr>
              <p:spPr bwMode="auto">
                <a:xfrm>
                  <a:off x="3216" y="1152"/>
                  <a:ext cx="288" cy="528"/>
                </a:xfrm>
                <a:prstGeom prst="rect">
                  <a:avLst/>
                </a:prstGeom>
                <a:gradFill rotWithShape="0">
                  <a:gsLst>
                    <a:gs pos="0">
                      <a:srgbClr val="FFFF5D"/>
                    </a:gs>
                    <a:gs pos="100000">
                      <a:srgbClr val="000000"/>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grpSp>
      <p:sp>
        <p:nvSpPr>
          <p:cNvPr id="57" name="Text Box 14"/>
          <p:cNvSpPr txBox="1">
            <a:spLocks noChangeArrowheads="1"/>
          </p:cNvSpPr>
          <p:nvPr/>
        </p:nvSpPr>
        <p:spPr bwMode="auto">
          <a:xfrm>
            <a:off x="4308368" y="4841961"/>
            <a:ext cx="74755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（洛埃镜实验结果与杨氏双缝干涉相似） </a:t>
            </a:r>
          </a:p>
        </p:txBody>
      </p:sp>
      <p:grpSp>
        <p:nvGrpSpPr>
          <p:cNvPr id="58" name="Group 47"/>
          <p:cNvGrpSpPr>
            <a:grpSpLocks/>
          </p:cNvGrpSpPr>
          <p:nvPr/>
        </p:nvGrpSpPr>
        <p:grpSpPr bwMode="auto">
          <a:xfrm>
            <a:off x="256275" y="1923790"/>
            <a:ext cx="3700463" cy="2525714"/>
            <a:chOff x="567" y="2086"/>
            <a:chExt cx="2331" cy="1591"/>
          </a:xfrm>
        </p:grpSpPr>
        <p:sp>
          <p:nvSpPr>
            <p:cNvPr id="60" name="AutoShape 32"/>
            <p:cNvSpPr>
              <a:spLocks noChangeArrowheads="1"/>
            </p:cNvSpPr>
            <p:nvPr/>
          </p:nvSpPr>
          <p:spPr bwMode="auto">
            <a:xfrm>
              <a:off x="1215" y="2086"/>
              <a:ext cx="1683" cy="1101"/>
            </a:xfrm>
            <a:prstGeom prst="cloudCallout">
              <a:avLst>
                <a:gd name="adj1" fmla="val -68609"/>
                <a:gd name="adj2" fmla="val 20339"/>
              </a:avLst>
            </a:prstGeom>
            <a:solidFill>
              <a:srgbClr val="CC6600"/>
            </a:solidFill>
            <a:ln>
              <a:noFill/>
            </a:ln>
            <a:extLst>
              <a:ext uri="{91240B29-F687-4F45-9708-019B960494DF}">
                <a14:hiddenLine xmlns:a14="http://schemas.microsoft.com/office/drawing/2010/main" w="9525">
                  <a:solidFill>
                    <a:srgbClr val="000000"/>
                  </a:solidFill>
                  <a:round/>
                  <a:headEnd/>
                  <a:tailEnd/>
                </a14:hiddenLine>
              </a:ext>
            </a:extLst>
          </p:spPr>
          <p:txBody>
            <a:bodyPr lIns="92075" tIns="46038" rIns="92075" bIns="46038"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lang="zh-CN" altLang="zh-CN" sz="2800">
                <a:solidFill>
                  <a:srgbClr val="0000FF"/>
                </a:solidFill>
                <a:latin typeface="+mn-lt"/>
                <a:ea typeface="+mn-ea"/>
              </a:endParaRPr>
            </a:p>
          </p:txBody>
        </p:sp>
        <p:sp>
          <p:nvSpPr>
            <p:cNvPr id="61" name="Text Box 15"/>
            <p:cNvSpPr txBox="1">
              <a:spLocks noChangeArrowheads="1"/>
            </p:cNvSpPr>
            <p:nvPr/>
          </p:nvSpPr>
          <p:spPr bwMode="auto">
            <a:xfrm>
              <a:off x="1425" y="2187"/>
              <a:ext cx="1357" cy="8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屏幕与镜的接触处出现什么条纹</a:t>
              </a:r>
            </a:p>
          </p:txBody>
        </p:sp>
        <p:sp>
          <p:nvSpPr>
            <p:cNvPr id="62" name="Text Box 27"/>
            <p:cNvSpPr txBox="1">
              <a:spLocks noChangeArrowheads="1"/>
            </p:cNvSpPr>
            <p:nvPr/>
          </p:nvSpPr>
          <p:spPr bwMode="auto">
            <a:xfrm>
              <a:off x="2331" y="2662"/>
              <a:ext cx="40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3600" i="1" dirty="0">
                  <a:solidFill>
                    <a:srgbClr val="FFFF00"/>
                  </a:solidFill>
                  <a:latin typeface="+mn-lt"/>
                  <a:ea typeface="+mn-ea"/>
                </a:rPr>
                <a:t>?</a:t>
              </a:r>
            </a:p>
          </p:txBody>
        </p:sp>
        <p:grpSp>
          <p:nvGrpSpPr>
            <p:cNvPr id="63" name="Group 33"/>
            <p:cNvGrpSpPr>
              <a:grpSpLocks/>
            </p:cNvGrpSpPr>
            <p:nvPr/>
          </p:nvGrpSpPr>
          <p:grpSpPr bwMode="auto">
            <a:xfrm>
              <a:off x="567" y="2840"/>
              <a:ext cx="519" cy="837"/>
              <a:chOff x="3620" y="864"/>
              <a:chExt cx="519" cy="973"/>
            </a:xfrm>
          </p:grpSpPr>
          <p:sp>
            <p:nvSpPr>
              <p:cNvPr id="64" name="Freeform 34"/>
              <p:cNvSpPr>
                <a:spLocks/>
              </p:cNvSpPr>
              <p:nvPr/>
            </p:nvSpPr>
            <p:spPr bwMode="auto">
              <a:xfrm>
                <a:off x="3620" y="1162"/>
                <a:ext cx="203" cy="332"/>
              </a:xfrm>
              <a:custGeom>
                <a:avLst/>
                <a:gdLst>
                  <a:gd name="T0" fmla="*/ 0 w 610"/>
                  <a:gd name="T1" fmla="*/ 0 h 994"/>
                  <a:gd name="T2" fmla="*/ 0 w 610"/>
                  <a:gd name="T3" fmla="*/ 0 h 994"/>
                  <a:gd name="T4" fmla="*/ 0 w 610"/>
                  <a:gd name="T5" fmla="*/ 0 h 994"/>
                  <a:gd name="T6" fmla="*/ 0 w 610"/>
                  <a:gd name="T7" fmla="*/ 0 h 994"/>
                  <a:gd name="T8" fmla="*/ 0 w 610"/>
                  <a:gd name="T9" fmla="*/ 0 h 994"/>
                  <a:gd name="T10" fmla="*/ 0 w 610"/>
                  <a:gd name="T11" fmla="*/ 0 h 994"/>
                  <a:gd name="T12" fmla="*/ 0 w 610"/>
                  <a:gd name="T13" fmla="*/ 0 h 994"/>
                  <a:gd name="T14" fmla="*/ 0 w 610"/>
                  <a:gd name="T15" fmla="*/ 0 h 994"/>
                  <a:gd name="T16" fmla="*/ 0 w 610"/>
                  <a:gd name="T17" fmla="*/ 0 h 994"/>
                  <a:gd name="T18" fmla="*/ 0 w 610"/>
                  <a:gd name="T19" fmla="*/ 0 h 994"/>
                  <a:gd name="T20" fmla="*/ 0 w 610"/>
                  <a:gd name="T21" fmla="*/ 0 h 994"/>
                  <a:gd name="T22" fmla="*/ 0 w 610"/>
                  <a:gd name="T23" fmla="*/ 0 h 994"/>
                  <a:gd name="T24" fmla="*/ 0 w 610"/>
                  <a:gd name="T25" fmla="*/ 0 h 994"/>
                  <a:gd name="T26" fmla="*/ 0 w 610"/>
                  <a:gd name="T27" fmla="*/ 0 h 994"/>
                  <a:gd name="T28" fmla="*/ 0 w 610"/>
                  <a:gd name="T29" fmla="*/ 0 h 994"/>
                  <a:gd name="T30" fmla="*/ 0 w 610"/>
                  <a:gd name="T31" fmla="*/ 0 h 994"/>
                  <a:gd name="T32" fmla="*/ 0 w 610"/>
                  <a:gd name="T33" fmla="*/ 0 h 994"/>
                  <a:gd name="T34" fmla="*/ 0 w 610"/>
                  <a:gd name="T35" fmla="*/ 0 h 994"/>
                  <a:gd name="T36" fmla="*/ 0 w 610"/>
                  <a:gd name="T37" fmla="*/ 0 h 994"/>
                  <a:gd name="T38" fmla="*/ 0 w 610"/>
                  <a:gd name="T39" fmla="*/ 0 h 994"/>
                  <a:gd name="T40" fmla="*/ 0 w 610"/>
                  <a:gd name="T41" fmla="*/ 0 h 994"/>
                  <a:gd name="T42" fmla="*/ 0 w 610"/>
                  <a:gd name="T43" fmla="*/ 0 h 994"/>
                  <a:gd name="T44" fmla="*/ 0 w 610"/>
                  <a:gd name="T45" fmla="*/ 0 h 994"/>
                  <a:gd name="T46" fmla="*/ 0 w 610"/>
                  <a:gd name="T47" fmla="*/ 0 h 994"/>
                  <a:gd name="T48" fmla="*/ 0 w 610"/>
                  <a:gd name="T49" fmla="*/ 0 h 994"/>
                  <a:gd name="T50" fmla="*/ 0 w 610"/>
                  <a:gd name="T51" fmla="*/ 0 h 994"/>
                  <a:gd name="T52" fmla="*/ 0 w 610"/>
                  <a:gd name="T53" fmla="*/ 0 h 994"/>
                  <a:gd name="T54" fmla="*/ 0 w 610"/>
                  <a:gd name="T55" fmla="*/ 0 h 994"/>
                  <a:gd name="T56" fmla="*/ 0 w 610"/>
                  <a:gd name="T57" fmla="*/ 0 h 994"/>
                  <a:gd name="T58" fmla="*/ 0 w 610"/>
                  <a:gd name="T59" fmla="*/ 0 h 994"/>
                  <a:gd name="T60" fmla="*/ 0 w 610"/>
                  <a:gd name="T61" fmla="*/ 0 h 994"/>
                  <a:gd name="T62" fmla="*/ 0 w 610"/>
                  <a:gd name="T63" fmla="*/ 0 h 994"/>
                  <a:gd name="T64" fmla="*/ 0 w 610"/>
                  <a:gd name="T65" fmla="*/ 0 h 994"/>
                  <a:gd name="T66" fmla="*/ 0 w 610"/>
                  <a:gd name="T67" fmla="*/ 0 h 994"/>
                  <a:gd name="T68" fmla="*/ 0 w 610"/>
                  <a:gd name="T69" fmla="*/ 0 h 994"/>
                  <a:gd name="T70" fmla="*/ 0 w 610"/>
                  <a:gd name="T71" fmla="*/ 0 h 994"/>
                  <a:gd name="T72" fmla="*/ 0 w 610"/>
                  <a:gd name="T73" fmla="*/ 0 h 994"/>
                  <a:gd name="T74" fmla="*/ 0 w 610"/>
                  <a:gd name="T75" fmla="*/ 0 h 994"/>
                  <a:gd name="T76" fmla="*/ 0 w 610"/>
                  <a:gd name="T77" fmla="*/ 0 h 994"/>
                  <a:gd name="T78" fmla="*/ 0 w 610"/>
                  <a:gd name="T79" fmla="*/ 0 h 99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610"/>
                  <a:gd name="T121" fmla="*/ 0 h 994"/>
                  <a:gd name="T122" fmla="*/ 610 w 610"/>
                  <a:gd name="T123" fmla="*/ 994 h 99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610" h="994">
                    <a:moveTo>
                      <a:pt x="324" y="148"/>
                    </a:moveTo>
                    <a:lnTo>
                      <a:pt x="387" y="86"/>
                    </a:lnTo>
                    <a:lnTo>
                      <a:pt x="474" y="25"/>
                    </a:lnTo>
                    <a:lnTo>
                      <a:pt x="535" y="0"/>
                    </a:lnTo>
                    <a:lnTo>
                      <a:pt x="610" y="5"/>
                    </a:lnTo>
                    <a:lnTo>
                      <a:pt x="610" y="62"/>
                    </a:lnTo>
                    <a:lnTo>
                      <a:pt x="573" y="111"/>
                    </a:lnTo>
                    <a:lnTo>
                      <a:pt x="503" y="148"/>
                    </a:lnTo>
                    <a:lnTo>
                      <a:pt x="328" y="226"/>
                    </a:lnTo>
                    <a:lnTo>
                      <a:pt x="161" y="320"/>
                    </a:lnTo>
                    <a:lnTo>
                      <a:pt x="91" y="344"/>
                    </a:lnTo>
                    <a:lnTo>
                      <a:pt x="67" y="381"/>
                    </a:lnTo>
                    <a:lnTo>
                      <a:pt x="91" y="418"/>
                    </a:lnTo>
                    <a:lnTo>
                      <a:pt x="236" y="556"/>
                    </a:lnTo>
                    <a:lnTo>
                      <a:pt x="303" y="601"/>
                    </a:lnTo>
                    <a:lnTo>
                      <a:pt x="402" y="679"/>
                    </a:lnTo>
                    <a:lnTo>
                      <a:pt x="503" y="753"/>
                    </a:lnTo>
                    <a:lnTo>
                      <a:pt x="498" y="790"/>
                    </a:lnTo>
                    <a:lnTo>
                      <a:pt x="423" y="802"/>
                    </a:lnTo>
                    <a:lnTo>
                      <a:pt x="311" y="802"/>
                    </a:lnTo>
                    <a:lnTo>
                      <a:pt x="241" y="839"/>
                    </a:lnTo>
                    <a:lnTo>
                      <a:pt x="216" y="933"/>
                    </a:lnTo>
                    <a:lnTo>
                      <a:pt x="216" y="982"/>
                    </a:lnTo>
                    <a:lnTo>
                      <a:pt x="187" y="994"/>
                    </a:lnTo>
                    <a:lnTo>
                      <a:pt x="141" y="949"/>
                    </a:lnTo>
                    <a:lnTo>
                      <a:pt x="149" y="871"/>
                    </a:lnTo>
                    <a:lnTo>
                      <a:pt x="190" y="814"/>
                    </a:lnTo>
                    <a:lnTo>
                      <a:pt x="274" y="765"/>
                    </a:lnTo>
                    <a:lnTo>
                      <a:pt x="365" y="741"/>
                    </a:lnTo>
                    <a:lnTo>
                      <a:pt x="373" y="716"/>
                    </a:lnTo>
                    <a:lnTo>
                      <a:pt x="328" y="667"/>
                    </a:lnTo>
                    <a:lnTo>
                      <a:pt x="137" y="544"/>
                    </a:lnTo>
                    <a:lnTo>
                      <a:pt x="79" y="495"/>
                    </a:lnTo>
                    <a:lnTo>
                      <a:pt x="25" y="430"/>
                    </a:lnTo>
                    <a:lnTo>
                      <a:pt x="0" y="356"/>
                    </a:lnTo>
                    <a:lnTo>
                      <a:pt x="16" y="312"/>
                    </a:lnTo>
                    <a:lnTo>
                      <a:pt x="112" y="283"/>
                    </a:lnTo>
                    <a:lnTo>
                      <a:pt x="228" y="234"/>
                    </a:lnTo>
                    <a:lnTo>
                      <a:pt x="303" y="184"/>
                    </a:lnTo>
                    <a:lnTo>
                      <a:pt x="324" y="148"/>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5" name="Freeform 35"/>
              <p:cNvSpPr>
                <a:spLocks/>
              </p:cNvSpPr>
              <p:nvPr/>
            </p:nvSpPr>
            <p:spPr bwMode="auto">
              <a:xfrm>
                <a:off x="3801" y="1148"/>
                <a:ext cx="142" cy="317"/>
              </a:xfrm>
              <a:custGeom>
                <a:avLst/>
                <a:gdLst>
                  <a:gd name="T0" fmla="*/ 0 w 425"/>
                  <a:gd name="T1" fmla="*/ 0 h 952"/>
                  <a:gd name="T2" fmla="*/ 0 w 425"/>
                  <a:gd name="T3" fmla="*/ 0 h 952"/>
                  <a:gd name="T4" fmla="*/ 0 w 425"/>
                  <a:gd name="T5" fmla="*/ 0 h 952"/>
                  <a:gd name="T6" fmla="*/ 0 w 425"/>
                  <a:gd name="T7" fmla="*/ 0 h 952"/>
                  <a:gd name="T8" fmla="*/ 0 w 425"/>
                  <a:gd name="T9" fmla="*/ 0 h 952"/>
                  <a:gd name="T10" fmla="*/ 0 w 425"/>
                  <a:gd name="T11" fmla="*/ 0 h 952"/>
                  <a:gd name="T12" fmla="*/ 0 w 425"/>
                  <a:gd name="T13" fmla="*/ 0 h 952"/>
                  <a:gd name="T14" fmla="*/ 0 w 425"/>
                  <a:gd name="T15" fmla="*/ 0 h 952"/>
                  <a:gd name="T16" fmla="*/ 0 w 425"/>
                  <a:gd name="T17" fmla="*/ 0 h 952"/>
                  <a:gd name="T18" fmla="*/ 0 w 425"/>
                  <a:gd name="T19" fmla="*/ 0 h 952"/>
                  <a:gd name="T20" fmla="*/ 0 w 425"/>
                  <a:gd name="T21" fmla="*/ 0 h 952"/>
                  <a:gd name="T22" fmla="*/ 0 w 425"/>
                  <a:gd name="T23" fmla="*/ 0 h 952"/>
                  <a:gd name="T24" fmla="*/ 0 w 425"/>
                  <a:gd name="T25" fmla="*/ 0 h 952"/>
                  <a:gd name="T26" fmla="*/ 0 w 425"/>
                  <a:gd name="T27" fmla="*/ 0 h 952"/>
                  <a:gd name="T28" fmla="*/ 0 w 425"/>
                  <a:gd name="T29" fmla="*/ 0 h 952"/>
                  <a:gd name="T30" fmla="*/ 0 w 425"/>
                  <a:gd name="T31" fmla="*/ 0 h 952"/>
                  <a:gd name="T32" fmla="*/ 0 w 425"/>
                  <a:gd name="T33" fmla="*/ 0 h 952"/>
                  <a:gd name="T34" fmla="*/ 0 w 425"/>
                  <a:gd name="T35" fmla="*/ 0 h 952"/>
                  <a:gd name="T36" fmla="*/ 0 w 425"/>
                  <a:gd name="T37" fmla="*/ 0 h 952"/>
                  <a:gd name="T38" fmla="*/ 0 w 425"/>
                  <a:gd name="T39" fmla="*/ 0 h 952"/>
                  <a:gd name="T40" fmla="*/ 0 w 425"/>
                  <a:gd name="T41" fmla="*/ 0 h 952"/>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425"/>
                  <a:gd name="T64" fmla="*/ 0 h 952"/>
                  <a:gd name="T65" fmla="*/ 425 w 425"/>
                  <a:gd name="T66" fmla="*/ 952 h 952"/>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425" h="952">
                    <a:moveTo>
                      <a:pt x="91" y="73"/>
                    </a:moveTo>
                    <a:lnTo>
                      <a:pt x="128" y="12"/>
                    </a:lnTo>
                    <a:lnTo>
                      <a:pt x="174" y="0"/>
                    </a:lnTo>
                    <a:lnTo>
                      <a:pt x="237" y="0"/>
                    </a:lnTo>
                    <a:lnTo>
                      <a:pt x="316" y="44"/>
                    </a:lnTo>
                    <a:lnTo>
                      <a:pt x="365" y="143"/>
                    </a:lnTo>
                    <a:lnTo>
                      <a:pt x="403" y="270"/>
                    </a:lnTo>
                    <a:lnTo>
                      <a:pt x="425" y="400"/>
                    </a:lnTo>
                    <a:lnTo>
                      <a:pt x="425" y="576"/>
                    </a:lnTo>
                    <a:lnTo>
                      <a:pt x="379" y="768"/>
                    </a:lnTo>
                    <a:lnTo>
                      <a:pt x="312" y="881"/>
                    </a:lnTo>
                    <a:lnTo>
                      <a:pt x="224" y="939"/>
                    </a:lnTo>
                    <a:lnTo>
                      <a:pt x="141" y="952"/>
                    </a:lnTo>
                    <a:lnTo>
                      <a:pt x="79" y="915"/>
                    </a:lnTo>
                    <a:lnTo>
                      <a:pt x="29" y="869"/>
                    </a:lnTo>
                    <a:lnTo>
                      <a:pt x="16" y="797"/>
                    </a:lnTo>
                    <a:lnTo>
                      <a:pt x="0" y="657"/>
                    </a:lnTo>
                    <a:lnTo>
                      <a:pt x="12" y="486"/>
                    </a:lnTo>
                    <a:lnTo>
                      <a:pt x="49" y="307"/>
                    </a:lnTo>
                    <a:lnTo>
                      <a:pt x="74" y="179"/>
                    </a:lnTo>
                    <a:lnTo>
                      <a:pt x="91" y="73"/>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6" name="Freeform 36"/>
              <p:cNvSpPr>
                <a:spLocks/>
              </p:cNvSpPr>
              <p:nvPr/>
            </p:nvSpPr>
            <p:spPr bwMode="auto">
              <a:xfrm>
                <a:off x="3840" y="1424"/>
                <a:ext cx="83" cy="413"/>
              </a:xfrm>
              <a:custGeom>
                <a:avLst/>
                <a:gdLst>
                  <a:gd name="T0" fmla="*/ 0 w 248"/>
                  <a:gd name="T1" fmla="*/ 0 h 1241"/>
                  <a:gd name="T2" fmla="*/ 0 w 248"/>
                  <a:gd name="T3" fmla="*/ 0 h 1241"/>
                  <a:gd name="T4" fmla="*/ 0 w 248"/>
                  <a:gd name="T5" fmla="*/ 0 h 1241"/>
                  <a:gd name="T6" fmla="*/ 0 w 248"/>
                  <a:gd name="T7" fmla="*/ 0 h 1241"/>
                  <a:gd name="T8" fmla="*/ 0 w 248"/>
                  <a:gd name="T9" fmla="*/ 0 h 1241"/>
                  <a:gd name="T10" fmla="*/ 0 w 248"/>
                  <a:gd name="T11" fmla="*/ 0 h 1241"/>
                  <a:gd name="T12" fmla="*/ 0 w 248"/>
                  <a:gd name="T13" fmla="*/ 0 h 1241"/>
                  <a:gd name="T14" fmla="*/ 0 w 248"/>
                  <a:gd name="T15" fmla="*/ 0 h 1241"/>
                  <a:gd name="T16" fmla="*/ 0 w 248"/>
                  <a:gd name="T17" fmla="*/ 0 h 1241"/>
                  <a:gd name="T18" fmla="*/ 0 w 248"/>
                  <a:gd name="T19" fmla="*/ 0 h 1241"/>
                  <a:gd name="T20" fmla="*/ 0 w 248"/>
                  <a:gd name="T21" fmla="*/ 0 h 1241"/>
                  <a:gd name="T22" fmla="*/ 0 w 248"/>
                  <a:gd name="T23" fmla="*/ 0 h 1241"/>
                  <a:gd name="T24" fmla="*/ 0 w 248"/>
                  <a:gd name="T25" fmla="*/ 0 h 1241"/>
                  <a:gd name="T26" fmla="*/ 0 w 248"/>
                  <a:gd name="T27" fmla="*/ 0 h 1241"/>
                  <a:gd name="T28" fmla="*/ 0 w 248"/>
                  <a:gd name="T29" fmla="*/ 0 h 1241"/>
                  <a:gd name="T30" fmla="*/ 0 w 248"/>
                  <a:gd name="T31" fmla="*/ 0 h 1241"/>
                  <a:gd name="T32" fmla="*/ 0 w 248"/>
                  <a:gd name="T33" fmla="*/ 0 h 1241"/>
                  <a:gd name="T34" fmla="*/ 0 w 248"/>
                  <a:gd name="T35" fmla="*/ 0 h 1241"/>
                  <a:gd name="T36" fmla="*/ 0 w 248"/>
                  <a:gd name="T37" fmla="*/ 0 h 1241"/>
                  <a:gd name="T38" fmla="*/ 0 w 248"/>
                  <a:gd name="T39" fmla="*/ 0 h 1241"/>
                  <a:gd name="T40" fmla="*/ 0 w 248"/>
                  <a:gd name="T41" fmla="*/ 0 h 1241"/>
                  <a:gd name="T42" fmla="*/ 0 w 248"/>
                  <a:gd name="T43" fmla="*/ 0 h 1241"/>
                  <a:gd name="T44" fmla="*/ 0 w 248"/>
                  <a:gd name="T45" fmla="*/ 0 h 1241"/>
                  <a:gd name="T46" fmla="*/ 0 w 248"/>
                  <a:gd name="T47" fmla="*/ 0 h 1241"/>
                  <a:gd name="T48" fmla="*/ 0 w 248"/>
                  <a:gd name="T49" fmla="*/ 0 h 1241"/>
                  <a:gd name="T50" fmla="*/ 0 w 248"/>
                  <a:gd name="T51" fmla="*/ 0 h 1241"/>
                  <a:gd name="T52" fmla="*/ 0 w 248"/>
                  <a:gd name="T53" fmla="*/ 0 h 1241"/>
                  <a:gd name="T54" fmla="*/ 0 w 248"/>
                  <a:gd name="T55" fmla="*/ 0 h 1241"/>
                  <a:gd name="T56" fmla="*/ 0 w 248"/>
                  <a:gd name="T57" fmla="*/ 0 h 1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48"/>
                  <a:gd name="T88" fmla="*/ 0 h 1241"/>
                  <a:gd name="T89" fmla="*/ 248 w 248"/>
                  <a:gd name="T90" fmla="*/ 1241 h 124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48" h="1241">
                    <a:moveTo>
                      <a:pt x="120" y="219"/>
                    </a:moveTo>
                    <a:lnTo>
                      <a:pt x="86" y="138"/>
                    </a:lnTo>
                    <a:lnTo>
                      <a:pt x="86" y="49"/>
                    </a:lnTo>
                    <a:lnTo>
                      <a:pt x="132" y="0"/>
                    </a:lnTo>
                    <a:lnTo>
                      <a:pt x="185" y="24"/>
                    </a:lnTo>
                    <a:lnTo>
                      <a:pt x="223" y="109"/>
                    </a:lnTo>
                    <a:lnTo>
                      <a:pt x="243" y="256"/>
                    </a:lnTo>
                    <a:lnTo>
                      <a:pt x="248" y="440"/>
                    </a:lnTo>
                    <a:lnTo>
                      <a:pt x="235" y="599"/>
                    </a:lnTo>
                    <a:lnTo>
                      <a:pt x="211" y="771"/>
                    </a:lnTo>
                    <a:lnTo>
                      <a:pt x="211" y="979"/>
                    </a:lnTo>
                    <a:lnTo>
                      <a:pt x="243" y="1064"/>
                    </a:lnTo>
                    <a:lnTo>
                      <a:pt x="231" y="1105"/>
                    </a:lnTo>
                    <a:lnTo>
                      <a:pt x="173" y="1118"/>
                    </a:lnTo>
                    <a:lnTo>
                      <a:pt x="112" y="1175"/>
                    </a:lnTo>
                    <a:lnTo>
                      <a:pt x="83" y="1224"/>
                    </a:lnTo>
                    <a:lnTo>
                      <a:pt x="12" y="1241"/>
                    </a:lnTo>
                    <a:lnTo>
                      <a:pt x="0" y="1187"/>
                    </a:lnTo>
                    <a:lnTo>
                      <a:pt x="24" y="1142"/>
                    </a:lnTo>
                    <a:lnTo>
                      <a:pt x="112" y="1105"/>
                    </a:lnTo>
                    <a:lnTo>
                      <a:pt x="173" y="1078"/>
                    </a:lnTo>
                    <a:lnTo>
                      <a:pt x="194" y="1052"/>
                    </a:lnTo>
                    <a:lnTo>
                      <a:pt x="170" y="983"/>
                    </a:lnTo>
                    <a:lnTo>
                      <a:pt x="149" y="844"/>
                    </a:lnTo>
                    <a:lnTo>
                      <a:pt x="144" y="677"/>
                    </a:lnTo>
                    <a:lnTo>
                      <a:pt x="149" y="566"/>
                    </a:lnTo>
                    <a:lnTo>
                      <a:pt x="156" y="416"/>
                    </a:lnTo>
                    <a:lnTo>
                      <a:pt x="144" y="281"/>
                    </a:lnTo>
                    <a:lnTo>
                      <a:pt x="120" y="219"/>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7" name="Freeform 37"/>
              <p:cNvSpPr>
                <a:spLocks/>
              </p:cNvSpPr>
              <p:nvPr/>
            </p:nvSpPr>
            <p:spPr bwMode="auto">
              <a:xfrm>
                <a:off x="3724" y="1424"/>
                <a:ext cx="129" cy="413"/>
              </a:xfrm>
              <a:custGeom>
                <a:avLst/>
                <a:gdLst>
                  <a:gd name="T0" fmla="*/ 0 w 386"/>
                  <a:gd name="T1" fmla="*/ 0 h 1238"/>
                  <a:gd name="T2" fmla="*/ 0 w 386"/>
                  <a:gd name="T3" fmla="*/ 0 h 1238"/>
                  <a:gd name="T4" fmla="*/ 0 w 386"/>
                  <a:gd name="T5" fmla="*/ 0 h 1238"/>
                  <a:gd name="T6" fmla="*/ 0 w 386"/>
                  <a:gd name="T7" fmla="*/ 0 h 1238"/>
                  <a:gd name="T8" fmla="*/ 0 w 386"/>
                  <a:gd name="T9" fmla="*/ 0 h 1238"/>
                  <a:gd name="T10" fmla="*/ 0 w 386"/>
                  <a:gd name="T11" fmla="*/ 0 h 1238"/>
                  <a:gd name="T12" fmla="*/ 0 w 386"/>
                  <a:gd name="T13" fmla="*/ 0 h 1238"/>
                  <a:gd name="T14" fmla="*/ 0 w 386"/>
                  <a:gd name="T15" fmla="*/ 0 h 1238"/>
                  <a:gd name="T16" fmla="*/ 0 w 386"/>
                  <a:gd name="T17" fmla="*/ 0 h 1238"/>
                  <a:gd name="T18" fmla="*/ 0 w 386"/>
                  <a:gd name="T19" fmla="*/ 0 h 1238"/>
                  <a:gd name="T20" fmla="*/ 0 w 386"/>
                  <a:gd name="T21" fmla="*/ 0 h 1238"/>
                  <a:gd name="T22" fmla="*/ 0 w 386"/>
                  <a:gd name="T23" fmla="*/ 0 h 1238"/>
                  <a:gd name="T24" fmla="*/ 0 w 386"/>
                  <a:gd name="T25" fmla="*/ 0 h 1238"/>
                  <a:gd name="T26" fmla="*/ 0 w 386"/>
                  <a:gd name="T27" fmla="*/ 0 h 1238"/>
                  <a:gd name="T28" fmla="*/ 0 w 386"/>
                  <a:gd name="T29" fmla="*/ 0 h 1238"/>
                  <a:gd name="T30" fmla="*/ 0 w 386"/>
                  <a:gd name="T31" fmla="*/ 0 h 1238"/>
                  <a:gd name="T32" fmla="*/ 0 w 386"/>
                  <a:gd name="T33" fmla="*/ 0 h 1238"/>
                  <a:gd name="T34" fmla="*/ 0 w 386"/>
                  <a:gd name="T35" fmla="*/ 0 h 1238"/>
                  <a:gd name="T36" fmla="*/ 0 w 386"/>
                  <a:gd name="T37" fmla="*/ 0 h 1238"/>
                  <a:gd name="T38" fmla="*/ 0 w 386"/>
                  <a:gd name="T39" fmla="*/ 0 h 1238"/>
                  <a:gd name="T40" fmla="*/ 0 w 386"/>
                  <a:gd name="T41" fmla="*/ 0 h 1238"/>
                  <a:gd name="T42" fmla="*/ 0 w 386"/>
                  <a:gd name="T43" fmla="*/ 0 h 1238"/>
                  <a:gd name="T44" fmla="*/ 0 w 386"/>
                  <a:gd name="T45" fmla="*/ 0 h 1238"/>
                  <a:gd name="T46" fmla="*/ 0 w 386"/>
                  <a:gd name="T47" fmla="*/ 0 h 1238"/>
                  <a:gd name="T48" fmla="*/ 0 w 386"/>
                  <a:gd name="T49" fmla="*/ 0 h 1238"/>
                  <a:gd name="T50" fmla="*/ 0 w 386"/>
                  <a:gd name="T51" fmla="*/ 0 h 1238"/>
                  <a:gd name="T52" fmla="*/ 0 w 386"/>
                  <a:gd name="T53" fmla="*/ 0 h 1238"/>
                  <a:gd name="T54" fmla="*/ 0 w 386"/>
                  <a:gd name="T55" fmla="*/ 0 h 1238"/>
                  <a:gd name="T56" fmla="*/ 0 w 386"/>
                  <a:gd name="T57" fmla="*/ 0 h 1238"/>
                  <a:gd name="T58" fmla="*/ 0 w 386"/>
                  <a:gd name="T59" fmla="*/ 0 h 1238"/>
                  <a:gd name="T60" fmla="*/ 0 w 386"/>
                  <a:gd name="T61" fmla="*/ 0 h 1238"/>
                  <a:gd name="T62" fmla="*/ 0 w 386"/>
                  <a:gd name="T63" fmla="*/ 0 h 1238"/>
                  <a:gd name="T64" fmla="*/ 0 w 386"/>
                  <a:gd name="T65" fmla="*/ 0 h 123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86"/>
                  <a:gd name="T100" fmla="*/ 0 h 1238"/>
                  <a:gd name="T101" fmla="*/ 386 w 386"/>
                  <a:gd name="T102" fmla="*/ 1238 h 1238"/>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86" h="1238">
                    <a:moveTo>
                      <a:pt x="237" y="115"/>
                    </a:moveTo>
                    <a:lnTo>
                      <a:pt x="278" y="37"/>
                    </a:lnTo>
                    <a:lnTo>
                      <a:pt x="328" y="0"/>
                    </a:lnTo>
                    <a:lnTo>
                      <a:pt x="386" y="24"/>
                    </a:lnTo>
                    <a:lnTo>
                      <a:pt x="377" y="98"/>
                    </a:lnTo>
                    <a:lnTo>
                      <a:pt x="340" y="150"/>
                    </a:lnTo>
                    <a:lnTo>
                      <a:pt x="266" y="281"/>
                    </a:lnTo>
                    <a:lnTo>
                      <a:pt x="217" y="408"/>
                    </a:lnTo>
                    <a:lnTo>
                      <a:pt x="187" y="543"/>
                    </a:lnTo>
                    <a:lnTo>
                      <a:pt x="191" y="674"/>
                    </a:lnTo>
                    <a:lnTo>
                      <a:pt x="237" y="849"/>
                    </a:lnTo>
                    <a:lnTo>
                      <a:pt x="275" y="1017"/>
                    </a:lnTo>
                    <a:lnTo>
                      <a:pt x="328" y="1090"/>
                    </a:lnTo>
                    <a:lnTo>
                      <a:pt x="324" y="1132"/>
                    </a:lnTo>
                    <a:lnTo>
                      <a:pt x="278" y="1152"/>
                    </a:lnTo>
                    <a:lnTo>
                      <a:pt x="174" y="1167"/>
                    </a:lnTo>
                    <a:lnTo>
                      <a:pt x="100" y="1213"/>
                    </a:lnTo>
                    <a:lnTo>
                      <a:pt x="63" y="1238"/>
                    </a:lnTo>
                    <a:lnTo>
                      <a:pt x="0" y="1180"/>
                    </a:lnTo>
                    <a:lnTo>
                      <a:pt x="13" y="1143"/>
                    </a:lnTo>
                    <a:lnTo>
                      <a:pt x="75" y="1118"/>
                    </a:lnTo>
                    <a:lnTo>
                      <a:pt x="154" y="1107"/>
                    </a:lnTo>
                    <a:lnTo>
                      <a:pt x="229" y="1107"/>
                    </a:lnTo>
                    <a:lnTo>
                      <a:pt x="241" y="1083"/>
                    </a:lnTo>
                    <a:lnTo>
                      <a:pt x="229" y="1041"/>
                    </a:lnTo>
                    <a:lnTo>
                      <a:pt x="166" y="882"/>
                    </a:lnTo>
                    <a:lnTo>
                      <a:pt x="125" y="726"/>
                    </a:lnTo>
                    <a:lnTo>
                      <a:pt x="104" y="613"/>
                    </a:lnTo>
                    <a:lnTo>
                      <a:pt x="100" y="507"/>
                    </a:lnTo>
                    <a:lnTo>
                      <a:pt x="116" y="404"/>
                    </a:lnTo>
                    <a:lnTo>
                      <a:pt x="154" y="298"/>
                    </a:lnTo>
                    <a:lnTo>
                      <a:pt x="212" y="159"/>
                    </a:lnTo>
                    <a:lnTo>
                      <a:pt x="237" y="115"/>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8" name="Freeform 38"/>
              <p:cNvSpPr>
                <a:spLocks/>
              </p:cNvSpPr>
              <p:nvPr/>
            </p:nvSpPr>
            <p:spPr bwMode="auto">
              <a:xfrm>
                <a:off x="3749" y="910"/>
                <a:ext cx="166" cy="216"/>
              </a:xfrm>
              <a:custGeom>
                <a:avLst/>
                <a:gdLst>
                  <a:gd name="T0" fmla="*/ 0 w 497"/>
                  <a:gd name="T1" fmla="*/ 0 h 647"/>
                  <a:gd name="T2" fmla="*/ 0 w 497"/>
                  <a:gd name="T3" fmla="*/ 0 h 647"/>
                  <a:gd name="T4" fmla="*/ 0 w 497"/>
                  <a:gd name="T5" fmla="*/ 0 h 647"/>
                  <a:gd name="T6" fmla="*/ 0 w 497"/>
                  <a:gd name="T7" fmla="*/ 0 h 647"/>
                  <a:gd name="T8" fmla="*/ 0 w 497"/>
                  <a:gd name="T9" fmla="*/ 0 h 647"/>
                  <a:gd name="T10" fmla="*/ 0 w 497"/>
                  <a:gd name="T11" fmla="*/ 0 h 647"/>
                  <a:gd name="T12" fmla="*/ 0 w 497"/>
                  <a:gd name="T13" fmla="*/ 0 h 647"/>
                  <a:gd name="T14" fmla="*/ 0 w 497"/>
                  <a:gd name="T15" fmla="*/ 0 h 647"/>
                  <a:gd name="T16" fmla="*/ 0 w 497"/>
                  <a:gd name="T17" fmla="*/ 0 h 647"/>
                  <a:gd name="T18" fmla="*/ 0 w 497"/>
                  <a:gd name="T19" fmla="*/ 0 h 647"/>
                  <a:gd name="T20" fmla="*/ 0 w 497"/>
                  <a:gd name="T21" fmla="*/ 0 h 647"/>
                  <a:gd name="T22" fmla="*/ 0 w 497"/>
                  <a:gd name="T23" fmla="*/ 0 h 647"/>
                  <a:gd name="T24" fmla="*/ 0 w 497"/>
                  <a:gd name="T25" fmla="*/ 0 h 647"/>
                  <a:gd name="T26" fmla="*/ 0 w 497"/>
                  <a:gd name="T27" fmla="*/ 0 h 647"/>
                  <a:gd name="T28" fmla="*/ 0 w 497"/>
                  <a:gd name="T29" fmla="*/ 0 h 647"/>
                  <a:gd name="T30" fmla="*/ 0 w 497"/>
                  <a:gd name="T31" fmla="*/ 0 h 647"/>
                  <a:gd name="T32" fmla="*/ 0 w 497"/>
                  <a:gd name="T33" fmla="*/ 0 h 647"/>
                  <a:gd name="T34" fmla="*/ 0 w 497"/>
                  <a:gd name="T35" fmla="*/ 0 h 647"/>
                  <a:gd name="T36" fmla="*/ 0 w 497"/>
                  <a:gd name="T37" fmla="*/ 0 h 647"/>
                  <a:gd name="T38" fmla="*/ 0 w 497"/>
                  <a:gd name="T39" fmla="*/ 0 h 647"/>
                  <a:gd name="T40" fmla="*/ 0 w 497"/>
                  <a:gd name="T41" fmla="*/ 0 h 647"/>
                  <a:gd name="T42" fmla="*/ 0 w 497"/>
                  <a:gd name="T43" fmla="*/ 0 h 647"/>
                  <a:gd name="T44" fmla="*/ 0 w 497"/>
                  <a:gd name="T45" fmla="*/ 0 h 64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97"/>
                  <a:gd name="T70" fmla="*/ 0 h 647"/>
                  <a:gd name="T71" fmla="*/ 497 w 497"/>
                  <a:gd name="T72" fmla="*/ 647 h 64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97" h="647">
                    <a:moveTo>
                      <a:pt x="181" y="540"/>
                    </a:moveTo>
                    <a:lnTo>
                      <a:pt x="219" y="621"/>
                    </a:lnTo>
                    <a:lnTo>
                      <a:pt x="306" y="647"/>
                    </a:lnTo>
                    <a:lnTo>
                      <a:pt x="381" y="638"/>
                    </a:lnTo>
                    <a:lnTo>
                      <a:pt x="443" y="586"/>
                    </a:lnTo>
                    <a:lnTo>
                      <a:pt x="492" y="478"/>
                    </a:lnTo>
                    <a:lnTo>
                      <a:pt x="497" y="352"/>
                    </a:lnTo>
                    <a:lnTo>
                      <a:pt x="480" y="241"/>
                    </a:lnTo>
                    <a:lnTo>
                      <a:pt x="410" y="118"/>
                    </a:lnTo>
                    <a:lnTo>
                      <a:pt x="359" y="61"/>
                    </a:lnTo>
                    <a:lnTo>
                      <a:pt x="306" y="25"/>
                    </a:lnTo>
                    <a:lnTo>
                      <a:pt x="256" y="0"/>
                    </a:lnTo>
                    <a:lnTo>
                      <a:pt x="169" y="9"/>
                    </a:lnTo>
                    <a:lnTo>
                      <a:pt x="123" y="83"/>
                    </a:lnTo>
                    <a:lnTo>
                      <a:pt x="99" y="160"/>
                    </a:lnTo>
                    <a:lnTo>
                      <a:pt x="99" y="283"/>
                    </a:lnTo>
                    <a:lnTo>
                      <a:pt x="120" y="401"/>
                    </a:lnTo>
                    <a:lnTo>
                      <a:pt x="144" y="466"/>
                    </a:lnTo>
                    <a:lnTo>
                      <a:pt x="7" y="564"/>
                    </a:lnTo>
                    <a:lnTo>
                      <a:pt x="0" y="601"/>
                    </a:lnTo>
                    <a:lnTo>
                      <a:pt x="20" y="621"/>
                    </a:lnTo>
                    <a:lnTo>
                      <a:pt x="169" y="512"/>
                    </a:lnTo>
                    <a:lnTo>
                      <a:pt x="181" y="540"/>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sp>
            <p:nvSpPr>
              <p:cNvPr id="69" name="Freeform 39"/>
              <p:cNvSpPr>
                <a:spLocks/>
              </p:cNvSpPr>
              <p:nvPr/>
            </p:nvSpPr>
            <p:spPr bwMode="auto">
              <a:xfrm>
                <a:off x="3809" y="864"/>
                <a:ext cx="330" cy="361"/>
              </a:xfrm>
              <a:custGeom>
                <a:avLst/>
                <a:gdLst>
                  <a:gd name="T0" fmla="*/ 0 w 990"/>
                  <a:gd name="T1" fmla="*/ 0 h 1082"/>
                  <a:gd name="T2" fmla="*/ 0 w 990"/>
                  <a:gd name="T3" fmla="*/ 0 h 1082"/>
                  <a:gd name="T4" fmla="*/ 0 w 990"/>
                  <a:gd name="T5" fmla="*/ 0 h 1082"/>
                  <a:gd name="T6" fmla="*/ 0 w 990"/>
                  <a:gd name="T7" fmla="*/ 0 h 1082"/>
                  <a:gd name="T8" fmla="*/ 0 w 990"/>
                  <a:gd name="T9" fmla="*/ 0 h 1082"/>
                  <a:gd name="T10" fmla="*/ 0 w 990"/>
                  <a:gd name="T11" fmla="*/ 0 h 1082"/>
                  <a:gd name="T12" fmla="*/ 0 w 990"/>
                  <a:gd name="T13" fmla="*/ 0 h 1082"/>
                  <a:gd name="T14" fmla="*/ 0 w 990"/>
                  <a:gd name="T15" fmla="*/ 0 h 1082"/>
                  <a:gd name="T16" fmla="*/ 0 w 990"/>
                  <a:gd name="T17" fmla="*/ 0 h 1082"/>
                  <a:gd name="T18" fmla="*/ 0 w 990"/>
                  <a:gd name="T19" fmla="*/ 0 h 1082"/>
                  <a:gd name="T20" fmla="*/ 0 w 990"/>
                  <a:gd name="T21" fmla="*/ 0 h 1082"/>
                  <a:gd name="T22" fmla="*/ 0 w 990"/>
                  <a:gd name="T23" fmla="*/ 0 h 1082"/>
                  <a:gd name="T24" fmla="*/ 0 w 990"/>
                  <a:gd name="T25" fmla="*/ 0 h 1082"/>
                  <a:gd name="T26" fmla="*/ 0 w 990"/>
                  <a:gd name="T27" fmla="*/ 0 h 1082"/>
                  <a:gd name="T28" fmla="*/ 0 w 990"/>
                  <a:gd name="T29" fmla="*/ 0 h 1082"/>
                  <a:gd name="T30" fmla="*/ 0 w 990"/>
                  <a:gd name="T31" fmla="*/ 0 h 1082"/>
                  <a:gd name="T32" fmla="*/ 0 w 990"/>
                  <a:gd name="T33" fmla="*/ 0 h 1082"/>
                  <a:gd name="T34" fmla="*/ 0 w 990"/>
                  <a:gd name="T35" fmla="*/ 0 h 1082"/>
                  <a:gd name="T36" fmla="*/ 0 w 990"/>
                  <a:gd name="T37" fmla="*/ 0 h 1082"/>
                  <a:gd name="T38" fmla="*/ 0 w 990"/>
                  <a:gd name="T39" fmla="*/ 0 h 1082"/>
                  <a:gd name="T40" fmla="*/ 0 w 990"/>
                  <a:gd name="T41" fmla="*/ 0 h 1082"/>
                  <a:gd name="T42" fmla="*/ 0 w 990"/>
                  <a:gd name="T43" fmla="*/ 0 h 1082"/>
                  <a:gd name="T44" fmla="*/ 0 w 990"/>
                  <a:gd name="T45" fmla="*/ 0 h 1082"/>
                  <a:gd name="T46" fmla="*/ 0 w 990"/>
                  <a:gd name="T47" fmla="*/ 0 h 1082"/>
                  <a:gd name="T48" fmla="*/ 0 w 990"/>
                  <a:gd name="T49" fmla="*/ 0 h 1082"/>
                  <a:gd name="T50" fmla="*/ 0 w 990"/>
                  <a:gd name="T51" fmla="*/ 0 h 1082"/>
                  <a:gd name="T52" fmla="*/ 0 w 990"/>
                  <a:gd name="T53" fmla="*/ 0 h 1082"/>
                  <a:gd name="T54" fmla="*/ 0 w 990"/>
                  <a:gd name="T55" fmla="*/ 0 h 1082"/>
                  <a:gd name="T56" fmla="*/ 0 w 990"/>
                  <a:gd name="T57" fmla="*/ 0 h 1082"/>
                  <a:gd name="T58" fmla="*/ 0 w 990"/>
                  <a:gd name="T59" fmla="*/ 0 h 1082"/>
                  <a:gd name="T60" fmla="*/ 0 w 990"/>
                  <a:gd name="T61" fmla="*/ 0 h 1082"/>
                  <a:gd name="T62" fmla="*/ 0 w 990"/>
                  <a:gd name="T63" fmla="*/ 0 h 1082"/>
                  <a:gd name="T64" fmla="*/ 0 w 990"/>
                  <a:gd name="T65" fmla="*/ 0 h 1082"/>
                  <a:gd name="T66" fmla="*/ 0 w 990"/>
                  <a:gd name="T67" fmla="*/ 0 h 1082"/>
                  <a:gd name="T68" fmla="*/ 0 w 990"/>
                  <a:gd name="T69" fmla="*/ 0 h 1082"/>
                  <a:gd name="T70" fmla="*/ 0 w 990"/>
                  <a:gd name="T71" fmla="*/ 0 h 1082"/>
                  <a:gd name="T72" fmla="*/ 0 w 990"/>
                  <a:gd name="T73" fmla="*/ 0 h 1082"/>
                  <a:gd name="T74" fmla="*/ 0 w 990"/>
                  <a:gd name="T75" fmla="*/ 0 h 1082"/>
                  <a:gd name="T76" fmla="*/ 0 w 990"/>
                  <a:gd name="T77" fmla="*/ 0 h 1082"/>
                  <a:gd name="T78" fmla="*/ 0 w 990"/>
                  <a:gd name="T79" fmla="*/ 0 h 1082"/>
                  <a:gd name="T80" fmla="*/ 0 w 990"/>
                  <a:gd name="T81" fmla="*/ 0 h 1082"/>
                  <a:gd name="T82" fmla="*/ 0 w 990"/>
                  <a:gd name="T83" fmla="*/ 0 h 1082"/>
                  <a:gd name="T84" fmla="*/ 0 w 990"/>
                  <a:gd name="T85" fmla="*/ 0 h 1082"/>
                  <a:gd name="T86" fmla="*/ 0 w 990"/>
                  <a:gd name="T87" fmla="*/ 0 h 1082"/>
                  <a:gd name="T88" fmla="*/ 0 w 990"/>
                  <a:gd name="T89" fmla="*/ 0 h 1082"/>
                  <a:gd name="T90" fmla="*/ 0 w 990"/>
                  <a:gd name="T91" fmla="*/ 0 h 1082"/>
                  <a:gd name="T92" fmla="*/ 0 w 990"/>
                  <a:gd name="T93" fmla="*/ 0 h 1082"/>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990"/>
                  <a:gd name="T142" fmla="*/ 0 h 1082"/>
                  <a:gd name="T143" fmla="*/ 990 w 990"/>
                  <a:gd name="T144" fmla="*/ 1082 h 1082"/>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990" h="1082">
                    <a:moveTo>
                      <a:pt x="659" y="748"/>
                    </a:moveTo>
                    <a:lnTo>
                      <a:pt x="609" y="797"/>
                    </a:lnTo>
                    <a:lnTo>
                      <a:pt x="505" y="857"/>
                    </a:lnTo>
                    <a:lnTo>
                      <a:pt x="411" y="894"/>
                    </a:lnTo>
                    <a:lnTo>
                      <a:pt x="344" y="931"/>
                    </a:lnTo>
                    <a:lnTo>
                      <a:pt x="281" y="980"/>
                    </a:lnTo>
                    <a:lnTo>
                      <a:pt x="274" y="1066"/>
                    </a:lnTo>
                    <a:lnTo>
                      <a:pt x="335" y="1082"/>
                    </a:lnTo>
                    <a:lnTo>
                      <a:pt x="493" y="992"/>
                    </a:lnTo>
                    <a:lnTo>
                      <a:pt x="609" y="886"/>
                    </a:lnTo>
                    <a:lnTo>
                      <a:pt x="746" y="751"/>
                    </a:lnTo>
                    <a:lnTo>
                      <a:pt x="857" y="665"/>
                    </a:lnTo>
                    <a:lnTo>
                      <a:pt x="953" y="600"/>
                    </a:lnTo>
                    <a:lnTo>
                      <a:pt x="990" y="568"/>
                    </a:lnTo>
                    <a:lnTo>
                      <a:pt x="977" y="527"/>
                    </a:lnTo>
                    <a:lnTo>
                      <a:pt x="932" y="470"/>
                    </a:lnTo>
                    <a:lnTo>
                      <a:pt x="766" y="381"/>
                    </a:lnTo>
                    <a:lnTo>
                      <a:pt x="609" y="298"/>
                    </a:lnTo>
                    <a:lnTo>
                      <a:pt x="418" y="212"/>
                    </a:lnTo>
                    <a:lnTo>
                      <a:pt x="348" y="164"/>
                    </a:lnTo>
                    <a:lnTo>
                      <a:pt x="274" y="98"/>
                    </a:lnTo>
                    <a:lnTo>
                      <a:pt x="199" y="25"/>
                    </a:lnTo>
                    <a:lnTo>
                      <a:pt x="132" y="0"/>
                    </a:lnTo>
                    <a:lnTo>
                      <a:pt x="0" y="91"/>
                    </a:lnTo>
                    <a:lnTo>
                      <a:pt x="9" y="175"/>
                    </a:lnTo>
                    <a:lnTo>
                      <a:pt x="33" y="209"/>
                    </a:lnTo>
                    <a:lnTo>
                      <a:pt x="99" y="196"/>
                    </a:lnTo>
                    <a:lnTo>
                      <a:pt x="87" y="160"/>
                    </a:lnTo>
                    <a:lnTo>
                      <a:pt x="62" y="147"/>
                    </a:lnTo>
                    <a:lnTo>
                      <a:pt x="50" y="103"/>
                    </a:lnTo>
                    <a:lnTo>
                      <a:pt x="124" y="54"/>
                    </a:lnTo>
                    <a:lnTo>
                      <a:pt x="187" y="103"/>
                    </a:lnTo>
                    <a:lnTo>
                      <a:pt x="187" y="147"/>
                    </a:lnTo>
                    <a:lnTo>
                      <a:pt x="161" y="200"/>
                    </a:lnTo>
                    <a:lnTo>
                      <a:pt x="182" y="237"/>
                    </a:lnTo>
                    <a:lnTo>
                      <a:pt x="306" y="270"/>
                    </a:lnTo>
                    <a:lnTo>
                      <a:pt x="356" y="224"/>
                    </a:lnTo>
                    <a:lnTo>
                      <a:pt x="522" y="323"/>
                    </a:lnTo>
                    <a:lnTo>
                      <a:pt x="659" y="384"/>
                    </a:lnTo>
                    <a:lnTo>
                      <a:pt x="734" y="421"/>
                    </a:lnTo>
                    <a:lnTo>
                      <a:pt x="807" y="458"/>
                    </a:lnTo>
                    <a:lnTo>
                      <a:pt x="866" y="507"/>
                    </a:lnTo>
                    <a:lnTo>
                      <a:pt x="903" y="556"/>
                    </a:lnTo>
                    <a:lnTo>
                      <a:pt x="869" y="592"/>
                    </a:lnTo>
                    <a:lnTo>
                      <a:pt x="791" y="642"/>
                    </a:lnTo>
                    <a:lnTo>
                      <a:pt x="708" y="698"/>
                    </a:lnTo>
                    <a:lnTo>
                      <a:pt x="659" y="748"/>
                    </a:lnTo>
                    <a:close/>
                  </a:path>
                </a:pathLst>
              </a:custGeom>
              <a:solidFill>
                <a:srgbClr val="32858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71" name="Text Box 41"/>
              <p:cNvSpPr txBox="1">
                <a:spLocks noChangeArrowheads="1"/>
              </p:cNvSpPr>
              <p:nvPr/>
            </p:nvSpPr>
            <p:spPr bwMode="auto">
              <a:xfrm>
                <a:off x="4308368" y="5528783"/>
                <a:ext cx="7115849"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0" lang="zh-CN" altLang="en-US" sz="2800" dirty="0">
                    <a:solidFill>
                      <a:srgbClr val="0000FF"/>
                    </a:solidFill>
                    <a:latin typeface="+mn-lt"/>
                    <a:ea typeface="+mn-ea"/>
                  </a:rPr>
                  <a:t>点实验观测到的是暗条纹！说明在此处叠加的两光束的光程差为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/2</m:t>
                    </m:r>
                  </m:oMath>
                </a14:m>
                <a:r>
                  <a:rPr kumimoji="0" lang="zh-CN" altLang="en-US" sz="2800" dirty="0">
                    <a:solidFill>
                      <a:srgbClr val="0000FF"/>
                    </a:solidFill>
                    <a:latin typeface="+mn-lt"/>
                    <a:ea typeface="+mn-ea"/>
                  </a:rPr>
                  <a:t>。</a:t>
                </a:r>
              </a:p>
            </p:txBody>
          </p:sp>
        </mc:Choice>
        <mc:Fallback xmlns="">
          <p:sp>
            <p:nvSpPr>
              <p:cNvPr id="71" name="Text Box 41"/>
              <p:cNvSpPr txBox="1">
                <a:spLocks noRot="1" noChangeAspect="1" noMove="1" noResize="1" noEditPoints="1" noAdjustHandles="1" noChangeArrowheads="1" noChangeShapeType="1" noTextEdit="1"/>
              </p:cNvSpPr>
              <p:nvPr/>
            </p:nvSpPr>
            <p:spPr bwMode="auto">
              <a:xfrm>
                <a:off x="4308368" y="5528783"/>
                <a:ext cx="7115849" cy="954088"/>
              </a:xfrm>
              <a:prstGeom prst="rect">
                <a:avLst/>
              </a:prstGeom>
              <a:blipFill>
                <a:blip r:embed="rId7"/>
                <a:stretch>
                  <a:fillRect l="-1799" t="-7051" r="-1714"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4982130" y="2358452"/>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4982130" y="2358452"/>
                <a:ext cx="617925"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958449" y="3997226"/>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4958449" y="3997226"/>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0354362" y="1196986"/>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10354362" y="1196986"/>
                <a:ext cx="51565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4958193" y="3315593"/>
                <a:ext cx="619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4958193" y="3315593"/>
                <a:ext cx="61908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440306" y="324698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440306" y="3246989"/>
                <a:ext cx="50385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7301545" y="4083183"/>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7301545" y="4083183"/>
                <a:ext cx="543033"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7987631" y="1310065"/>
                <a:ext cx="59984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7987631" y="1310065"/>
                <a:ext cx="599844"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7011954" y="3623897"/>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7011954" y="3623897"/>
                <a:ext cx="59901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7961666" y="3511559"/>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7961666" y="3511559"/>
                <a:ext cx="534890"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01068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3"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strips(upRight)">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trips(downRight)">
                                      <p:cBhvr>
                                        <p:cTn id="12" dur="500"/>
                                        <p:tgtEl>
                                          <p:spTgt spid="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8" presetClass="entr" presetSubtype="3"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trips(upRight)">
                                      <p:cBhvr>
                                        <p:cTn id="17" dur="500"/>
                                        <p:tgtEl>
                                          <p:spTgt spid="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8" presetClass="entr" presetSubtype="3"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strips(upRight)">
                                      <p:cBhvr>
                                        <p:cTn id="22" dur="500"/>
                                        <p:tgtEl>
                                          <p:spTgt spid="59"/>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18" presetClass="entr" presetSubtype="12"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strips(downLeft)">
                                      <p:cBhvr>
                                        <p:cTn id="27" dur="500"/>
                                        <p:tgtEl>
                                          <p:spTgt spid="4"/>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4"/>
                                        </p:tgtEl>
                                        <p:attrNameLst>
                                          <p:attrName>style.visibility</p:attrName>
                                        </p:attrNameLst>
                                      </p:cBhvr>
                                      <p:to>
                                        <p:strVal val="visible"/>
                                      </p:to>
                                    </p:set>
                                    <p:animEffect transition="in" filter="wipe(left)">
                                      <p:cBhvr>
                                        <p:cTn id="32" dur="500"/>
                                        <p:tgtEl>
                                          <p:spTgt spid="74"/>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42"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arn(outHorizontal)">
                                      <p:cBhvr>
                                        <p:cTn id="37" dur="500"/>
                                        <p:tgtEl>
                                          <p:spTgt spid="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wipe(left)">
                                      <p:cBhvr>
                                        <p:cTn id="42" dur="500"/>
                                        <p:tgtEl>
                                          <p:spTgt spid="78"/>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37"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Effect transition="in" filter="barn(outVertical)">
                                      <p:cBhvr>
                                        <p:cTn id="47" dur="500"/>
                                        <p:tgtEl>
                                          <p:spTgt spid="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79"/>
                                        </p:tgtEl>
                                        <p:attrNameLst>
                                          <p:attrName>style.visibility</p:attrName>
                                        </p:attrNameLst>
                                      </p:cBhvr>
                                      <p:to>
                                        <p:strVal val="visible"/>
                                      </p:to>
                                    </p:set>
                                    <p:animEffect transition="in" filter="wipe(left)">
                                      <p:cBhvr>
                                        <p:cTn id="52" dur="500"/>
                                        <p:tgtEl>
                                          <p:spTgt spid="7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7"/>
                                        </p:tgtEl>
                                        <p:attrNameLst>
                                          <p:attrName>style.visibility</p:attrName>
                                        </p:attrNameLst>
                                      </p:cBhvr>
                                      <p:to>
                                        <p:strVal val="visible"/>
                                      </p:to>
                                    </p:set>
                                    <p:animEffect transition="in" filter="wipe(left)">
                                      <p:cBhvr>
                                        <p:cTn id="57" dur="500"/>
                                        <p:tgtEl>
                                          <p:spTgt spid="57"/>
                                        </p:tgtEl>
                                      </p:cBhvr>
                                    </p:animEffect>
                                  </p:childTnLst>
                                </p:cTn>
                              </p:par>
                            </p:childTnLst>
                          </p:cTn>
                        </p:par>
                      </p:childTnLst>
                    </p:cTn>
                  </p:par>
                  <p:par>
                    <p:cTn id="58" fill="hold">
                      <p:stCondLst>
                        <p:cond delay="indefinite"/>
                      </p:stCondLst>
                      <p:childTnLst>
                        <p:par>
                          <p:cTn id="59" fill="hold">
                            <p:stCondLst>
                              <p:cond delay="0"/>
                            </p:stCondLst>
                            <p:childTnLst>
                              <p:par>
                                <p:cTn id="60" presetID="9" presetClass="entr" presetSubtype="0"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dissolve">
                                      <p:cBhvr>
                                        <p:cTn id="62" dur="500"/>
                                        <p:tgtEl>
                                          <p:spTgt spid="5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143379"/>
                                        </p:tgtEl>
                                        <p:attrNameLst>
                                          <p:attrName>style.visibility</p:attrName>
                                        </p:attrNameLst>
                                      </p:cBhvr>
                                      <p:to>
                                        <p:strVal val="visible"/>
                                      </p:to>
                                    </p:set>
                                    <p:animEffect transition="in" filter="wipe(left)">
                                      <p:cBhvr>
                                        <p:cTn id="67" dur="500"/>
                                        <p:tgtEl>
                                          <p:spTgt spid="143379"/>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82"/>
                                        </p:tgtEl>
                                        <p:attrNameLst>
                                          <p:attrName>style.visibility</p:attrName>
                                        </p:attrNameLst>
                                      </p:cBhvr>
                                      <p:to>
                                        <p:strVal val="visible"/>
                                      </p:to>
                                    </p:set>
                                    <p:animEffect transition="in" filter="wipe(left)">
                                      <p:cBhvr>
                                        <p:cTn id="70" dur="500"/>
                                        <p:tgtEl>
                                          <p:spTgt spid="82"/>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0"/>
                                        </p:tgtEl>
                                        <p:attrNameLst>
                                          <p:attrName>style.visibility</p:attrName>
                                        </p:attrNameLst>
                                      </p:cBhvr>
                                      <p:to>
                                        <p:strVal val="visible"/>
                                      </p:to>
                                    </p:set>
                                    <p:animEffect transition="in" filter="wipe(left)">
                                      <p:cBhvr>
                                        <p:cTn id="73" dur="500"/>
                                        <p:tgtEl>
                                          <p:spTgt spid="80"/>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wipe(left)">
                                      <p:cBhvr>
                                        <p:cTn id="78" dur="500"/>
                                        <p:tgtEl>
                                          <p:spTgt spid="77"/>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71"/>
                                        </p:tgtEl>
                                        <p:attrNameLst>
                                          <p:attrName>style.visibility</p:attrName>
                                        </p:attrNameLst>
                                      </p:cBhvr>
                                      <p:to>
                                        <p:strVal val="visible"/>
                                      </p:to>
                                    </p:set>
                                    <p:animEffect transition="in" filter="wipe(left)">
                                      <p:cBhvr>
                                        <p:cTn id="83"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71" grpId="0"/>
      <p:bldP spid="74" grpId="0"/>
      <p:bldP spid="77" grpId="0"/>
      <p:bldP spid="78" grpId="0"/>
      <p:bldP spid="79" grpId="0"/>
      <p:bldP spid="80" grpId="0"/>
      <p:bldP spid="8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5" name="Rectangle 5"/>
          <p:cNvSpPr>
            <a:spLocks noChangeArrowheads="1"/>
          </p:cNvSpPr>
          <p:nvPr/>
        </p:nvSpPr>
        <p:spPr bwMode="auto">
          <a:xfrm>
            <a:off x="2308659" y="528400"/>
            <a:ext cx="915265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The significance of Lloyd experiment lies in showing the  phenomenon of </a:t>
            </a:r>
            <a:r>
              <a:rPr lang="en-US" altLang="zh-CN" sz="2800" i="1" dirty="0">
                <a:solidFill>
                  <a:srgbClr val="0000FF"/>
                </a:solidFill>
                <a:latin typeface="+mn-lt"/>
                <a:ea typeface="+mn-ea"/>
              </a:rPr>
              <a:t>half-wave</a:t>
            </a:r>
            <a:r>
              <a:rPr lang="en-US" altLang="zh-CN" sz="2800" dirty="0">
                <a:solidFill>
                  <a:srgbClr val="0000FF"/>
                </a:solidFill>
                <a:latin typeface="+mn-lt"/>
                <a:ea typeface="+mn-ea"/>
              </a:rPr>
              <a:t> </a:t>
            </a:r>
            <a:r>
              <a:rPr lang="en-US" altLang="zh-CN" sz="2800" i="1" dirty="0">
                <a:solidFill>
                  <a:srgbClr val="0000FF"/>
                </a:solidFill>
                <a:latin typeface="+mn-lt"/>
                <a:ea typeface="+mn-ea"/>
              </a:rPr>
              <a:t>loss</a:t>
            </a:r>
            <a:r>
              <a:rPr lang="en-US" altLang="zh-CN" sz="2800" dirty="0">
                <a:solidFill>
                  <a:srgbClr val="0000FF"/>
                </a:solidFill>
                <a:latin typeface="+mn-lt"/>
                <a:ea typeface="+mn-ea"/>
              </a:rPr>
              <a:t> of light.</a:t>
            </a:r>
          </a:p>
        </p:txBody>
      </p:sp>
      <p:grpSp>
        <p:nvGrpSpPr>
          <p:cNvPr id="2" name="Group 14"/>
          <p:cNvGrpSpPr>
            <a:grpSpLocks/>
          </p:cNvGrpSpPr>
          <p:nvPr/>
        </p:nvGrpSpPr>
        <p:grpSpPr bwMode="auto">
          <a:xfrm>
            <a:off x="2743637" y="4348617"/>
            <a:ext cx="8367712" cy="1133475"/>
            <a:chOff x="500" y="2976"/>
            <a:chExt cx="5271" cy="714"/>
          </a:xfrm>
        </p:grpSpPr>
        <p:sp>
          <p:nvSpPr>
            <p:cNvPr id="147465" name="Rectangle 12"/>
            <p:cNvSpPr>
              <a:spLocks noChangeArrowheads="1"/>
            </p:cNvSpPr>
            <p:nvPr/>
          </p:nvSpPr>
          <p:spPr bwMode="auto">
            <a:xfrm>
              <a:off x="500" y="2976"/>
              <a:ext cx="5271" cy="681"/>
            </a:xfrm>
            <a:prstGeom prst="rect">
              <a:avLst/>
            </a:prstGeom>
            <a:blipFill>
              <a:blip r:embed="rId3"/>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7466" name="Rectangle 6"/>
                <p:cNvSpPr>
                  <a:spLocks noChangeArrowheads="1"/>
                </p:cNvSpPr>
                <p:nvPr/>
              </p:nvSpPr>
              <p:spPr bwMode="auto">
                <a:xfrm>
                  <a:off x="567" y="2980"/>
                  <a:ext cx="5125" cy="71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buClr>
                      <a:schemeClr val="hlink"/>
                    </a:buClr>
                    <a:buFontTx/>
                    <a:buNone/>
                  </a:pPr>
                  <a:r>
                    <a:rPr lang="zh-CN" altLang="en-US" sz="2800" dirty="0">
                      <a:solidFill>
                        <a:srgbClr val="0000FF"/>
                      </a:solidFill>
                      <a:latin typeface="+mn-lt"/>
                      <a:ea typeface="+mn-ea"/>
                    </a:rPr>
                    <a:t>两束光线，经过不同光程后叠加，如果只有一束光线在传播过程中有半波损失，则光程差应加</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/2</m:t>
                      </m:r>
                    </m:oMath>
                  </a14:m>
                  <a:r>
                    <a:rPr lang="zh-CN" altLang="en-US" sz="2800" dirty="0">
                      <a:solidFill>
                        <a:srgbClr val="0000FF"/>
                      </a:solidFill>
                      <a:latin typeface="+mn-lt"/>
                      <a:ea typeface="+mn-ea"/>
                    </a:rPr>
                    <a:t>。          </a:t>
                  </a:r>
                </a:p>
              </p:txBody>
            </p:sp>
          </mc:Choice>
          <mc:Fallback xmlns="">
            <p:sp>
              <p:nvSpPr>
                <p:cNvPr id="147466" name="Rectangle 6"/>
                <p:cNvSpPr>
                  <a:spLocks noRot="1" noChangeAspect="1" noMove="1" noResize="1" noEditPoints="1" noAdjustHandles="1" noChangeArrowheads="1" noChangeShapeType="1" noTextEdit="1"/>
                </p:cNvSpPr>
                <p:nvPr/>
              </p:nvSpPr>
              <p:spPr bwMode="auto">
                <a:xfrm>
                  <a:off x="567" y="2980"/>
                  <a:ext cx="5125" cy="710"/>
                </a:xfrm>
                <a:prstGeom prst="rect">
                  <a:avLst/>
                </a:prstGeom>
                <a:blipFill>
                  <a:blip r:embed="rId4"/>
                  <a:stretch>
                    <a:fillRect l="-1574" t="-1622" r="-1499" b="-1027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3" name="Group 11"/>
          <p:cNvGrpSpPr>
            <a:grpSpLocks/>
          </p:cNvGrpSpPr>
          <p:nvPr/>
        </p:nvGrpSpPr>
        <p:grpSpPr bwMode="auto">
          <a:xfrm>
            <a:off x="2743636" y="1829258"/>
            <a:ext cx="8367713" cy="1777999"/>
            <a:chOff x="500" y="1389"/>
            <a:chExt cx="5271" cy="1120"/>
          </a:xfrm>
        </p:grpSpPr>
        <p:sp>
          <p:nvSpPr>
            <p:cNvPr id="147462" name="AutoShape 9" descr="胡桃"/>
            <p:cNvSpPr>
              <a:spLocks noChangeArrowheads="1"/>
            </p:cNvSpPr>
            <p:nvPr/>
          </p:nvSpPr>
          <p:spPr bwMode="auto">
            <a:xfrm>
              <a:off x="500" y="1389"/>
              <a:ext cx="5271" cy="1120"/>
            </a:xfrm>
            <a:prstGeom prst="roundRect">
              <a:avLst>
                <a:gd name="adj" fmla="val 16667"/>
              </a:avLst>
            </a:prstGeom>
            <a:blipFill dpi="0" rotWithShape="1">
              <a:blip r:embed="rId5"/>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147463" name="Rectangle 4"/>
                <p:cNvSpPr>
                  <a:spLocks noChangeArrowheads="1"/>
                </p:cNvSpPr>
                <p:nvPr/>
              </p:nvSpPr>
              <p:spPr bwMode="auto">
                <a:xfrm>
                  <a:off x="567" y="1434"/>
                  <a:ext cx="5125" cy="103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当光从光疏介质入射到光密介质，再反射回光疏介质时，反射光的光程在界面上发生了</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/2</m:t>
                      </m:r>
                    </m:oMath>
                  </a14:m>
                  <a:r>
                    <a:rPr lang="zh-CN" altLang="en-US" sz="2800" dirty="0">
                      <a:solidFill>
                        <a:srgbClr val="0000FF"/>
                      </a:solidFill>
                      <a:latin typeface="+mn-lt"/>
                      <a:ea typeface="+mn-ea"/>
                    </a:rPr>
                    <a:t>的突变，这种现象叫做“</a:t>
                  </a:r>
                  <a:r>
                    <a:rPr lang="zh-CN" altLang="en-US" sz="2800" dirty="0">
                      <a:solidFill>
                        <a:srgbClr val="FF0000"/>
                      </a:solidFill>
                      <a:latin typeface="+mn-lt"/>
                      <a:ea typeface="+mn-ea"/>
                    </a:rPr>
                    <a:t>半波损失</a:t>
                  </a:r>
                  <a:r>
                    <a:rPr lang="zh-CN" altLang="en-US" sz="2800" dirty="0">
                      <a:solidFill>
                        <a:srgbClr val="0000FF"/>
                      </a:solidFill>
                      <a:latin typeface="+mn-lt"/>
                      <a:ea typeface="+mn-ea"/>
                    </a:rPr>
                    <a:t>”。 </a:t>
                  </a:r>
                </a:p>
              </p:txBody>
            </p:sp>
          </mc:Choice>
          <mc:Fallback xmlns="">
            <p:sp>
              <p:nvSpPr>
                <p:cNvPr id="147463" name="Rectangle 4"/>
                <p:cNvSpPr>
                  <a:spLocks noRot="1" noChangeAspect="1" noMove="1" noResize="1" noEditPoints="1" noAdjustHandles="1" noChangeArrowheads="1" noChangeShapeType="1" noTextEdit="1"/>
                </p:cNvSpPr>
                <p:nvPr/>
              </p:nvSpPr>
              <p:spPr bwMode="auto">
                <a:xfrm>
                  <a:off x="567" y="1434"/>
                  <a:ext cx="5125" cy="1035"/>
                </a:xfrm>
                <a:prstGeom prst="rect">
                  <a:avLst/>
                </a:prstGeom>
                <a:blipFill>
                  <a:blip r:embed="rId6"/>
                  <a:stretch>
                    <a:fillRect l="-1574" t="-1487" r="-1499" b="-706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sp>
        <p:nvSpPr>
          <p:cNvPr id="384013" name="AutoShape 13"/>
          <p:cNvSpPr>
            <a:spLocks noChangeArrowheads="1"/>
          </p:cNvSpPr>
          <p:nvPr/>
        </p:nvSpPr>
        <p:spPr bwMode="auto">
          <a:xfrm>
            <a:off x="6386948" y="3678694"/>
            <a:ext cx="1081088" cy="647700"/>
          </a:xfrm>
          <a:prstGeom prst="downArrow">
            <a:avLst>
              <a:gd name="adj1" fmla="val 26827"/>
              <a:gd name="adj2" fmla="val 32736"/>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Tree>
    <p:extLst>
      <p:ext uri="{BB962C8B-B14F-4D97-AF65-F5344CB8AC3E}">
        <p14:creationId xmlns:p14="http://schemas.microsoft.com/office/powerpoint/2010/main" val="38541403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84005"/>
                                        </p:tgtEl>
                                        <p:attrNameLst>
                                          <p:attrName>style.visibility</p:attrName>
                                        </p:attrNameLst>
                                      </p:cBhvr>
                                      <p:to>
                                        <p:strVal val="visible"/>
                                      </p:to>
                                    </p:set>
                                    <p:animEffect transition="in" filter="blinds(horizontal)">
                                      <p:cBhvr>
                                        <p:cTn id="7" dur="500"/>
                                        <p:tgtEl>
                                          <p:spTgt spid="38400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edge">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9" presetClass="entr" presetSubtype="0" decel="100000" fill="hold" grpId="0" nodeType="clickEffect">
                                  <p:stCondLst>
                                    <p:cond delay="0"/>
                                  </p:stCondLst>
                                  <p:childTnLst>
                                    <p:set>
                                      <p:cBhvr>
                                        <p:cTn id="16" dur="1" fill="hold">
                                          <p:stCondLst>
                                            <p:cond delay="0"/>
                                          </p:stCondLst>
                                        </p:cTn>
                                        <p:tgtEl>
                                          <p:spTgt spid="384013"/>
                                        </p:tgtEl>
                                        <p:attrNameLst>
                                          <p:attrName>style.visibility</p:attrName>
                                        </p:attrNameLst>
                                      </p:cBhvr>
                                      <p:to>
                                        <p:strVal val="visible"/>
                                      </p:to>
                                    </p:set>
                                    <p:anim calcmode="lin" valueType="num">
                                      <p:cBhvr>
                                        <p:cTn id="17" dur="500" fill="hold"/>
                                        <p:tgtEl>
                                          <p:spTgt spid="384013"/>
                                        </p:tgtEl>
                                        <p:attrNameLst>
                                          <p:attrName>ppt_w</p:attrName>
                                        </p:attrNameLst>
                                      </p:cBhvr>
                                      <p:tavLst>
                                        <p:tav tm="0">
                                          <p:val>
                                            <p:fltVal val="0"/>
                                          </p:val>
                                        </p:tav>
                                        <p:tav tm="100000">
                                          <p:val>
                                            <p:strVal val="#ppt_w"/>
                                          </p:val>
                                        </p:tav>
                                      </p:tavLst>
                                    </p:anim>
                                    <p:anim calcmode="lin" valueType="num">
                                      <p:cBhvr>
                                        <p:cTn id="18" dur="500" fill="hold"/>
                                        <p:tgtEl>
                                          <p:spTgt spid="384013"/>
                                        </p:tgtEl>
                                        <p:attrNameLst>
                                          <p:attrName>ppt_h</p:attrName>
                                        </p:attrNameLst>
                                      </p:cBhvr>
                                      <p:tavLst>
                                        <p:tav tm="0">
                                          <p:val>
                                            <p:fltVal val="0"/>
                                          </p:val>
                                        </p:tav>
                                        <p:tav tm="100000">
                                          <p:val>
                                            <p:strVal val="#ppt_h"/>
                                          </p:val>
                                        </p:tav>
                                      </p:tavLst>
                                    </p:anim>
                                    <p:anim calcmode="lin" valueType="num">
                                      <p:cBhvr>
                                        <p:cTn id="19" dur="500" fill="hold"/>
                                        <p:tgtEl>
                                          <p:spTgt spid="384013"/>
                                        </p:tgtEl>
                                        <p:attrNameLst>
                                          <p:attrName>style.rotation</p:attrName>
                                        </p:attrNameLst>
                                      </p:cBhvr>
                                      <p:tavLst>
                                        <p:tav tm="0">
                                          <p:val>
                                            <p:fltVal val="360"/>
                                          </p:val>
                                        </p:tav>
                                        <p:tav tm="100000">
                                          <p:val>
                                            <p:fltVal val="0"/>
                                          </p:val>
                                        </p:tav>
                                      </p:tavLst>
                                    </p:anim>
                                    <p:animEffect transition="in" filter="fade">
                                      <p:cBhvr>
                                        <p:cTn id="20" dur="500"/>
                                        <p:tgtEl>
                                          <p:spTgt spid="38401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dissolve">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005" grpId="0"/>
      <p:bldP spid="38401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ext Box 2"/>
          <p:cNvSpPr txBox="1">
            <a:spLocks noChangeArrowheads="1"/>
          </p:cNvSpPr>
          <p:nvPr/>
        </p:nvSpPr>
        <p:spPr bwMode="auto">
          <a:xfrm>
            <a:off x="1881188" y="357189"/>
            <a:ext cx="2792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半波损失</a:t>
            </a:r>
            <a:r>
              <a:rPr lang="zh-CN" altLang="en-US" sz="2800" dirty="0">
                <a:solidFill>
                  <a:srgbClr val="0000FF"/>
                </a:solidFill>
                <a:latin typeface="+mn-lt"/>
                <a:ea typeface="+mn-ea"/>
              </a:rPr>
              <a:t>：</a:t>
            </a:r>
          </a:p>
        </p:txBody>
      </p:sp>
      <p:sp>
        <p:nvSpPr>
          <p:cNvPr id="19482" name="Text Box 26"/>
          <p:cNvSpPr txBox="1">
            <a:spLocks noChangeArrowheads="1"/>
          </p:cNvSpPr>
          <p:nvPr/>
        </p:nvSpPr>
        <p:spPr bwMode="auto">
          <a:xfrm>
            <a:off x="1952625" y="1197275"/>
            <a:ext cx="46611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1</a:t>
            </a:r>
            <a:r>
              <a:rPr lang="en-US" altLang="zh-CN" sz="2800" dirty="0">
                <a:solidFill>
                  <a:srgbClr val="0000FF"/>
                </a:solidFill>
                <a:latin typeface="+mn-lt"/>
                <a:ea typeface="+mn-ea"/>
              </a:rPr>
              <a:t>.</a:t>
            </a:r>
            <a:r>
              <a:rPr lang="zh-CN" altLang="en-US" sz="2800" dirty="0">
                <a:solidFill>
                  <a:srgbClr val="0000FF"/>
                </a:solidFill>
                <a:latin typeface="+mn-lt"/>
                <a:ea typeface="+mn-ea"/>
              </a:rPr>
              <a:t>当光从折射率大的光密介质，入射于折射率小的光疏介质时，反射光没有半波损失。</a:t>
            </a:r>
          </a:p>
        </p:txBody>
      </p:sp>
      <p:sp>
        <p:nvSpPr>
          <p:cNvPr id="19483" name="Text Box 27"/>
          <p:cNvSpPr txBox="1">
            <a:spLocks noChangeArrowheads="1"/>
          </p:cNvSpPr>
          <p:nvPr/>
        </p:nvSpPr>
        <p:spPr bwMode="auto">
          <a:xfrm>
            <a:off x="1952625" y="3714750"/>
            <a:ext cx="46611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2</a:t>
            </a:r>
            <a:r>
              <a:rPr lang="en-US" altLang="zh-CN" sz="2800" dirty="0">
                <a:solidFill>
                  <a:srgbClr val="0000FF"/>
                </a:solidFill>
                <a:latin typeface="+mn-lt"/>
                <a:ea typeface="+mn-ea"/>
              </a:rPr>
              <a:t>.</a:t>
            </a:r>
            <a:r>
              <a:rPr lang="zh-CN" altLang="en-US" sz="2800" dirty="0">
                <a:solidFill>
                  <a:srgbClr val="0000FF"/>
                </a:solidFill>
                <a:latin typeface="+mn-lt"/>
                <a:ea typeface="+mn-ea"/>
              </a:rPr>
              <a:t>当光从折射率小的光疏介质，入射于折射率大的光密介质时，则反射光有半波损失。</a:t>
            </a:r>
          </a:p>
        </p:txBody>
      </p:sp>
      <p:grpSp>
        <p:nvGrpSpPr>
          <p:cNvPr id="2" name="Group 53"/>
          <p:cNvGrpSpPr>
            <a:grpSpLocks/>
          </p:cNvGrpSpPr>
          <p:nvPr/>
        </p:nvGrpSpPr>
        <p:grpSpPr bwMode="auto">
          <a:xfrm>
            <a:off x="8666533" y="1421717"/>
            <a:ext cx="2362200" cy="1371600"/>
            <a:chOff x="4080" y="1680"/>
            <a:chExt cx="1488" cy="864"/>
          </a:xfrm>
        </p:grpSpPr>
        <p:sp>
          <p:nvSpPr>
            <p:cNvPr id="122896" name="Line 28"/>
            <p:cNvSpPr>
              <a:spLocks noChangeShapeType="1"/>
            </p:cNvSpPr>
            <p:nvPr/>
          </p:nvSpPr>
          <p:spPr bwMode="auto">
            <a:xfrm>
              <a:off x="4080" y="2544"/>
              <a:ext cx="148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7" name="Line 30"/>
            <p:cNvSpPr>
              <a:spLocks noChangeShapeType="1"/>
            </p:cNvSpPr>
            <p:nvPr/>
          </p:nvSpPr>
          <p:spPr bwMode="auto">
            <a:xfrm>
              <a:off x="4464" y="1824"/>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8" name="Line 32"/>
            <p:cNvSpPr>
              <a:spLocks noChangeShapeType="1"/>
            </p:cNvSpPr>
            <p:nvPr/>
          </p:nvSpPr>
          <p:spPr bwMode="auto">
            <a:xfrm flipV="1">
              <a:off x="4704" y="1806"/>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902" name="Line 38"/>
            <p:cNvSpPr>
              <a:spLocks noChangeShapeType="1"/>
            </p:cNvSpPr>
            <p:nvPr/>
          </p:nvSpPr>
          <p:spPr bwMode="auto">
            <a:xfrm>
              <a:off x="4704" y="1680"/>
              <a:ext cx="0" cy="864"/>
            </a:xfrm>
            <a:prstGeom prst="line">
              <a:avLst/>
            </a:prstGeom>
            <a:noFill/>
            <a:ln w="9525">
              <a:solidFill>
                <a:srgbClr val="FF0000"/>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3" name="Group 48"/>
          <p:cNvGrpSpPr>
            <a:grpSpLocks/>
          </p:cNvGrpSpPr>
          <p:nvPr/>
        </p:nvGrpSpPr>
        <p:grpSpPr bwMode="auto">
          <a:xfrm>
            <a:off x="8688758" y="4114146"/>
            <a:ext cx="2362200" cy="1371600"/>
            <a:chOff x="3504" y="2832"/>
            <a:chExt cx="1488" cy="864"/>
          </a:xfrm>
        </p:grpSpPr>
        <p:sp>
          <p:nvSpPr>
            <p:cNvPr id="122889" name="Line 41"/>
            <p:cNvSpPr>
              <a:spLocks noChangeShapeType="1"/>
            </p:cNvSpPr>
            <p:nvPr/>
          </p:nvSpPr>
          <p:spPr bwMode="auto">
            <a:xfrm>
              <a:off x="3504" y="3696"/>
              <a:ext cx="148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0" name="Line 42"/>
            <p:cNvSpPr>
              <a:spLocks noChangeShapeType="1"/>
            </p:cNvSpPr>
            <p:nvPr/>
          </p:nvSpPr>
          <p:spPr bwMode="auto">
            <a:xfrm>
              <a:off x="3888" y="2976"/>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1" name="Line 43"/>
            <p:cNvSpPr>
              <a:spLocks noChangeShapeType="1"/>
            </p:cNvSpPr>
            <p:nvPr/>
          </p:nvSpPr>
          <p:spPr bwMode="auto">
            <a:xfrm flipV="1">
              <a:off x="4128" y="2958"/>
              <a:ext cx="240" cy="720"/>
            </a:xfrm>
            <a:prstGeom prst="line">
              <a:avLst/>
            </a:prstGeom>
            <a:noFill/>
            <a:ln w="28575">
              <a:solidFill>
                <a:srgbClr val="0000FF"/>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895" name="Line 47"/>
            <p:cNvSpPr>
              <a:spLocks noChangeShapeType="1"/>
            </p:cNvSpPr>
            <p:nvPr/>
          </p:nvSpPr>
          <p:spPr bwMode="auto">
            <a:xfrm>
              <a:off x="4128" y="2832"/>
              <a:ext cx="0" cy="864"/>
            </a:xfrm>
            <a:prstGeom prst="line">
              <a:avLst/>
            </a:prstGeom>
            <a:noFill/>
            <a:ln w="9525">
              <a:solidFill>
                <a:srgbClr val="FF0000"/>
              </a:solidFill>
              <a:prstDash val="lgDashDot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9505" name="Text Box 49"/>
          <p:cNvSpPr txBox="1">
            <a:spLocks noChangeArrowheads="1"/>
          </p:cNvSpPr>
          <p:nvPr/>
        </p:nvSpPr>
        <p:spPr bwMode="auto">
          <a:xfrm>
            <a:off x="7156535" y="3714750"/>
            <a:ext cx="198002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有半波损失</a:t>
            </a:r>
          </a:p>
        </p:txBody>
      </p:sp>
      <p:sp>
        <p:nvSpPr>
          <p:cNvPr id="19506" name="Text Box 50"/>
          <p:cNvSpPr txBox="1">
            <a:spLocks noChangeArrowheads="1"/>
          </p:cNvSpPr>
          <p:nvPr/>
        </p:nvSpPr>
        <p:spPr bwMode="auto">
          <a:xfrm>
            <a:off x="7156535" y="119727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没有半波损失</a:t>
            </a:r>
          </a:p>
        </p:txBody>
      </p:sp>
      <mc:AlternateContent xmlns:mc="http://schemas.openxmlformats.org/markup-compatibility/2006" xmlns:a14="http://schemas.microsoft.com/office/drawing/2010/main">
        <mc:Choice Requires="a14">
          <p:sp>
            <p:nvSpPr>
              <p:cNvPr id="23" name="矩形 22"/>
              <p:cNvSpPr/>
              <p:nvPr/>
            </p:nvSpPr>
            <p:spPr>
              <a:xfrm>
                <a:off x="8739107" y="2016891"/>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8739107" y="2016891"/>
                <a:ext cx="649729"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9328132" y="285305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9328132" y="2853052"/>
                <a:ext cx="658001"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9772090" y="2085482"/>
                <a:ext cx="14925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9772090" y="2085482"/>
                <a:ext cx="149252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8692895" y="4584304"/>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8692895" y="4584304"/>
                <a:ext cx="64972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367304" y="5602358"/>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367304" y="5602358"/>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772090" y="4697461"/>
                <a:ext cx="149252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772090" y="4697461"/>
                <a:ext cx="1492523"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347168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grpId="0" nodeType="withEffect">
                                  <p:stCondLst>
                                    <p:cond delay="0"/>
                                  </p:stCondLst>
                                  <p:childTnLst>
                                    <p:set>
                                      <p:cBhvr>
                                        <p:cTn id="6" dur="1" fill="hold">
                                          <p:stCondLst>
                                            <p:cond delay="0"/>
                                          </p:stCondLst>
                                        </p:cTn>
                                        <p:tgtEl>
                                          <p:spTgt spid="19458"/>
                                        </p:tgtEl>
                                        <p:attrNameLst>
                                          <p:attrName>style.visibility</p:attrName>
                                        </p:attrNameLst>
                                      </p:cBhvr>
                                      <p:to>
                                        <p:strVal val="visible"/>
                                      </p:to>
                                    </p:set>
                                    <p:animEffect transition="in" filter="box(out)">
                                      <p:cBhvr>
                                        <p:cTn id="7" dur="500"/>
                                        <p:tgtEl>
                                          <p:spTgt spid="1945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9482"/>
                                        </p:tgtEl>
                                        <p:attrNameLst>
                                          <p:attrName>style.visibility</p:attrName>
                                        </p:attrNameLst>
                                      </p:cBhvr>
                                      <p:to>
                                        <p:strVal val="visible"/>
                                      </p:to>
                                    </p:set>
                                    <p:animEffect transition="in" filter="blinds(horizontal)">
                                      <p:cBhvr>
                                        <p:cTn id="12" dur="500"/>
                                        <p:tgtEl>
                                          <p:spTgt spid="1948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ox(out)">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wipe(left)">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9506"/>
                                        </p:tgtEl>
                                        <p:attrNameLst>
                                          <p:attrName>style.visibility</p:attrName>
                                        </p:attrNameLst>
                                      </p:cBhvr>
                                      <p:to>
                                        <p:strVal val="visible"/>
                                      </p:to>
                                    </p:set>
                                    <p:animEffect transition="in" filter="box(in)">
                                      <p:cBhvr>
                                        <p:cTn id="37" dur="500"/>
                                        <p:tgtEl>
                                          <p:spTgt spid="19506"/>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9483"/>
                                        </p:tgtEl>
                                        <p:attrNameLst>
                                          <p:attrName>style.visibility</p:attrName>
                                        </p:attrNameLst>
                                      </p:cBhvr>
                                      <p:to>
                                        <p:strVal val="visible"/>
                                      </p:to>
                                    </p:set>
                                    <p:animEffect transition="in" filter="box(in)">
                                      <p:cBhvr>
                                        <p:cTn id="42" dur="500"/>
                                        <p:tgtEl>
                                          <p:spTgt spid="1948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4" presetClass="entr" presetSubtype="32"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box(out)">
                                      <p:cBhvr>
                                        <p:cTn id="47" dur="500"/>
                                        <p:tgtEl>
                                          <p:spTgt spid="3"/>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wipe(left)">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grpId="0" nodeType="clickEffect">
                                  <p:stCondLst>
                                    <p:cond delay="0"/>
                                  </p:stCondLst>
                                  <p:childTnLst>
                                    <p:set>
                                      <p:cBhvr>
                                        <p:cTn id="66" dur="1" fill="hold">
                                          <p:stCondLst>
                                            <p:cond delay="0"/>
                                          </p:stCondLst>
                                        </p:cTn>
                                        <p:tgtEl>
                                          <p:spTgt spid="19505"/>
                                        </p:tgtEl>
                                        <p:attrNameLst>
                                          <p:attrName>style.visibility</p:attrName>
                                        </p:attrNameLst>
                                      </p:cBhvr>
                                      <p:to>
                                        <p:strVal val="visible"/>
                                      </p:to>
                                    </p:set>
                                    <p:animEffect transition="in" filter="blinds(horizontal)">
                                      <p:cBhvr>
                                        <p:cTn id="67" dur="500"/>
                                        <p:tgtEl>
                                          <p:spTgt spid="195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8" grpId="0" autoUpdateAnimBg="0"/>
      <p:bldP spid="19482" grpId="0"/>
      <p:bldP spid="19483" grpId="0"/>
      <p:bldP spid="19505" grpId="0" autoUpdateAnimBg="0"/>
      <p:bldP spid="19506" grpId="0" autoUpdateAnimBg="0"/>
      <p:bldP spid="23" grpId="0"/>
      <p:bldP spid="24" grpId="0"/>
      <p:bldP spid="25" grpId="0"/>
      <p:bldP spid="27" grpId="0"/>
      <p:bldP spid="28" grpId="0"/>
      <p:bldP spid="29"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4" name="Text Box 6"/>
          <p:cNvSpPr txBox="1">
            <a:spLocks noChangeArrowheads="1"/>
          </p:cNvSpPr>
          <p:nvPr/>
        </p:nvSpPr>
        <p:spPr bwMode="auto">
          <a:xfrm>
            <a:off x="5059468" y="1685752"/>
            <a:ext cx="2401887"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dirty="0">
                <a:solidFill>
                  <a:srgbClr val="0000FF"/>
                </a:solidFill>
                <a:latin typeface="+mn-lt"/>
                <a:ea typeface="+mn-ea"/>
              </a:rPr>
              <a:t>（</a:t>
            </a:r>
            <a:r>
              <a:rPr lang="zh-CN" altLang="en-US" sz="2800" dirty="0">
                <a:solidFill>
                  <a:srgbClr val="FF0000"/>
                </a:solidFill>
                <a:latin typeface="+mn-lt"/>
                <a:ea typeface="+mn-ea"/>
              </a:rPr>
              <a:t>上</a:t>
            </a:r>
            <a:r>
              <a:rPr lang="zh-CN" altLang="en-US" sz="2800" dirty="0">
                <a:solidFill>
                  <a:srgbClr val="0000FF"/>
                </a:solidFill>
                <a:latin typeface="+mn-lt"/>
                <a:ea typeface="+mn-ea"/>
              </a:rPr>
              <a:t>表面有）</a:t>
            </a:r>
          </a:p>
        </p:txBody>
      </p:sp>
      <p:sp>
        <p:nvSpPr>
          <p:cNvPr id="217095" name="Text Box 7"/>
          <p:cNvSpPr txBox="1">
            <a:spLocks noChangeArrowheads="1"/>
          </p:cNvSpPr>
          <p:nvPr/>
        </p:nvSpPr>
        <p:spPr bwMode="auto">
          <a:xfrm>
            <a:off x="5059468" y="2717896"/>
            <a:ext cx="254476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下</a:t>
            </a:r>
            <a:r>
              <a:rPr lang="zh-CN" altLang="en-US" sz="2800">
                <a:solidFill>
                  <a:srgbClr val="0000FF"/>
                </a:solidFill>
                <a:latin typeface="+mn-lt"/>
                <a:ea typeface="+mn-ea"/>
              </a:rPr>
              <a:t>表面有）</a:t>
            </a:r>
          </a:p>
        </p:txBody>
      </p:sp>
      <p:sp>
        <p:nvSpPr>
          <p:cNvPr id="217096" name="Text Box 8"/>
          <p:cNvSpPr txBox="1">
            <a:spLocks noChangeArrowheads="1"/>
          </p:cNvSpPr>
          <p:nvPr/>
        </p:nvSpPr>
        <p:spPr bwMode="auto">
          <a:xfrm>
            <a:off x="5059468" y="3750040"/>
            <a:ext cx="356235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上、下</a:t>
            </a:r>
            <a:r>
              <a:rPr lang="zh-CN" altLang="en-US" sz="2800">
                <a:solidFill>
                  <a:srgbClr val="0000FF"/>
                </a:solidFill>
                <a:latin typeface="+mn-lt"/>
                <a:ea typeface="+mn-ea"/>
              </a:rPr>
              <a:t>表面都有）</a:t>
            </a:r>
          </a:p>
        </p:txBody>
      </p:sp>
      <p:sp>
        <p:nvSpPr>
          <p:cNvPr id="217097" name="Text Box 9"/>
          <p:cNvSpPr txBox="1">
            <a:spLocks noChangeArrowheads="1"/>
          </p:cNvSpPr>
          <p:nvPr/>
        </p:nvSpPr>
        <p:spPr bwMode="auto">
          <a:xfrm>
            <a:off x="5059468" y="4782183"/>
            <a:ext cx="387350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a:solidFill>
                  <a:srgbClr val="0000FF"/>
                </a:solidFill>
                <a:latin typeface="+mn-lt"/>
                <a:ea typeface="+mn-ea"/>
              </a:rPr>
              <a:t>（</a:t>
            </a:r>
            <a:r>
              <a:rPr lang="zh-CN" altLang="en-US" sz="2800">
                <a:solidFill>
                  <a:srgbClr val="FF0000"/>
                </a:solidFill>
                <a:latin typeface="+mn-lt"/>
                <a:ea typeface="+mn-ea"/>
              </a:rPr>
              <a:t>上、下</a:t>
            </a:r>
            <a:r>
              <a:rPr lang="zh-CN" altLang="en-US" sz="2800">
                <a:solidFill>
                  <a:srgbClr val="0000FF"/>
                </a:solidFill>
                <a:latin typeface="+mn-lt"/>
                <a:ea typeface="+mn-ea"/>
              </a:rPr>
              <a:t>表面都没有）</a:t>
            </a:r>
          </a:p>
        </p:txBody>
      </p:sp>
      <p:sp>
        <p:nvSpPr>
          <p:cNvPr id="217098" name="Text Box 10"/>
          <p:cNvSpPr txBox="1">
            <a:spLocks noChangeArrowheads="1"/>
          </p:cNvSpPr>
          <p:nvPr/>
        </p:nvSpPr>
        <p:spPr bwMode="auto">
          <a:xfrm>
            <a:off x="2208284" y="670325"/>
            <a:ext cx="469265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lang="zh-CN" altLang="en-US" sz="2800" dirty="0">
                <a:solidFill>
                  <a:srgbClr val="0000FF"/>
                </a:solidFill>
                <a:latin typeface="+mn-lt"/>
                <a:ea typeface="+mn-ea"/>
              </a:rPr>
              <a:t>反射光的半波损失</a:t>
            </a:r>
          </a:p>
        </p:txBody>
      </p:sp>
      <p:grpSp>
        <p:nvGrpSpPr>
          <p:cNvPr id="217099" name="Group 11"/>
          <p:cNvGrpSpPr>
            <a:grpSpLocks/>
          </p:cNvGrpSpPr>
          <p:nvPr/>
        </p:nvGrpSpPr>
        <p:grpSpPr bwMode="auto">
          <a:xfrm>
            <a:off x="7764034" y="1021071"/>
            <a:ext cx="3325813" cy="2133600"/>
            <a:chOff x="3096" y="2600"/>
            <a:chExt cx="2208" cy="1344"/>
          </a:xfrm>
        </p:grpSpPr>
        <p:sp>
          <p:nvSpPr>
            <p:cNvPr id="35852" name="Rectangle 12"/>
            <p:cNvSpPr>
              <a:spLocks noChangeArrowheads="1"/>
            </p:cNvSpPr>
            <p:nvPr/>
          </p:nvSpPr>
          <p:spPr bwMode="auto">
            <a:xfrm>
              <a:off x="3096" y="2600"/>
              <a:ext cx="2208" cy="1344"/>
            </a:xfrm>
            <a:prstGeom prst="rect">
              <a:avLst/>
            </a:prstGeom>
            <a:solidFill>
              <a:schemeClr val="accent4">
                <a:lumMod val="40000"/>
                <a:lumOff val="60000"/>
                <a:alpha val="50000"/>
              </a:schemeClr>
            </a:solidFill>
            <a:ln w="9525">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1C1C1C"/>
                </a:solidFill>
                <a:latin typeface="+mn-lt"/>
                <a:ea typeface="+mn-ea"/>
              </a:endParaRPr>
            </a:p>
          </p:txBody>
        </p:sp>
        <p:sp>
          <p:nvSpPr>
            <p:cNvPr id="35853" name="Rectangle 13" descr="浅色上对角线"/>
            <p:cNvSpPr>
              <a:spLocks noChangeArrowheads="1"/>
            </p:cNvSpPr>
            <p:nvPr/>
          </p:nvSpPr>
          <p:spPr bwMode="auto">
            <a:xfrm>
              <a:off x="3408" y="3552"/>
              <a:ext cx="1584" cy="336"/>
            </a:xfrm>
            <a:prstGeom prst="rect">
              <a:avLst/>
            </a:prstGeom>
            <a:blipFill dpi="0" rotWithShape="0">
              <a:blip r:embed="rId2"/>
              <a:srcRect/>
              <a:tile tx="0" ty="0" sx="100000" sy="100000" flip="none" algn="tl"/>
            </a:blip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1C1C1C"/>
                </a:solidFill>
                <a:latin typeface="+mn-lt"/>
                <a:ea typeface="+mn-ea"/>
              </a:endParaRPr>
            </a:p>
          </p:txBody>
        </p:sp>
        <p:sp>
          <p:nvSpPr>
            <p:cNvPr id="35854" name="Line 14"/>
            <p:cNvSpPr>
              <a:spLocks noChangeShapeType="1"/>
            </p:cNvSpPr>
            <p:nvPr/>
          </p:nvSpPr>
          <p:spPr bwMode="auto">
            <a:xfrm>
              <a:off x="4032" y="2640"/>
              <a:ext cx="0" cy="480"/>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5" name="Line 15"/>
            <p:cNvSpPr>
              <a:spLocks noChangeShapeType="1"/>
            </p:cNvSpPr>
            <p:nvPr/>
          </p:nvSpPr>
          <p:spPr bwMode="auto">
            <a:xfrm flipV="1">
              <a:off x="4128" y="2640"/>
              <a:ext cx="0" cy="480"/>
            </a:xfrm>
            <a:prstGeom prst="line">
              <a:avLst/>
            </a:prstGeom>
            <a:noFill/>
            <a:ln w="28575">
              <a:solidFill>
                <a:srgbClr val="C64A12"/>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6" name="Line 16"/>
            <p:cNvSpPr>
              <a:spLocks noChangeShapeType="1"/>
            </p:cNvSpPr>
            <p:nvPr/>
          </p:nvSpPr>
          <p:spPr bwMode="auto">
            <a:xfrm flipV="1">
              <a:off x="4224" y="2640"/>
              <a:ext cx="0" cy="912"/>
            </a:xfrm>
            <a:prstGeom prst="line">
              <a:avLst/>
            </a:prstGeom>
            <a:noFill/>
            <a:ln w="28575">
              <a:solidFill>
                <a:srgbClr val="CC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sp>
          <p:nvSpPr>
            <p:cNvPr id="35857" name="Line 17"/>
            <p:cNvSpPr>
              <a:spLocks noChangeShapeType="1"/>
            </p:cNvSpPr>
            <p:nvPr/>
          </p:nvSpPr>
          <p:spPr bwMode="auto">
            <a:xfrm>
              <a:off x="4032" y="3024"/>
              <a:ext cx="0" cy="528"/>
            </a:xfrm>
            <a:prstGeom prst="line">
              <a:avLst/>
            </a:prstGeom>
            <a:noFill/>
            <a:ln w="28575">
              <a:solidFill>
                <a:srgbClr val="FF0000"/>
              </a:solidFill>
              <a:round/>
              <a:headEnd/>
              <a:tailEnd type="triangle" w="sm"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a:latin typeface="+mn-lt"/>
                <a:ea typeface="+mn-ea"/>
              </a:endParaRPr>
            </a:p>
          </p:txBody>
        </p:sp>
      </p:grpSp>
      <p:sp>
        <p:nvSpPr>
          <p:cNvPr id="22" name="Rectangle 20"/>
          <p:cNvSpPr>
            <a:spLocks noChangeArrowheads="1"/>
          </p:cNvSpPr>
          <p:nvPr/>
        </p:nvSpPr>
        <p:spPr bwMode="auto">
          <a:xfrm>
            <a:off x="8235370" y="1846571"/>
            <a:ext cx="2385909" cy="685800"/>
          </a:xfrm>
          <a:prstGeom prst="rect">
            <a:avLst/>
          </a:prstGeom>
          <a:solidFill>
            <a:srgbClr val="CCFFFF">
              <a:alpha val="50195"/>
            </a:srgbClr>
          </a:solidFill>
          <a:ln w="12700">
            <a:solidFill>
              <a:srgbClr val="0000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solidFill>
                <a:srgbClr val="1C1C1C"/>
              </a:solidFill>
            </a:endParaRPr>
          </a:p>
        </p:txBody>
      </p:sp>
      <mc:AlternateContent xmlns:mc="http://schemas.openxmlformats.org/markup-compatibility/2006" xmlns:a14="http://schemas.microsoft.com/office/drawing/2010/main">
        <mc:Choice Requires="a14">
          <p:sp>
            <p:nvSpPr>
              <p:cNvPr id="23" name="矩形 22"/>
              <p:cNvSpPr/>
              <p:nvPr/>
            </p:nvSpPr>
            <p:spPr>
              <a:xfrm>
                <a:off x="2570371" y="1683010"/>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3" name="矩形 22"/>
              <p:cNvSpPr>
                <a:spLocks noRot="1" noChangeAspect="1" noMove="1" noResize="1" noEditPoints="1" noAdjustHandles="1" noChangeArrowheads="1" noChangeShapeType="1" noTextEdit="1"/>
              </p:cNvSpPr>
              <p:nvPr/>
            </p:nvSpPr>
            <p:spPr>
              <a:xfrm>
                <a:off x="2570371" y="1683010"/>
                <a:ext cx="2423484"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2570371" y="2716068"/>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4" name="矩形 23"/>
              <p:cNvSpPr>
                <a:spLocks noRot="1" noChangeAspect="1" noMove="1" noResize="1" noEditPoints="1" noAdjustHandles="1" noChangeArrowheads="1" noChangeShapeType="1" noTextEdit="1"/>
              </p:cNvSpPr>
              <p:nvPr/>
            </p:nvSpPr>
            <p:spPr>
              <a:xfrm>
                <a:off x="2570371" y="2716068"/>
                <a:ext cx="2423484"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2570371" y="3749126"/>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2570371" y="3749126"/>
                <a:ext cx="2423484"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2570371" y="4782183"/>
                <a:ext cx="242348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2570371" y="4782183"/>
                <a:ext cx="242348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9860105" y="2492245"/>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9860105" y="2492245"/>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9813286" y="1256273"/>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813286" y="1256273"/>
                <a:ext cx="64972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9848440" y="1901947"/>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9848440" y="1901947"/>
                <a:ext cx="658001" cy="523220"/>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352599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nodeType="clickEffect">
                                  <p:stCondLst>
                                    <p:cond delay="0"/>
                                  </p:stCondLst>
                                  <p:childTnLst>
                                    <p:set>
                                      <p:cBhvr>
                                        <p:cTn id="6" dur="1" fill="hold">
                                          <p:stCondLst>
                                            <p:cond delay="0"/>
                                          </p:stCondLst>
                                        </p:cTn>
                                        <p:tgtEl>
                                          <p:spTgt spid="217099"/>
                                        </p:tgtEl>
                                        <p:attrNameLst>
                                          <p:attrName>style.visibility</p:attrName>
                                        </p:attrNameLst>
                                      </p:cBhvr>
                                      <p:to>
                                        <p:strVal val="visible"/>
                                      </p:to>
                                    </p:set>
                                    <p:animEffect transition="in" filter="box(out)">
                                      <p:cBhvr>
                                        <p:cTn id="7" dur="2000"/>
                                        <p:tgtEl>
                                          <p:spTgt spid="21709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wipe(left)">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wipe(left)">
                                      <p:cBhvr>
                                        <p:cTn id="22" dur="500"/>
                                        <p:tgtEl>
                                          <p:spTgt spid="2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7094"/>
                                        </p:tgtEl>
                                        <p:attrNameLst>
                                          <p:attrName>style.visibility</p:attrName>
                                        </p:attrNameLst>
                                      </p:cBhvr>
                                      <p:to>
                                        <p:strVal val="visible"/>
                                      </p:to>
                                    </p:set>
                                    <p:animEffect transition="in" filter="wipe(left)">
                                      <p:cBhvr>
                                        <p:cTn id="32" dur="2000"/>
                                        <p:tgtEl>
                                          <p:spTgt spid="21709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7095"/>
                                        </p:tgtEl>
                                        <p:attrNameLst>
                                          <p:attrName>style.visibility</p:attrName>
                                        </p:attrNameLst>
                                      </p:cBhvr>
                                      <p:to>
                                        <p:strVal val="visible"/>
                                      </p:to>
                                    </p:set>
                                    <p:animEffect transition="in" filter="wipe(left)">
                                      <p:cBhvr>
                                        <p:cTn id="42" dur="2000"/>
                                        <p:tgtEl>
                                          <p:spTgt spid="21709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wipe(left)">
                                      <p:cBhvr>
                                        <p:cTn id="47" dur="500"/>
                                        <p:tgtEl>
                                          <p:spTgt spid="25"/>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17096"/>
                                        </p:tgtEl>
                                        <p:attrNameLst>
                                          <p:attrName>style.visibility</p:attrName>
                                        </p:attrNameLst>
                                      </p:cBhvr>
                                      <p:to>
                                        <p:strVal val="visible"/>
                                      </p:to>
                                    </p:set>
                                    <p:animEffect transition="in" filter="wipe(left)">
                                      <p:cBhvr>
                                        <p:cTn id="52" dur="2000"/>
                                        <p:tgtEl>
                                          <p:spTgt spid="21709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6"/>
                                        </p:tgtEl>
                                        <p:attrNameLst>
                                          <p:attrName>style.visibility</p:attrName>
                                        </p:attrNameLst>
                                      </p:cBhvr>
                                      <p:to>
                                        <p:strVal val="visible"/>
                                      </p:to>
                                    </p:set>
                                    <p:animEffect transition="in" filter="wipe(left)">
                                      <p:cBhvr>
                                        <p:cTn id="57" dur="500"/>
                                        <p:tgtEl>
                                          <p:spTgt spid="26"/>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7097"/>
                                        </p:tgtEl>
                                        <p:attrNameLst>
                                          <p:attrName>style.visibility</p:attrName>
                                        </p:attrNameLst>
                                      </p:cBhvr>
                                      <p:to>
                                        <p:strVal val="visible"/>
                                      </p:to>
                                    </p:set>
                                    <p:animEffect transition="in" filter="wipe(left)">
                                      <p:cBhvr>
                                        <p:cTn id="62" dur="2000"/>
                                        <p:tgtEl>
                                          <p:spTgt spid="217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7094" grpId="0" autoUpdateAnimBg="0"/>
      <p:bldP spid="217095" grpId="0" autoUpdateAnimBg="0"/>
      <p:bldP spid="217096" grpId="0" autoUpdateAnimBg="0"/>
      <p:bldP spid="217097" grpId="0" autoUpdateAnimBg="0"/>
      <p:bldP spid="23" grpId="0"/>
      <p:bldP spid="24" grpId="0"/>
      <p:bldP spid="25" grpId="0"/>
      <p:bldP spid="26" grpId="0"/>
      <p:bldP spid="27" grpId="0"/>
      <p:bldP spid="28" grpId="0"/>
      <p:bldP spid="2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3"/>
          <p:cNvSpPr>
            <a:spLocks noChangeArrowheads="1"/>
          </p:cNvSpPr>
          <p:nvPr/>
        </p:nvSpPr>
        <p:spPr bwMode="auto">
          <a:xfrm>
            <a:off x="1870438" y="869866"/>
            <a:ext cx="74295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just"/>
            <a:r>
              <a:rPr kumimoji="1" lang="en-US" altLang="zh-CN" sz="2800" b="1" dirty="0">
                <a:solidFill>
                  <a:srgbClr val="FF0000"/>
                </a:solidFill>
                <a:latin typeface="楷体" pitchFamily="49" charset="-122"/>
                <a:ea typeface="楷体" pitchFamily="49" charset="-122"/>
              </a:rPr>
              <a:t>0904</a:t>
            </a:r>
            <a:r>
              <a:rPr lang="zh-CN" altLang="zh-CN" sz="2800" b="1" dirty="0">
                <a:solidFill>
                  <a:srgbClr val="0000FF"/>
                </a:solidFill>
                <a:ea typeface="楷体" panose="02010609060101010101" pitchFamily="49" charset="-122"/>
                <a:cs typeface="Times New Roman" panose="02020603050405020304" pitchFamily="18" charset="0"/>
              </a:rPr>
              <a:t>杨氏双缝干涉实验属于分振幅法干涉。</a:t>
            </a:r>
          </a:p>
        </p:txBody>
      </p:sp>
      <p:sp>
        <p:nvSpPr>
          <p:cNvPr id="11" name="矩形 10"/>
          <p:cNvSpPr/>
          <p:nvPr/>
        </p:nvSpPr>
        <p:spPr>
          <a:xfrm>
            <a:off x="2624587" y="2176022"/>
            <a:ext cx="545342" cy="523220"/>
          </a:xfrm>
          <a:prstGeom prst="rect">
            <a:avLst/>
          </a:prstGeom>
        </p:spPr>
        <p:txBody>
          <a:bodyPr wrap="none">
            <a:spAutoFit/>
          </a:bodyPr>
          <a:lstStyle/>
          <a:p>
            <a:pPr algn="just" eaLnBrk="0" hangingPunct="0">
              <a:defRPr/>
            </a:pPr>
            <a:r>
              <a:rPr lang="zh-CN"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endPar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endParaRPr>
          </a:p>
        </p:txBody>
      </p:sp>
      <p:grpSp>
        <p:nvGrpSpPr>
          <p:cNvPr id="12" name="组合 11"/>
          <p:cNvGrpSpPr>
            <a:grpSpLocks/>
          </p:cNvGrpSpPr>
          <p:nvPr/>
        </p:nvGrpSpPr>
        <p:grpSpPr bwMode="auto">
          <a:xfrm>
            <a:off x="585660" y="553270"/>
            <a:ext cx="1103313" cy="1103313"/>
            <a:chOff x="1161143" y="1538514"/>
            <a:chExt cx="1103086" cy="1103086"/>
          </a:xfrm>
        </p:grpSpPr>
        <p:sp>
          <p:nvSpPr>
            <p:cNvPr id="13"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文本框 21"/>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题</a:t>
              </a:r>
            </a:p>
          </p:txBody>
        </p:sp>
      </p:grpSp>
      <p:grpSp>
        <p:nvGrpSpPr>
          <p:cNvPr id="15" name="组合 14"/>
          <p:cNvGrpSpPr>
            <a:grpSpLocks/>
          </p:cNvGrpSpPr>
          <p:nvPr/>
        </p:nvGrpSpPr>
        <p:grpSpPr bwMode="auto">
          <a:xfrm>
            <a:off x="585660" y="1885976"/>
            <a:ext cx="1103313" cy="1103313"/>
            <a:chOff x="1161143" y="1538514"/>
            <a:chExt cx="1103086" cy="1103086"/>
          </a:xfrm>
        </p:grpSpPr>
        <p:sp>
          <p:nvSpPr>
            <p:cNvPr id="16"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文本框 24"/>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Tree>
    <p:extLst>
      <p:ext uri="{BB962C8B-B14F-4D97-AF65-F5344CB8AC3E}">
        <p14:creationId xmlns:p14="http://schemas.microsoft.com/office/powerpoint/2010/main" val="1310050870"/>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750"/>
                                        <p:tgtEl>
                                          <p:spTgt spid="12"/>
                                        </p:tgtEl>
                                      </p:cBhvr>
                                    </p:animEffect>
                                    <p:anim calcmode="lin" valueType="num">
                                      <p:cBhvr>
                                        <p:cTn id="8" dur="750" fill="hold"/>
                                        <p:tgtEl>
                                          <p:spTgt spid="12"/>
                                        </p:tgtEl>
                                        <p:attrNameLst>
                                          <p:attrName>ppt_x</p:attrName>
                                        </p:attrNameLst>
                                      </p:cBhvr>
                                      <p:tavLst>
                                        <p:tav tm="0">
                                          <p:val>
                                            <p:strVal val="#ppt_x"/>
                                          </p:val>
                                        </p:tav>
                                        <p:tav tm="100000">
                                          <p:val>
                                            <p:strVal val="#ppt_x"/>
                                          </p:val>
                                        </p:tav>
                                      </p:tavLst>
                                    </p:anim>
                                    <p:anim calcmode="lin" valueType="num">
                                      <p:cBhvr>
                                        <p:cTn id="9" dur="75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wipe(left)">
                                      <p:cBhvr>
                                        <p:cTn id="14" dur="500"/>
                                        <p:tgtEl>
                                          <p:spTgt spid="10"/>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750"/>
                                        <p:tgtEl>
                                          <p:spTgt spid="15"/>
                                        </p:tgtEl>
                                      </p:cBhvr>
                                    </p:animEffect>
                                    <p:anim calcmode="lin" valueType="num">
                                      <p:cBhvr>
                                        <p:cTn id="20" dur="750" fill="hold"/>
                                        <p:tgtEl>
                                          <p:spTgt spid="15"/>
                                        </p:tgtEl>
                                        <p:attrNameLst>
                                          <p:attrName>ppt_x</p:attrName>
                                        </p:attrNameLst>
                                      </p:cBhvr>
                                      <p:tavLst>
                                        <p:tav tm="0">
                                          <p:val>
                                            <p:strVal val="#ppt_x"/>
                                          </p:val>
                                        </p:tav>
                                        <p:tav tm="100000">
                                          <p:val>
                                            <p:strVal val="#ppt_x"/>
                                          </p:val>
                                        </p:tav>
                                      </p:tavLst>
                                    </p:anim>
                                    <p:anim calcmode="lin" valueType="num">
                                      <p:cBhvr>
                                        <p:cTn id="21" dur="75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5654"/>
            <a:ext cx="7804150" cy="859369"/>
            <a:chOff x="1616982" y="2568618"/>
            <a:chExt cx="7805314"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726056"/>
              <a:ext cx="6874681"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使屏靠近双缝</a:t>
              </a:r>
              <a:endParaRPr kumimoji="1" lang="zh-CN" altLang="en-US" sz="2800" b="1" dirty="0">
                <a:solidFill>
                  <a:srgbClr val="0000FF"/>
                </a:solidFill>
                <a:latin typeface="楷体" pitchFamily="49" charset="-122"/>
                <a:ea typeface="楷体" pitchFamily="49" charset="-122"/>
              </a:endParaRPr>
            </a:p>
          </p:txBody>
        </p:sp>
      </p:grpSp>
      <p:grpSp>
        <p:nvGrpSpPr>
          <p:cNvPr id="37" name="组合 36"/>
          <p:cNvGrpSpPr>
            <a:grpSpLocks/>
          </p:cNvGrpSpPr>
          <p:nvPr/>
        </p:nvGrpSpPr>
        <p:grpSpPr bwMode="auto">
          <a:xfrm>
            <a:off x="1617663" y="3125890"/>
            <a:ext cx="7632700" cy="859368"/>
            <a:chOff x="1616982" y="3350397"/>
            <a:chExt cx="7633896"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526675"/>
              <a:ext cx="6703263" cy="523231"/>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使两缝的间距变小</a:t>
              </a:r>
              <a:endParaRPr kumimoji="1" lang="zh-CN" altLang="en-US" sz="2800" b="1" dirty="0">
                <a:solidFill>
                  <a:srgbClr val="0000FF"/>
                </a:solidFill>
                <a:latin typeface="楷体" pitchFamily="49" charset="-122"/>
                <a:ea typeface="楷体" pitchFamily="49" charset="-122"/>
              </a:endParaRPr>
            </a:p>
          </p:txBody>
        </p:sp>
      </p:grpSp>
      <p:grpSp>
        <p:nvGrpSpPr>
          <p:cNvPr id="38" name="组合 37"/>
          <p:cNvGrpSpPr>
            <a:grpSpLocks/>
          </p:cNvGrpSpPr>
          <p:nvPr/>
        </p:nvGrpSpPr>
        <p:grpSpPr bwMode="auto">
          <a:xfrm>
            <a:off x="1617663" y="4227511"/>
            <a:ext cx="7526337" cy="858493"/>
            <a:chOff x="1616982" y="4199905"/>
            <a:chExt cx="7527018"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374483"/>
              <a:ext cx="6596385" cy="523765"/>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改变狭缝的宽度</a:t>
              </a:r>
              <a:endParaRPr kumimoji="1" lang="zh-CN" altLang="en-US" sz="2800" b="1" dirty="0">
                <a:solidFill>
                  <a:srgbClr val="000000"/>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230"/>
            <a:ext cx="7632700" cy="859369"/>
            <a:chOff x="1616982" y="5054362"/>
            <a:chExt cx="7633896"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235589"/>
              <a:ext cx="6703263"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改用波长较小的单色光源</a:t>
              </a:r>
              <a:endParaRPr kumimoji="1" lang="zh-CN" altLang="en-US" sz="2800" b="1" dirty="0">
                <a:solidFill>
                  <a:srgbClr val="0000FF"/>
                </a:solidFill>
                <a:latin typeface="楷体" pitchFamily="49" charset="-122"/>
                <a:ea typeface="楷体" pitchFamily="49" charset="-122"/>
              </a:endParaRPr>
            </a:p>
          </p:txBody>
        </p:sp>
      </p:grpSp>
      <p:grpSp>
        <p:nvGrpSpPr>
          <p:cNvPr id="33" name="组合 32"/>
          <p:cNvGrpSpPr>
            <a:grpSpLocks/>
          </p:cNvGrpSpPr>
          <p:nvPr/>
        </p:nvGrpSpPr>
        <p:grpSpPr bwMode="auto">
          <a:xfrm>
            <a:off x="695325" y="316452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54075"/>
            <a:ext cx="8556625"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0905</a:t>
            </a:r>
            <a:r>
              <a:rPr lang="zh-CN" altLang="en-US" sz="2800" b="1" dirty="0">
                <a:solidFill>
                  <a:srgbClr val="0000FF"/>
                </a:solidFill>
                <a:ea typeface="楷体" panose="02010609060101010101" pitchFamily="49" charset="-122"/>
                <a:cs typeface="Times New Roman" panose="02020603050405020304" pitchFamily="18" charset="0"/>
              </a:rPr>
              <a:t>为了使杨氏双缝干涉的条纹间距变大，可以采取的方法是</a:t>
            </a:r>
          </a:p>
        </p:txBody>
      </p:sp>
    </p:spTree>
    <p:extLst>
      <p:ext uri="{BB962C8B-B14F-4D97-AF65-F5344CB8AC3E}">
        <p14:creationId xmlns:p14="http://schemas.microsoft.com/office/powerpoint/2010/main" val="968619226"/>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84363" y="2470150"/>
            <a:ext cx="7340600" cy="860425"/>
            <a:chOff x="1616982" y="2568618"/>
            <a:chExt cx="7340498" cy="859387"/>
          </a:xfrm>
        </p:grpSpPr>
        <p:grpSp>
          <p:nvGrpSpPr>
            <p:cNvPr id="84026" name="组合 3"/>
            <p:cNvGrpSpPr>
              <a:grpSpLocks/>
            </p:cNvGrpSpPr>
            <p:nvPr/>
          </p:nvGrpSpPr>
          <p:grpSpPr bwMode="auto">
            <a:xfrm>
              <a:off x="1616982" y="2568618"/>
              <a:ext cx="743946" cy="859387"/>
              <a:chOff x="1616982" y="1979050"/>
              <a:chExt cx="743946" cy="859387"/>
            </a:xfrm>
          </p:grpSpPr>
          <p:grpSp>
            <p:nvGrpSpPr>
              <p:cNvPr id="84028" name="组合 4"/>
              <p:cNvGrpSpPr>
                <a:grpSpLocks/>
              </p:cNvGrpSpPr>
              <p:nvPr/>
            </p:nvGrpSpPr>
            <p:grpSpPr bwMode="auto">
              <a:xfrm>
                <a:off x="1616982" y="2412325"/>
                <a:ext cx="743946" cy="426112"/>
                <a:chOff x="1459367" y="2127931"/>
                <a:chExt cx="5060950" cy="2898775"/>
              </a:xfrm>
            </p:grpSpPr>
            <p:sp>
              <p:nvSpPr>
                <p:cNvPr id="8403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3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29"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p:sp>
          <p:nvSpPr>
            <p:cNvPr id="84027" name="文本框 18"/>
            <p:cNvSpPr txBox="1">
              <a:spLocks noChangeArrowheads="1"/>
            </p:cNvSpPr>
            <p:nvPr/>
          </p:nvSpPr>
          <p:spPr bwMode="auto">
            <a:xfrm>
              <a:off x="2547615" y="2723170"/>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仍为明条纹</a:t>
              </a:r>
            </a:p>
          </p:txBody>
        </p:sp>
      </p:grpSp>
      <p:grpSp>
        <p:nvGrpSpPr>
          <p:cNvPr id="37" name="组合 36"/>
          <p:cNvGrpSpPr>
            <a:grpSpLocks/>
          </p:cNvGrpSpPr>
          <p:nvPr/>
        </p:nvGrpSpPr>
        <p:grpSpPr bwMode="auto">
          <a:xfrm>
            <a:off x="1884363" y="3315852"/>
            <a:ext cx="7340600" cy="858837"/>
            <a:chOff x="1616982" y="3350397"/>
            <a:chExt cx="7340498" cy="859387"/>
          </a:xfrm>
        </p:grpSpPr>
        <p:grpSp>
          <p:nvGrpSpPr>
            <p:cNvPr id="84020" name="组合 8"/>
            <p:cNvGrpSpPr>
              <a:grpSpLocks/>
            </p:cNvGrpSpPr>
            <p:nvPr/>
          </p:nvGrpSpPr>
          <p:grpSpPr bwMode="auto">
            <a:xfrm>
              <a:off x="1616982" y="3350397"/>
              <a:ext cx="743946" cy="859387"/>
              <a:chOff x="1616982" y="3488536"/>
              <a:chExt cx="743946" cy="859387"/>
            </a:xfrm>
          </p:grpSpPr>
          <p:grpSp>
            <p:nvGrpSpPr>
              <p:cNvPr id="84022" name="组合 9"/>
              <p:cNvGrpSpPr>
                <a:grpSpLocks/>
              </p:cNvGrpSpPr>
              <p:nvPr/>
            </p:nvGrpSpPr>
            <p:grpSpPr bwMode="auto">
              <a:xfrm>
                <a:off x="1616982" y="3921811"/>
                <a:ext cx="743946" cy="426112"/>
                <a:chOff x="1459367" y="2127931"/>
                <a:chExt cx="5060950" cy="2898775"/>
              </a:xfrm>
            </p:grpSpPr>
            <p:sp>
              <p:nvSpPr>
                <p:cNvPr id="8402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2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23"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84021" name="文本框 19"/>
            <p:cNvSpPr txBox="1">
              <a:spLocks noChangeArrowheads="1"/>
            </p:cNvSpPr>
            <p:nvPr/>
          </p:nvSpPr>
          <p:spPr bwMode="auto">
            <a:xfrm>
              <a:off x="2547615" y="351607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变为暗条纹</a:t>
              </a:r>
            </a:p>
          </p:txBody>
        </p:sp>
      </p:grpSp>
      <p:grpSp>
        <p:nvGrpSpPr>
          <p:cNvPr id="38" name="组合 37"/>
          <p:cNvGrpSpPr>
            <a:grpSpLocks/>
          </p:cNvGrpSpPr>
          <p:nvPr/>
        </p:nvGrpSpPr>
        <p:grpSpPr bwMode="auto">
          <a:xfrm>
            <a:off x="1884363" y="4165164"/>
            <a:ext cx="7527925" cy="858838"/>
            <a:chOff x="1616982" y="4199905"/>
            <a:chExt cx="7527018" cy="859387"/>
          </a:xfrm>
        </p:grpSpPr>
        <p:grpSp>
          <p:nvGrpSpPr>
            <p:cNvPr id="84014" name="组合 13"/>
            <p:cNvGrpSpPr>
              <a:grpSpLocks/>
            </p:cNvGrpSpPr>
            <p:nvPr/>
          </p:nvGrpSpPr>
          <p:grpSpPr bwMode="auto">
            <a:xfrm>
              <a:off x="1616982" y="4199905"/>
              <a:ext cx="743946" cy="859387"/>
              <a:chOff x="1616982" y="4998022"/>
              <a:chExt cx="743946" cy="859387"/>
            </a:xfrm>
          </p:grpSpPr>
          <p:grpSp>
            <p:nvGrpSpPr>
              <p:cNvPr id="84016" name="组合 14"/>
              <p:cNvGrpSpPr>
                <a:grpSpLocks/>
              </p:cNvGrpSpPr>
              <p:nvPr/>
            </p:nvGrpSpPr>
            <p:grpSpPr bwMode="auto">
              <a:xfrm>
                <a:off x="1616982" y="5431297"/>
                <a:ext cx="743946" cy="426112"/>
                <a:chOff x="1459367" y="2127931"/>
                <a:chExt cx="5060950" cy="2898775"/>
              </a:xfrm>
            </p:grpSpPr>
            <p:sp>
              <p:nvSpPr>
                <p:cNvPr id="8401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17"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4015"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既非明纹也非暗纹</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13"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5019239"/>
            <a:ext cx="7634287" cy="858838"/>
            <a:chOff x="1616982" y="5054362"/>
            <a:chExt cx="7633896" cy="859387"/>
          </a:xfrm>
        </p:grpSpPr>
        <p:grpSp>
          <p:nvGrpSpPr>
            <p:cNvPr id="84006" name="组合 26"/>
            <p:cNvGrpSpPr>
              <a:grpSpLocks/>
            </p:cNvGrpSpPr>
            <p:nvPr/>
          </p:nvGrpSpPr>
          <p:grpSpPr bwMode="auto">
            <a:xfrm>
              <a:off x="1616982" y="5054362"/>
              <a:ext cx="743946" cy="859387"/>
              <a:chOff x="1616982" y="4998022"/>
              <a:chExt cx="743946" cy="859387"/>
            </a:xfrm>
          </p:grpSpPr>
          <p:grpSp>
            <p:nvGrpSpPr>
              <p:cNvPr id="84008" name="组合 27"/>
              <p:cNvGrpSpPr>
                <a:grpSpLocks/>
              </p:cNvGrpSpPr>
              <p:nvPr/>
            </p:nvGrpSpPr>
            <p:grpSpPr bwMode="auto">
              <a:xfrm>
                <a:off x="1616982" y="5431297"/>
                <a:ext cx="743946" cy="426112"/>
                <a:chOff x="1459367" y="2127931"/>
                <a:chExt cx="5060950" cy="2898775"/>
              </a:xfrm>
            </p:grpSpPr>
            <p:sp>
              <p:nvSpPr>
                <p:cNvPr id="8401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401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4009"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4007" name="文本框 31"/>
            <p:cNvSpPr txBox="1">
              <a:spLocks noChangeArrowheads="1"/>
            </p:cNvSpPr>
            <p:nvPr/>
          </p:nvSpPr>
          <p:spPr bwMode="auto">
            <a:xfrm>
              <a:off x="2547615" y="522499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无法确定是明纹，还是暗纹</a:t>
              </a:r>
            </a:p>
          </p:txBody>
        </p:sp>
      </p:grpSp>
      <p:grpSp>
        <p:nvGrpSpPr>
          <p:cNvPr id="33" name="组合 32"/>
          <p:cNvGrpSpPr>
            <a:grpSpLocks/>
          </p:cNvGrpSpPr>
          <p:nvPr/>
        </p:nvGrpSpPr>
        <p:grpSpPr bwMode="auto">
          <a:xfrm>
            <a:off x="876300" y="3279775"/>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4005"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84003" name="文本框 24"/>
              <p:cNvSpPr txBox="1">
                <a:spLocks noChangeArrowheads="1"/>
              </p:cNvSpPr>
              <p:nvPr/>
            </p:nvSpPr>
            <p:spPr bwMode="auto">
              <a:xfrm>
                <a:off x="1954213" y="712788"/>
                <a:ext cx="8069262" cy="1385887"/>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0906</a:t>
                </a:r>
                <a:r>
                  <a:rPr kumimoji="1" lang="zh-CN" altLang="en-US" sz="2800" b="1" dirty="0">
                    <a:solidFill>
                      <a:srgbClr val="0000FF"/>
                    </a:solidFill>
                    <a:latin typeface="楷体" pitchFamily="49" charset="-122"/>
                    <a:ea typeface="楷体" pitchFamily="49" charset="-122"/>
                  </a:rPr>
                  <a:t>在双缝干涉实验中，入射光的波长为</a:t>
                </a:r>
                <a14:m>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，用玻璃纸遮住双缝中的一个缝，若玻璃纸中光程比相同厚度的空气的光程大</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2.5</m:t>
                    </m:r>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l-GR" altLang="zh-CN" sz="2800" i="1">
                        <a:solidFill>
                          <a:srgbClr val="0000FF"/>
                        </a:solidFill>
                        <a:latin typeface="Cambria Math" panose="02040503050406030204" pitchFamily="18" charset="0"/>
                        <a:ea typeface="Cambria Math" panose="02040503050406030204" pitchFamily="18" charset="0"/>
                      </a:rPr>
                      <m:t> </m:t>
                    </m:r>
                  </m:oMath>
                </a14:m>
                <a:r>
                  <a:rPr kumimoji="1" lang="zh-CN" altLang="en-US" sz="2800" b="1" dirty="0">
                    <a:solidFill>
                      <a:srgbClr val="0000FF"/>
                    </a:solidFill>
                    <a:latin typeface="楷体" pitchFamily="49" charset="-122"/>
                    <a:ea typeface="楷体" pitchFamily="49" charset="-122"/>
                  </a:rPr>
                  <a:t>，则屏上原来的明纹处</a:t>
                </a:r>
              </a:p>
            </p:txBody>
          </p:sp>
        </mc:Choice>
        <mc:Fallback xmlns="">
          <p:sp>
            <p:nvSpPr>
              <p:cNvPr id="84003" name="文本框 24"/>
              <p:cNvSpPr txBox="1">
                <a:spLocks noRot="1" noChangeAspect="1" noMove="1" noResize="1" noEditPoints="1" noAdjustHandles="1" noChangeArrowheads="1" noChangeShapeType="1" noTextEdit="1"/>
              </p:cNvSpPr>
              <p:nvPr/>
            </p:nvSpPr>
            <p:spPr bwMode="auto">
              <a:xfrm>
                <a:off x="1954213" y="712788"/>
                <a:ext cx="8069262" cy="1385887"/>
              </a:xfrm>
              <a:prstGeom prst="rect">
                <a:avLst/>
              </a:prstGeom>
              <a:blipFill>
                <a:blip r:embed="rId2"/>
                <a:stretch>
                  <a:fillRect l="-1587" t="-5727" r="-1512" b="-10573"/>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145528685"/>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84003"/>
                                        </p:tgtEl>
                                        <p:attrNameLst>
                                          <p:attrName>style.visibility</p:attrName>
                                        </p:attrNameLst>
                                      </p:cBhvr>
                                      <p:to>
                                        <p:strVal val="visible"/>
                                      </p:to>
                                    </p:set>
                                    <p:animEffect transition="in" filter="wipe(left)">
                                      <p:cBhvr>
                                        <p:cTn id="13" dur="500"/>
                                        <p:tgtEl>
                                          <p:spTgt spid="8400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00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1326610" y="2180291"/>
            <a:ext cx="406176" cy="406176"/>
          </a:xfrm>
          <a:prstGeom prst="rect">
            <a:avLst/>
          </a:prstGeom>
        </p:spPr>
      </p:pic>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052129" y="3030856"/>
            <a:ext cx="406176" cy="406176"/>
          </a:xfrm>
          <a:prstGeom prst="rect">
            <a:avLst/>
          </a:prstGeom>
        </p:spPr>
      </p:pic>
      <p:pic>
        <p:nvPicPr>
          <p:cNvPr id="4" name="图片 3"/>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2739131" y="3867714"/>
            <a:ext cx="406176" cy="406176"/>
          </a:xfrm>
          <a:prstGeom prst="rect">
            <a:avLst/>
          </a:prstGeom>
        </p:spPr>
      </p:pic>
      <p:grpSp>
        <p:nvGrpSpPr>
          <p:cNvPr id="6" name="组合 5"/>
          <p:cNvGrpSpPr/>
          <p:nvPr/>
        </p:nvGrpSpPr>
        <p:grpSpPr>
          <a:xfrm>
            <a:off x="630882" y="510638"/>
            <a:ext cx="1654059" cy="865821"/>
            <a:chOff x="630882" y="510638"/>
            <a:chExt cx="1654059" cy="865821"/>
          </a:xfrm>
        </p:grpSpPr>
        <p:sp>
          <p:nvSpPr>
            <p:cNvPr id="7" name="文本框 6"/>
            <p:cNvSpPr txBox="1"/>
            <p:nvPr/>
          </p:nvSpPr>
          <p:spPr>
            <a:xfrm>
              <a:off x="673794" y="510638"/>
              <a:ext cx="1611147" cy="707886"/>
            </a:xfrm>
            <a:prstGeom prst="rect">
              <a:avLst/>
            </a:prstGeom>
            <a:noFill/>
          </p:spPr>
          <p:txBody>
            <a:bodyPr wrap="square" rtlCol="0">
              <a:spAutoFit/>
            </a:bodyPr>
            <a:lstStyle/>
            <a:p>
              <a:r>
                <a:rPr lang="zh-CN" altLang="en-US" sz="4000" dirty="0">
                  <a:latin typeface="微软雅黑" panose="020B0503020204020204" pitchFamily="34" charset="-122"/>
                  <a:ea typeface="微软雅黑" panose="020B0503020204020204" pitchFamily="34" charset="-122"/>
                </a:rPr>
                <a:t>目录</a:t>
              </a:r>
            </a:p>
          </p:txBody>
        </p:sp>
        <p:sp>
          <p:nvSpPr>
            <p:cNvPr id="8" name="Freeform 192"/>
            <p:cNvSpPr>
              <a:spLocks noEditPoints="1"/>
            </p:cNvSpPr>
            <p:nvPr/>
          </p:nvSpPr>
          <p:spPr bwMode="auto">
            <a:xfrm>
              <a:off x="630882" y="1146853"/>
              <a:ext cx="1426832" cy="229606"/>
            </a:xfrm>
            <a:custGeom>
              <a:avLst/>
              <a:gdLst>
                <a:gd name="T0" fmla="*/ 460 w 478"/>
                <a:gd name="T1" fmla="*/ 10 h 77"/>
                <a:gd name="T2" fmla="*/ 130 w 478"/>
                <a:gd name="T3" fmla="*/ 3 h 77"/>
                <a:gd name="T4" fmla="*/ 95 w 478"/>
                <a:gd name="T5" fmla="*/ 2 h 77"/>
                <a:gd name="T6" fmla="*/ 5 w 478"/>
                <a:gd name="T7" fmla="*/ 5 h 77"/>
                <a:gd name="T8" fmla="*/ 0 w 478"/>
                <a:gd name="T9" fmla="*/ 9 h 77"/>
                <a:gd name="T10" fmla="*/ 1 w 478"/>
                <a:gd name="T11" fmla="*/ 17 h 77"/>
                <a:gd name="T12" fmla="*/ 2 w 478"/>
                <a:gd name="T13" fmla="*/ 20 h 77"/>
                <a:gd name="T14" fmla="*/ 2 w 478"/>
                <a:gd name="T15" fmla="*/ 25 h 77"/>
                <a:gd name="T16" fmla="*/ 11 w 478"/>
                <a:gd name="T17" fmla="*/ 26 h 77"/>
                <a:gd name="T18" fmla="*/ 14 w 478"/>
                <a:gd name="T19" fmla="*/ 35 h 77"/>
                <a:gd name="T20" fmla="*/ 12 w 478"/>
                <a:gd name="T21" fmla="*/ 40 h 77"/>
                <a:gd name="T22" fmla="*/ 18 w 478"/>
                <a:gd name="T23" fmla="*/ 41 h 77"/>
                <a:gd name="T24" fmla="*/ 20 w 478"/>
                <a:gd name="T25" fmla="*/ 46 h 77"/>
                <a:gd name="T26" fmla="*/ 16 w 478"/>
                <a:gd name="T27" fmla="*/ 49 h 77"/>
                <a:gd name="T28" fmla="*/ 30 w 478"/>
                <a:gd name="T29" fmla="*/ 59 h 77"/>
                <a:gd name="T30" fmla="*/ 17 w 478"/>
                <a:gd name="T31" fmla="*/ 63 h 77"/>
                <a:gd name="T32" fmla="*/ 161 w 478"/>
                <a:gd name="T33" fmla="*/ 76 h 77"/>
                <a:gd name="T34" fmla="*/ 311 w 478"/>
                <a:gd name="T35" fmla="*/ 74 h 77"/>
                <a:gd name="T36" fmla="*/ 401 w 478"/>
                <a:gd name="T37" fmla="*/ 73 h 77"/>
                <a:gd name="T38" fmla="*/ 368 w 478"/>
                <a:gd name="T39" fmla="*/ 70 h 77"/>
                <a:gd name="T40" fmla="*/ 372 w 478"/>
                <a:gd name="T41" fmla="*/ 68 h 77"/>
                <a:gd name="T42" fmla="*/ 372 w 478"/>
                <a:gd name="T43" fmla="*/ 66 h 77"/>
                <a:gd name="T44" fmla="*/ 412 w 478"/>
                <a:gd name="T45" fmla="*/ 66 h 77"/>
                <a:gd name="T46" fmla="*/ 429 w 478"/>
                <a:gd name="T47" fmla="*/ 66 h 77"/>
                <a:gd name="T48" fmla="*/ 415 w 478"/>
                <a:gd name="T49" fmla="*/ 65 h 77"/>
                <a:gd name="T50" fmla="*/ 393 w 478"/>
                <a:gd name="T51" fmla="*/ 64 h 77"/>
                <a:gd name="T52" fmla="*/ 330 w 478"/>
                <a:gd name="T53" fmla="*/ 63 h 77"/>
                <a:gd name="T54" fmla="*/ 378 w 478"/>
                <a:gd name="T55" fmla="*/ 60 h 77"/>
                <a:gd name="T56" fmla="*/ 406 w 478"/>
                <a:gd name="T57" fmla="*/ 60 h 77"/>
                <a:gd name="T58" fmla="*/ 403 w 478"/>
                <a:gd name="T59" fmla="*/ 59 h 77"/>
                <a:gd name="T60" fmla="*/ 399 w 478"/>
                <a:gd name="T61" fmla="*/ 56 h 77"/>
                <a:gd name="T62" fmla="*/ 381 w 478"/>
                <a:gd name="T63" fmla="*/ 54 h 77"/>
                <a:gd name="T64" fmla="*/ 388 w 478"/>
                <a:gd name="T65" fmla="*/ 54 h 77"/>
                <a:gd name="T66" fmla="*/ 367 w 478"/>
                <a:gd name="T67" fmla="*/ 49 h 77"/>
                <a:gd name="T68" fmla="*/ 383 w 478"/>
                <a:gd name="T69" fmla="*/ 49 h 77"/>
                <a:gd name="T70" fmla="*/ 368 w 478"/>
                <a:gd name="T71" fmla="*/ 46 h 77"/>
                <a:gd name="T72" fmla="*/ 400 w 478"/>
                <a:gd name="T73" fmla="*/ 44 h 77"/>
                <a:gd name="T74" fmla="*/ 408 w 478"/>
                <a:gd name="T75" fmla="*/ 42 h 77"/>
                <a:gd name="T76" fmla="*/ 451 w 478"/>
                <a:gd name="T77" fmla="*/ 42 h 77"/>
                <a:gd name="T78" fmla="*/ 373 w 478"/>
                <a:gd name="T79" fmla="*/ 38 h 77"/>
                <a:gd name="T80" fmla="*/ 435 w 478"/>
                <a:gd name="T81" fmla="*/ 34 h 77"/>
                <a:gd name="T82" fmla="*/ 445 w 478"/>
                <a:gd name="T83" fmla="*/ 31 h 77"/>
                <a:gd name="T84" fmla="*/ 449 w 478"/>
                <a:gd name="T85" fmla="*/ 29 h 77"/>
                <a:gd name="T86" fmla="*/ 464 w 478"/>
                <a:gd name="T87" fmla="*/ 25 h 77"/>
                <a:gd name="T88" fmla="*/ 443 w 478"/>
                <a:gd name="T89" fmla="*/ 20 h 77"/>
                <a:gd name="T90" fmla="*/ 455 w 478"/>
                <a:gd name="T91" fmla="*/ 15 h 77"/>
                <a:gd name="T92" fmla="*/ 22 w 478"/>
                <a:gd name="T93" fmla="*/ 46 h 77"/>
                <a:gd name="T94" fmla="*/ 212 w 478"/>
                <a:gd name="T95" fmla="*/ 74 h 77"/>
                <a:gd name="T96" fmla="*/ 234 w 478"/>
                <a:gd name="T97" fmla="*/ 73 h 77"/>
                <a:gd name="T98" fmla="*/ 367 w 478"/>
                <a:gd name="T99" fmla="*/ 70 h 77"/>
                <a:gd name="T100" fmla="*/ 415 w 478"/>
                <a:gd name="T101" fmla="*/ 11 h 77"/>
                <a:gd name="T102" fmla="*/ 422 w 478"/>
                <a:gd name="T103" fmla="*/ 12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78" h="77">
                  <a:moveTo>
                    <a:pt x="478" y="13"/>
                  </a:moveTo>
                  <a:cubicBezTo>
                    <a:pt x="472" y="13"/>
                    <a:pt x="468" y="13"/>
                    <a:pt x="462" y="12"/>
                  </a:cubicBezTo>
                  <a:cubicBezTo>
                    <a:pt x="461" y="11"/>
                    <a:pt x="465" y="12"/>
                    <a:pt x="464" y="11"/>
                  </a:cubicBezTo>
                  <a:cubicBezTo>
                    <a:pt x="434" y="9"/>
                    <a:pt x="403" y="9"/>
                    <a:pt x="373" y="7"/>
                  </a:cubicBezTo>
                  <a:cubicBezTo>
                    <a:pt x="402" y="6"/>
                    <a:pt x="431" y="10"/>
                    <a:pt x="460" y="10"/>
                  </a:cubicBezTo>
                  <a:cubicBezTo>
                    <a:pt x="436" y="6"/>
                    <a:pt x="407" y="7"/>
                    <a:pt x="381" y="5"/>
                  </a:cubicBezTo>
                  <a:cubicBezTo>
                    <a:pt x="288" y="3"/>
                    <a:pt x="288" y="3"/>
                    <a:pt x="288" y="3"/>
                  </a:cubicBezTo>
                  <a:cubicBezTo>
                    <a:pt x="222" y="3"/>
                    <a:pt x="222" y="3"/>
                    <a:pt x="222" y="3"/>
                  </a:cubicBezTo>
                  <a:cubicBezTo>
                    <a:pt x="130" y="4"/>
                    <a:pt x="130" y="4"/>
                    <a:pt x="130" y="4"/>
                  </a:cubicBezTo>
                  <a:cubicBezTo>
                    <a:pt x="130" y="3"/>
                    <a:pt x="130" y="3"/>
                    <a:pt x="130" y="3"/>
                  </a:cubicBezTo>
                  <a:cubicBezTo>
                    <a:pt x="127" y="2"/>
                    <a:pt x="125" y="3"/>
                    <a:pt x="123" y="3"/>
                  </a:cubicBezTo>
                  <a:cubicBezTo>
                    <a:pt x="124" y="3"/>
                    <a:pt x="125" y="3"/>
                    <a:pt x="125" y="4"/>
                  </a:cubicBezTo>
                  <a:cubicBezTo>
                    <a:pt x="122" y="4"/>
                    <a:pt x="118" y="3"/>
                    <a:pt x="115" y="4"/>
                  </a:cubicBezTo>
                  <a:cubicBezTo>
                    <a:pt x="112" y="3"/>
                    <a:pt x="107" y="4"/>
                    <a:pt x="102" y="3"/>
                  </a:cubicBezTo>
                  <a:cubicBezTo>
                    <a:pt x="100" y="2"/>
                    <a:pt x="98" y="2"/>
                    <a:pt x="95" y="2"/>
                  </a:cubicBezTo>
                  <a:cubicBezTo>
                    <a:pt x="70" y="2"/>
                    <a:pt x="50" y="0"/>
                    <a:pt x="24" y="1"/>
                  </a:cubicBezTo>
                  <a:cubicBezTo>
                    <a:pt x="18" y="2"/>
                    <a:pt x="10" y="1"/>
                    <a:pt x="6" y="4"/>
                  </a:cubicBezTo>
                  <a:cubicBezTo>
                    <a:pt x="6" y="5"/>
                    <a:pt x="8" y="5"/>
                    <a:pt x="8" y="5"/>
                  </a:cubicBezTo>
                  <a:cubicBezTo>
                    <a:pt x="7" y="5"/>
                    <a:pt x="6" y="6"/>
                    <a:pt x="5" y="5"/>
                  </a:cubicBezTo>
                  <a:cubicBezTo>
                    <a:pt x="5" y="5"/>
                    <a:pt x="5" y="5"/>
                    <a:pt x="5" y="5"/>
                  </a:cubicBezTo>
                  <a:cubicBezTo>
                    <a:pt x="0" y="6"/>
                    <a:pt x="0" y="6"/>
                    <a:pt x="0" y="6"/>
                  </a:cubicBezTo>
                  <a:cubicBezTo>
                    <a:pt x="2" y="7"/>
                    <a:pt x="2" y="7"/>
                    <a:pt x="2" y="7"/>
                  </a:cubicBezTo>
                  <a:cubicBezTo>
                    <a:pt x="2" y="7"/>
                    <a:pt x="2" y="7"/>
                    <a:pt x="2" y="7"/>
                  </a:cubicBezTo>
                  <a:cubicBezTo>
                    <a:pt x="4" y="8"/>
                    <a:pt x="4" y="8"/>
                    <a:pt x="4" y="8"/>
                  </a:cubicBezTo>
                  <a:cubicBezTo>
                    <a:pt x="3" y="8"/>
                    <a:pt x="1" y="9"/>
                    <a:pt x="0" y="9"/>
                  </a:cubicBezTo>
                  <a:cubicBezTo>
                    <a:pt x="0" y="11"/>
                    <a:pt x="0" y="13"/>
                    <a:pt x="3" y="13"/>
                  </a:cubicBezTo>
                  <a:cubicBezTo>
                    <a:pt x="0" y="13"/>
                    <a:pt x="0" y="13"/>
                    <a:pt x="0" y="13"/>
                  </a:cubicBezTo>
                  <a:cubicBezTo>
                    <a:pt x="0" y="14"/>
                    <a:pt x="0" y="14"/>
                    <a:pt x="0" y="14"/>
                  </a:cubicBezTo>
                  <a:cubicBezTo>
                    <a:pt x="0" y="15"/>
                    <a:pt x="2" y="15"/>
                    <a:pt x="3" y="15"/>
                  </a:cubicBezTo>
                  <a:cubicBezTo>
                    <a:pt x="1" y="17"/>
                    <a:pt x="1" y="17"/>
                    <a:pt x="1" y="17"/>
                  </a:cubicBezTo>
                  <a:cubicBezTo>
                    <a:pt x="2" y="17"/>
                    <a:pt x="2" y="17"/>
                    <a:pt x="2" y="17"/>
                  </a:cubicBezTo>
                  <a:cubicBezTo>
                    <a:pt x="1" y="18"/>
                    <a:pt x="1" y="18"/>
                    <a:pt x="1" y="18"/>
                  </a:cubicBezTo>
                  <a:cubicBezTo>
                    <a:pt x="3" y="18"/>
                    <a:pt x="1" y="19"/>
                    <a:pt x="1" y="19"/>
                  </a:cubicBezTo>
                  <a:cubicBezTo>
                    <a:pt x="4" y="20"/>
                    <a:pt x="4" y="20"/>
                    <a:pt x="4" y="20"/>
                  </a:cubicBezTo>
                  <a:cubicBezTo>
                    <a:pt x="5" y="21"/>
                    <a:pt x="2" y="20"/>
                    <a:pt x="2" y="20"/>
                  </a:cubicBezTo>
                  <a:cubicBezTo>
                    <a:pt x="3" y="21"/>
                    <a:pt x="5" y="21"/>
                    <a:pt x="6" y="21"/>
                  </a:cubicBezTo>
                  <a:cubicBezTo>
                    <a:pt x="5" y="22"/>
                    <a:pt x="3" y="21"/>
                    <a:pt x="1" y="21"/>
                  </a:cubicBezTo>
                  <a:cubicBezTo>
                    <a:pt x="1" y="22"/>
                    <a:pt x="1" y="22"/>
                    <a:pt x="1" y="22"/>
                  </a:cubicBezTo>
                  <a:cubicBezTo>
                    <a:pt x="2" y="24"/>
                    <a:pt x="6" y="24"/>
                    <a:pt x="10" y="24"/>
                  </a:cubicBezTo>
                  <a:cubicBezTo>
                    <a:pt x="7" y="25"/>
                    <a:pt x="5" y="25"/>
                    <a:pt x="2" y="25"/>
                  </a:cubicBezTo>
                  <a:cubicBezTo>
                    <a:pt x="2" y="26"/>
                    <a:pt x="2" y="26"/>
                    <a:pt x="2" y="26"/>
                  </a:cubicBezTo>
                  <a:cubicBezTo>
                    <a:pt x="3" y="27"/>
                    <a:pt x="5" y="26"/>
                    <a:pt x="5" y="27"/>
                  </a:cubicBezTo>
                  <a:cubicBezTo>
                    <a:pt x="10" y="27"/>
                    <a:pt x="10" y="27"/>
                    <a:pt x="10" y="27"/>
                  </a:cubicBezTo>
                  <a:cubicBezTo>
                    <a:pt x="9" y="27"/>
                    <a:pt x="9" y="27"/>
                    <a:pt x="9" y="27"/>
                  </a:cubicBezTo>
                  <a:cubicBezTo>
                    <a:pt x="9" y="26"/>
                    <a:pt x="10" y="26"/>
                    <a:pt x="11" y="26"/>
                  </a:cubicBezTo>
                  <a:cubicBezTo>
                    <a:pt x="15" y="26"/>
                    <a:pt x="12" y="30"/>
                    <a:pt x="14" y="30"/>
                  </a:cubicBezTo>
                  <a:cubicBezTo>
                    <a:pt x="12" y="32"/>
                    <a:pt x="9" y="30"/>
                    <a:pt x="6" y="31"/>
                  </a:cubicBezTo>
                  <a:cubicBezTo>
                    <a:pt x="9" y="32"/>
                    <a:pt x="12" y="31"/>
                    <a:pt x="16" y="31"/>
                  </a:cubicBezTo>
                  <a:cubicBezTo>
                    <a:pt x="17" y="34"/>
                    <a:pt x="17" y="34"/>
                    <a:pt x="17" y="34"/>
                  </a:cubicBezTo>
                  <a:cubicBezTo>
                    <a:pt x="14" y="35"/>
                    <a:pt x="14" y="35"/>
                    <a:pt x="14" y="35"/>
                  </a:cubicBezTo>
                  <a:cubicBezTo>
                    <a:pt x="21" y="35"/>
                    <a:pt x="21" y="35"/>
                    <a:pt x="21" y="35"/>
                  </a:cubicBezTo>
                  <a:cubicBezTo>
                    <a:pt x="22" y="35"/>
                    <a:pt x="23" y="35"/>
                    <a:pt x="23" y="36"/>
                  </a:cubicBezTo>
                  <a:cubicBezTo>
                    <a:pt x="23" y="37"/>
                    <a:pt x="22" y="37"/>
                    <a:pt x="21" y="37"/>
                  </a:cubicBezTo>
                  <a:cubicBezTo>
                    <a:pt x="18" y="41"/>
                    <a:pt x="11" y="37"/>
                    <a:pt x="6" y="38"/>
                  </a:cubicBezTo>
                  <a:cubicBezTo>
                    <a:pt x="7" y="39"/>
                    <a:pt x="10" y="39"/>
                    <a:pt x="12" y="40"/>
                  </a:cubicBezTo>
                  <a:cubicBezTo>
                    <a:pt x="16" y="39"/>
                    <a:pt x="18" y="38"/>
                    <a:pt x="21" y="39"/>
                  </a:cubicBezTo>
                  <a:cubicBezTo>
                    <a:pt x="19" y="40"/>
                    <a:pt x="19" y="40"/>
                    <a:pt x="19" y="40"/>
                  </a:cubicBezTo>
                  <a:cubicBezTo>
                    <a:pt x="20" y="40"/>
                    <a:pt x="20" y="40"/>
                    <a:pt x="20" y="40"/>
                  </a:cubicBezTo>
                  <a:cubicBezTo>
                    <a:pt x="20" y="40"/>
                    <a:pt x="21" y="40"/>
                    <a:pt x="21" y="41"/>
                  </a:cubicBezTo>
                  <a:cubicBezTo>
                    <a:pt x="18" y="41"/>
                    <a:pt x="18" y="41"/>
                    <a:pt x="18" y="41"/>
                  </a:cubicBezTo>
                  <a:cubicBezTo>
                    <a:pt x="19" y="41"/>
                    <a:pt x="19" y="41"/>
                    <a:pt x="19" y="41"/>
                  </a:cubicBezTo>
                  <a:cubicBezTo>
                    <a:pt x="20" y="41"/>
                    <a:pt x="21" y="42"/>
                    <a:pt x="22" y="41"/>
                  </a:cubicBezTo>
                  <a:cubicBezTo>
                    <a:pt x="22" y="43"/>
                    <a:pt x="22" y="43"/>
                    <a:pt x="22" y="43"/>
                  </a:cubicBezTo>
                  <a:cubicBezTo>
                    <a:pt x="20" y="44"/>
                    <a:pt x="22" y="46"/>
                    <a:pt x="19" y="46"/>
                  </a:cubicBezTo>
                  <a:cubicBezTo>
                    <a:pt x="20" y="46"/>
                    <a:pt x="20" y="46"/>
                    <a:pt x="20" y="46"/>
                  </a:cubicBezTo>
                  <a:cubicBezTo>
                    <a:pt x="16" y="47"/>
                    <a:pt x="12" y="44"/>
                    <a:pt x="9" y="46"/>
                  </a:cubicBezTo>
                  <a:cubicBezTo>
                    <a:pt x="13" y="47"/>
                    <a:pt x="19" y="46"/>
                    <a:pt x="23" y="48"/>
                  </a:cubicBezTo>
                  <a:cubicBezTo>
                    <a:pt x="22" y="49"/>
                    <a:pt x="22" y="49"/>
                    <a:pt x="22" y="49"/>
                  </a:cubicBezTo>
                  <a:cubicBezTo>
                    <a:pt x="21" y="48"/>
                    <a:pt x="21" y="48"/>
                    <a:pt x="21" y="48"/>
                  </a:cubicBezTo>
                  <a:cubicBezTo>
                    <a:pt x="19" y="48"/>
                    <a:pt x="17" y="49"/>
                    <a:pt x="16" y="49"/>
                  </a:cubicBezTo>
                  <a:cubicBezTo>
                    <a:pt x="17" y="49"/>
                    <a:pt x="19" y="49"/>
                    <a:pt x="20" y="49"/>
                  </a:cubicBezTo>
                  <a:cubicBezTo>
                    <a:pt x="22" y="50"/>
                    <a:pt x="25" y="51"/>
                    <a:pt x="24" y="53"/>
                  </a:cubicBezTo>
                  <a:cubicBezTo>
                    <a:pt x="19" y="53"/>
                    <a:pt x="19" y="53"/>
                    <a:pt x="19" y="53"/>
                  </a:cubicBezTo>
                  <a:cubicBezTo>
                    <a:pt x="26" y="55"/>
                    <a:pt x="26" y="55"/>
                    <a:pt x="26" y="55"/>
                  </a:cubicBezTo>
                  <a:cubicBezTo>
                    <a:pt x="25" y="57"/>
                    <a:pt x="29" y="58"/>
                    <a:pt x="30" y="59"/>
                  </a:cubicBezTo>
                  <a:cubicBezTo>
                    <a:pt x="29" y="60"/>
                    <a:pt x="27" y="59"/>
                    <a:pt x="26" y="60"/>
                  </a:cubicBezTo>
                  <a:cubicBezTo>
                    <a:pt x="22" y="61"/>
                    <a:pt x="28" y="62"/>
                    <a:pt x="26" y="64"/>
                  </a:cubicBezTo>
                  <a:cubicBezTo>
                    <a:pt x="27" y="64"/>
                    <a:pt x="29" y="64"/>
                    <a:pt x="30" y="65"/>
                  </a:cubicBezTo>
                  <a:cubicBezTo>
                    <a:pt x="30" y="65"/>
                    <a:pt x="29" y="66"/>
                    <a:pt x="29" y="66"/>
                  </a:cubicBezTo>
                  <a:cubicBezTo>
                    <a:pt x="25" y="64"/>
                    <a:pt x="21" y="63"/>
                    <a:pt x="17" y="63"/>
                  </a:cubicBezTo>
                  <a:cubicBezTo>
                    <a:pt x="22" y="66"/>
                    <a:pt x="22" y="66"/>
                    <a:pt x="22" y="66"/>
                  </a:cubicBezTo>
                  <a:cubicBezTo>
                    <a:pt x="30" y="66"/>
                    <a:pt x="36" y="70"/>
                    <a:pt x="44" y="70"/>
                  </a:cubicBezTo>
                  <a:cubicBezTo>
                    <a:pt x="51" y="73"/>
                    <a:pt x="61" y="73"/>
                    <a:pt x="70" y="75"/>
                  </a:cubicBezTo>
                  <a:cubicBezTo>
                    <a:pt x="82" y="75"/>
                    <a:pt x="93" y="77"/>
                    <a:pt x="104" y="77"/>
                  </a:cubicBezTo>
                  <a:cubicBezTo>
                    <a:pt x="123" y="76"/>
                    <a:pt x="142" y="76"/>
                    <a:pt x="161" y="76"/>
                  </a:cubicBezTo>
                  <a:cubicBezTo>
                    <a:pt x="258" y="76"/>
                    <a:pt x="258" y="76"/>
                    <a:pt x="258" y="76"/>
                  </a:cubicBezTo>
                  <a:cubicBezTo>
                    <a:pt x="286" y="75"/>
                    <a:pt x="315" y="77"/>
                    <a:pt x="341" y="75"/>
                  </a:cubicBezTo>
                  <a:cubicBezTo>
                    <a:pt x="336" y="75"/>
                    <a:pt x="331" y="74"/>
                    <a:pt x="326" y="75"/>
                  </a:cubicBezTo>
                  <a:cubicBezTo>
                    <a:pt x="323" y="75"/>
                    <a:pt x="321" y="74"/>
                    <a:pt x="319" y="75"/>
                  </a:cubicBezTo>
                  <a:cubicBezTo>
                    <a:pt x="316" y="75"/>
                    <a:pt x="313" y="75"/>
                    <a:pt x="311" y="74"/>
                  </a:cubicBezTo>
                  <a:cubicBezTo>
                    <a:pt x="280" y="74"/>
                    <a:pt x="280" y="74"/>
                    <a:pt x="280" y="74"/>
                  </a:cubicBezTo>
                  <a:cubicBezTo>
                    <a:pt x="279" y="74"/>
                    <a:pt x="279" y="74"/>
                    <a:pt x="279" y="74"/>
                  </a:cubicBezTo>
                  <a:cubicBezTo>
                    <a:pt x="276" y="74"/>
                    <a:pt x="272" y="75"/>
                    <a:pt x="270" y="74"/>
                  </a:cubicBezTo>
                  <a:cubicBezTo>
                    <a:pt x="271" y="73"/>
                    <a:pt x="271" y="73"/>
                    <a:pt x="271" y="73"/>
                  </a:cubicBezTo>
                  <a:cubicBezTo>
                    <a:pt x="401" y="73"/>
                    <a:pt x="401" y="73"/>
                    <a:pt x="401" y="73"/>
                  </a:cubicBezTo>
                  <a:cubicBezTo>
                    <a:pt x="415" y="72"/>
                    <a:pt x="415" y="72"/>
                    <a:pt x="415" y="72"/>
                  </a:cubicBezTo>
                  <a:cubicBezTo>
                    <a:pt x="384" y="72"/>
                    <a:pt x="352" y="72"/>
                    <a:pt x="320" y="71"/>
                  </a:cubicBezTo>
                  <a:cubicBezTo>
                    <a:pt x="309" y="71"/>
                    <a:pt x="297" y="72"/>
                    <a:pt x="286" y="70"/>
                  </a:cubicBezTo>
                  <a:cubicBezTo>
                    <a:pt x="312" y="70"/>
                    <a:pt x="341" y="71"/>
                    <a:pt x="368" y="70"/>
                  </a:cubicBezTo>
                  <a:cubicBezTo>
                    <a:pt x="368" y="70"/>
                    <a:pt x="368" y="70"/>
                    <a:pt x="368" y="70"/>
                  </a:cubicBezTo>
                  <a:cubicBezTo>
                    <a:pt x="369" y="69"/>
                    <a:pt x="369" y="69"/>
                    <a:pt x="369" y="69"/>
                  </a:cubicBezTo>
                  <a:cubicBezTo>
                    <a:pt x="370" y="70"/>
                    <a:pt x="371" y="69"/>
                    <a:pt x="372" y="69"/>
                  </a:cubicBezTo>
                  <a:cubicBezTo>
                    <a:pt x="376" y="69"/>
                    <a:pt x="383" y="71"/>
                    <a:pt x="387" y="69"/>
                  </a:cubicBezTo>
                  <a:cubicBezTo>
                    <a:pt x="373" y="68"/>
                    <a:pt x="373" y="68"/>
                    <a:pt x="373" y="68"/>
                  </a:cubicBezTo>
                  <a:cubicBezTo>
                    <a:pt x="372" y="68"/>
                    <a:pt x="372" y="68"/>
                    <a:pt x="372" y="68"/>
                  </a:cubicBezTo>
                  <a:cubicBezTo>
                    <a:pt x="374" y="67"/>
                    <a:pt x="374" y="67"/>
                    <a:pt x="374" y="67"/>
                  </a:cubicBezTo>
                  <a:cubicBezTo>
                    <a:pt x="371" y="67"/>
                    <a:pt x="371" y="67"/>
                    <a:pt x="371" y="67"/>
                  </a:cubicBezTo>
                  <a:cubicBezTo>
                    <a:pt x="371" y="67"/>
                    <a:pt x="370" y="67"/>
                    <a:pt x="370" y="66"/>
                  </a:cubicBezTo>
                  <a:cubicBezTo>
                    <a:pt x="371" y="66"/>
                    <a:pt x="373" y="65"/>
                    <a:pt x="374" y="66"/>
                  </a:cubicBezTo>
                  <a:cubicBezTo>
                    <a:pt x="374" y="66"/>
                    <a:pt x="372" y="66"/>
                    <a:pt x="372" y="66"/>
                  </a:cubicBezTo>
                  <a:cubicBezTo>
                    <a:pt x="378" y="66"/>
                    <a:pt x="387" y="67"/>
                    <a:pt x="395" y="67"/>
                  </a:cubicBezTo>
                  <a:cubicBezTo>
                    <a:pt x="394" y="67"/>
                    <a:pt x="394" y="67"/>
                    <a:pt x="394" y="67"/>
                  </a:cubicBezTo>
                  <a:cubicBezTo>
                    <a:pt x="398" y="68"/>
                    <a:pt x="405" y="68"/>
                    <a:pt x="408" y="67"/>
                  </a:cubicBezTo>
                  <a:cubicBezTo>
                    <a:pt x="410" y="66"/>
                    <a:pt x="410" y="67"/>
                    <a:pt x="410" y="67"/>
                  </a:cubicBezTo>
                  <a:cubicBezTo>
                    <a:pt x="412" y="68"/>
                    <a:pt x="411" y="67"/>
                    <a:pt x="412" y="66"/>
                  </a:cubicBezTo>
                  <a:cubicBezTo>
                    <a:pt x="429" y="66"/>
                    <a:pt x="429" y="66"/>
                    <a:pt x="429" y="66"/>
                  </a:cubicBezTo>
                  <a:cubicBezTo>
                    <a:pt x="429" y="67"/>
                    <a:pt x="429" y="67"/>
                    <a:pt x="429" y="67"/>
                  </a:cubicBezTo>
                  <a:cubicBezTo>
                    <a:pt x="424" y="67"/>
                    <a:pt x="419" y="67"/>
                    <a:pt x="414" y="67"/>
                  </a:cubicBezTo>
                  <a:cubicBezTo>
                    <a:pt x="421" y="68"/>
                    <a:pt x="431" y="68"/>
                    <a:pt x="436" y="67"/>
                  </a:cubicBezTo>
                  <a:cubicBezTo>
                    <a:pt x="434" y="67"/>
                    <a:pt x="431" y="67"/>
                    <a:pt x="429" y="66"/>
                  </a:cubicBezTo>
                  <a:cubicBezTo>
                    <a:pt x="440" y="66"/>
                    <a:pt x="453" y="66"/>
                    <a:pt x="465" y="66"/>
                  </a:cubicBezTo>
                  <a:cubicBezTo>
                    <a:pt x="463" y="65"/>
                    <a:pt x="459" y="66"/>
                    <a:pt x="456" y="65"/>
                  </a:cubicBezTo>
                  <a:cubicBezTo>
                    <a:pt x="457" y="65"/>
                    <a:pt x="457" y="65"/>
                    <a:pt x="457" y="65"/>
                  </a:cubicBezTo>
                  <a:cubicBezTo>
                    <a:pt x="455" y="66"/>
                    <a:pt x="453" y="64"/>
                    <a:pt x="451" y="65"/>
                  </a:cubicBezTo>
                  <a:cubicBezTo>
                    <a:pt x="441" y="65"/>
                    <a:pt x="428" y="65"/>
                    <a:pt x="415" y="65"/>
                  </a:cubicBezTo>
                  <a:cubicBezTo>
                    <a:pt x="414" y="64"/>
                    <a:pt x="414" y="64"/>
                    <a:pt x="414" y="64"/>
                  </a:cubicBezTo>
                  <a:cubicBezTo>
                    <a:pt x="413" y="64"/>
                    <a:pt x="413" y="65"/>
                    <a:pt x="411" y="65"/>
                  </a:cubicBezTo>
                  <a:cubicBezTo>
                    <a:pt x="410" y="63"/>
                    <a:pt x="409" y="66"/>
                    <a:pt x="407" y="64"/>
                  </a:cubicBezTo>
                  <a:cubicBezTo>
                    <a:pt x="407" y="64"/>
                    <a:pt x="407" y="64"/>
                    <a:pt x="407" y="64"/>
                  </a:cubicBezTo>
                  <a:cubicBezTo>
                    <a:pt x="403" y="65"/>
                    <a:pt x="397" y="65"/>
                    <a:pt x="393" y="64"/>
                  </a:cubicBezTo>
                  <a:cubicBezTo>
                    <a:pt x="373" y="64"/>
                    <a:pt x="373" y="64"/>
                    <a:pt x="373" y="64"/>
                  </a:cubicBezTo>
                  <a:cubicBezTo>
                    <a:pt x="371" y="65"/>
                    <a:pt x="367" y="65"/>
                    <a:pt x="365" y="64"/>
                  </a:cubicBezTo>
                  <a:cubicBezTo>
                    <a:pt x="367" y="64"/>
                    <a:pt x="367" y="64"/>
                    <a:pt x="367" y="64"/>
                  </a:cubicBezTo>
                  <a:cubicBezTo>
                    <a:pt x="363" y="64"/>
                    <a:pt x="359" y="63"/>
                    <a:pt x="356" y="64"/>
                  </a:cubicBezTo>
                  <a:cubicBezTo>
                    <a:pt x="347" y="64"/>
                    <a:pt x="338" y="65"/>
                    <a:pt x="330" y="63"/>
                  </a:cubicBezTo>
                  <a:cubicBezTo>
                    <a:pt x="344" y="62"/>
                    <a:pt x="354" y="64"/>
                    <a:pt x="368" y="62"/>
                  </a:cubicBezTo>
                  <a:cubicBezTo>
                    <a:pt x="335" y="62"/>
                    <a:pt x="335" y="62"/>
                    <a:pt x="335" y="62"/>
                  </a:cubicBezTo>
                  <a:cubicBezTo>
                    <a:pt x="345" y="61"/>
                    <a:pt x="357" y="61"/>
                    <a:pt x="368" y="61"/>
                  </a:cubicBezTo>
                  <a:cubicBezTo>
                    <a:pt x="369" y="61"/>
                    <a:pt x="369" y="60"/>
                    <a:pt x="370" y="61"/>
                  </a:cubicBezTo>
                  <a:cubicBezTo>
                    <a:pt x="371" y="59"/>
                    <a:pt x="375" y="60"/>
                    <a:pt x="378" y="60"/>
                  </a:cubicBezTo>
                  <a:cubicBezTo>
                    <a:pt x="375" y="61"/>
                    <a:pt x="375" y="61"/>
                    <a:pt x="375" y="61"/>
                  </a:cubicBezTo>
                  <a:cubicBezTo>
                    <a:pt x="382" y="61"/>
                    <a:pt x="391" y="61"/>
                    <a:pt x="399" y="61"/>
                  </a:cubicBezTo>
                  <a:cubicBezTo>
                    <a:pt x="400" y="60"/>
                    <a:pt x="400" y="60"/>
                    <a:pt x="400" y="60"/>
                  </a:cubicBezTo>
                  <a:cubicBezTo>
                    <a:pt x="402" y="59"/>
                    <a:pt x="404" y="61"/>
                    <a:pt x="406" y="60"/>
                  </a:cubicBezTo>
                  <a:cubicBezTo>
                    <a:pt x="406" y="60"/>
                    <a:pt x="406" y="60"/>
                    <a:pt x="406" y="60"/>
                  </a:cubicBezTo>
                  <a:cubicBezTo>
                    <a:pt x="426" y="61"/>
                    <a:pt x="450" y="60"/>
                    <a:pt x="471" y="60"/>
                  </a:cubicBezTo>
                  <a:cubicBezTo>
                    <a:pt x="453" y="59"/>
                    <a:pt x="433" y="59"/>
                    <a:pt x="415" y="59"/>
                  </a:cubicBezTo>
                  <a:cubicBezTo>
                    <a:pt x="415" y="59"/>
                    <a:pt x="415" y="59"/>
                    <a:pt x="415" y="59"/>
                  </a:cubicBezTo>
                  <a:cubicBezTo>
                    <a:pt x="414" y="59"/>
                    <a:pt x="414" y="59"/>
                    <a:pt x="414" y="59"/>
                  </a:cubicBezTo>
                  <a:cubicBezTo>
                    <a:pt x="410" y="57"/>
                    <a:pt x="407" y="61"/>
                    <a:pt x="403" y="59"/>
                  </a:cubicBezTo>
                  <a:cubicBezTo>
                    <a:pt x="396" y="61"/>
                    <a:pt x="390" y="57"/>
                    <a:pt x="383" y="59"/>
                  </a:cubicBezTo>
                  <a:cubicBezTo>
                    <a:pt x="381" y="58"/>
                    <a:pt x="381" y="58"/>
                    <a:pt x="381" y="58"/>
                  </a:cubicBezTo>
                  <a:cubicBezTo>
                    <a:pt x="393" y="57"/>
                    <a:pt x="403" y="59"/>
                    <a:pt x="414" y="58"/>
                  </a:cubicBezTo>
                  <a:cubicBezTo>
                    <a:pt x="404" y="57"/>
                    <a:pt x="404" y="57"/>
                    <a:pt x="404" y="57"/>
                  </a:cubicBezTo>
                  <a:cubicBezTo>
                    <a:pt x="403" y="57"/>
                    <a:pt x="399" y="58"/>
                    <a:pt x="399" y="56"/>
                  </a:cubicBezTo>
                  <a:cubicBezTo>
                    <a:pt x="381" y="55"/>
                    <a:pt x="381" y="55"/>
                    <a:pt x="381" y="55"/>
                  </a:cubicBezTo>
                  <a:cubicBezTo>
                    <a:pt x="380" y="55"/>
                    <a:pt x="379" y="55"/>
                    <a:pt x="379" y="54"/>
                  </a:cubicBezTo>
                  <a:cubicBezTo>
                    <a:pt x="380" y="54"/>
                    <a:pt x="381" y="54"/>
                    <a:pt x="382" y="54"/>
                  </a:cubicBezTo>
                  <a:cubicBezTo>
                    <a:pt x="382" y="54"/>
                    <a:pt x="382" y="54"/>
                    <a:pt x="382" y="54"/>
                  </a:cubicBezTo>
                  <a:cubicBezTo>
                    <a:pt x="382" y="54"/>
                    <a:pt x="381" y="54"/>
                    <a:pt x="381" y="54"/>
                  </a:cubicBezTo>
                  <a:cubicBezTo>
                    <a:pt x="383" y="54"/>
                    <a:pt x="383" y="54"/>
                    <a:pt x="383" y="54"/>
                  </a:cubicBezTo>
                  <a:cubicBezTo>
                    <a:pt x="383" y="54"/>
                    <a:pt x="383" y="54"/>
                    <a:pt x="382" y="54"/>
                  </a:cubicBezTo>
                  <a:cubicBezTo>
                    <a:pt x="383" y="54"/>
                    <a:pt x="383" y="54"/>
                    <a:pt x="383" y="54"/>
                  </a:cubicBezTo>
                  <a:cubicBezTo>
                    <a:pt x="384" y="54"/>
                    <a:pt x="387" y="53"/>
                    <a:pt x="388" y="54"/>
                  </a:cubicBezTo>
                  <a:cubicBezTo>
                    <a:pt x="388" y="54"/>
                    <a:pt x="388" y="54"/>
                    <a:pt x="388" y="54"/>
                  </a:cubicBezTo>
                  <a:cubicBezTo>
                    <a:pt x="426" y="54"/>
                    <a:pt x="426" y="54"/>
                    <a:pt x="426" y="54"/>
                  </a:cubicBezTo>
                  <a:cubicBezTo>
                    <a:pt x="425" y="53"/>
                    <a:pt x="425" y="53"/>
                    <a:pt x="425" y="53"/>
                  </a:cubicBezTo>
                  <a:cubicBezTo>
                    <a:pt x="407" y="52"/>
                    <a:pt x="386" y="52"/>
                    <a:pt x="368" y="51"/>
                  </a:cubicBezTo>
                  <a:cubicBezTo>
                    <a:pt x="366" y="51"/>
                    <a:pt x="360" y="51"/>
                    <a:pt x="362" y="49"/>
                  </a:cubicBezTo>
                  <a:cubicBezTo>
                    <a:pt x="364" y="50"/>
                    <a:pt x="365" y="48"/>
                    <a:pt x="367" y="49"/>
                  </a:cubicBezTo>
                  <a:cubicBezTo>
                    <a:pt x="366" y="49"/>
                    <a:pt x="366" y="49"/>
                    <a:pt x="366" y="49"/>
                  </a:cubicBezTo>
                  <a:cubicBezTo>
                    <a:pt x="367" y="49"/>
                    <a:pt x="367" y="49"/>
                    <a:pt x="367" y="49"/>
                  </a:cubicBezTo>
                  <a:cubicBezTo>
                    <a:pt x="367" y="49"/>
                    <a:pt x="367" y="49"/>
                    <a:pt x="367" y="49"/>
                  </a:cubicBezTo>
                  <a:cubicBezTo>
                    <a:pt x="368" y="49"/>
                    <a:pt x="368" y="49"/>
                    <a:pt x="368" y="49"/>
                  </a:cubicBezTo>
                  <a:cubicBezTo>
                    <a:pt x="383" y="49"/>
                    <a:pt x="383" y="49"/>
                    <a:pt x="383" y="49"/>
                  </a:cubicBezTo>
                  <a:cubicBezTo>
                    <a:pt x="387" y="48"/>
                    <a:pt x="387" y="48"/>
                    <a:pt x="387" y="48"/>
                  </a:cubicBezTo>
                  <a:cubicBezTo>
                    <a:pt x="381" y="48"/>
                    <a:pt x="375" y="48"/>
                    <a:pt x="369" y="48"/>
                  </a:cubicBezTo>
                  <a:cubicBezTo>
                    <a:pt x="368" y="47"/>
                    <a:pt x="368" y="47"/>
                    <a:pt x="368" y="47"/>
                  </a:cubicBezTo>
                  <a:cubicBezTo>
                    <a:pt x="372" y="46"/>
                    <a:pt x="378" y="47"/>
                    <a:pt x="381" y="46"/>
                  </a:cubicBezTo>
                  <a:cubicBezTo>
                    <a:pt x="376" y="45"/>
                    <a:pt x="373" y="46"/>
                    <a:pt x="368" y="46"/>
                  </a:cubicBezTo>
                  <a:cubicBezTo>
                    <a:pt x="368" y="45"/>
                    <a:pt x="368" y="45"/>
                    <a:pt x="368" y="45"/>
                  </a:cubicBezTo>
                  <a:cubicBezTo>
                    <a:pt x="368" y="45"/>
                    <a:pt x="369" y="45"/>
                    <a:pt x="370" y="45"/>
                  </a:cubicBezTo>
                  <a:cubicBezTo>
                    <a:pt x="372" y="43"/>
                    <a:pt x="375" y="44"/>
                    <a:pt x="378" y="44"/>
                  </a:cubicBezTo>
                  <a:cubicBezTo>
                    <a:pt x="382" y="44"/>
                    <a:pt x="385" y="44"/>
                    <a:pt x="388" y="44"/>
                  </a:cubicBezTo>
                  <a:cubicBezTo>
                    <a:pt x="391" y="43"/>
                    <a:pt x="397" y="44"/>
                    <a:pt x="400" y="44"/>
                  </a:cubicBezTo>
                  <a:cubicBezTo>
                    <a:pt x="400" y="44"/>
                    <a:pt x="399" y="44"/>
                    <a:pt x="399" y="44"/>
                  </a:cubicBezTo>
                  <a:cubicBezTo>
                    <a:pt x="400" y="43"/>
                    <a:pt x="400" y="42"/>
                    <a:pt x="402" y="42"/>
                  </a:cubicBezTo>
                  <a:cubicBezTo>
                    <a:pt x="403" y="42"/>
                    <a:pt x="404" y="42"/>
                    <a:pt x="404" y="43"/>
                  </a:cubicBezTo>
                  <a:cubicBezTo>
                    <a:pt x="405" y="43"/>
                    <a:pt x="407" y="43"/>
                    <a:pt x="408" y="43"/>
                  </a:cubicBezTo>
                  <a:cubicBezTo>
                    <a:pt x="408" y="42"/>
                    <a:pt x="408" y="42"/>
                    <a:pt x="408" y="42"/>
                  </a:cubicBezTo>
                  <a:cubicBezTo>
                    <a:pt x="409" y="43"/>
                    <a:pt x="411" y="42"/>
                    <a:pt x="412" y="43"/>
                  </a:cubicBezTo>
                  <a:cubicBezTo>
                    <a:pt x="412" y="43"/>
                    <a:pt x="412" y="43"/>
                    <a:pt x="412" y="43"/>
                  </a:cubicBezTo>
                  <a:cubicBezTo>
                    <a:pt x="419" y="43"/>
                    <a:pt x="428" y="44"/>
                    <a:pt x="435" y="43"/>
                  </a:cubicBezTo>
                  <a:cubicBezTo>
                    <a:pt x="437" y="43"/>
                    <a:pt x="445" y="43"/>
                    <a:pt x="450" y="43"/>
                  </a:cubicBezTo>
                  <a:cubicBezTo>
                    <a:pt x="451" y="42"/>
                    <a:pt x="451" y="42"/>
                    <a:pt x="451" y="42"/>
                  </a:cubicBezTo>
                  <a:cubicBezTo>
                    <a:pt x="435" y="42"/>
                    <a:pt x="435" y="42"/>
                    <a:pt x="435" y="42"/>
                  </a:cubicBezTo>
                  <a:cubicBezTo>
                    <a:pt x="434" y="42"/>
                    <a:pt x="434" y="42"/>
                    <a:pt x="434" y="42"/>
                  </a:cubicBezTo>
                  <a:cubicBezTo>
                    <a:pt x="424" y="42"/>
                    <a:pt x="424" y="42"/>
                    <a:pt x="424" y="42"/>
                  </a:cubicBezTo>
                  <a:cubicBezTo>
                    <a:pt x="414" y="40"/>
                    <a:pt x="402" y="40"/>
                    <a:pt x="391" y="40"/>
                  </a:cubicBezTo>
                  <a:cubicBezTo>
                    <a:pt x="385" y="39"/>
                    <a:pt x="379" y="39"/>
                    <a:pt x="373" y="38"/>
                  </a:cubicBezTo>
                  <a:cubicBezTo>
                    <a:pt x="380" y="36"/>
                    <a:pt x="388" y="37"/>
                    <a:pt x="396" y="36"/>
                  </a:cubicBezTo>
                  <a:cubicBezTo>
                    <a:pt x="390" y="35"/>
                    <a:pt x="382" y="36"/>
                    <a:pt x="376" y="35"/>
                  </a:cubicBezTo>
                  <a:cubicBezTo>
                    <a:pt x="402" y="35"/>
                    <a:pt x="431" y="37"/>
                    <a:pt x="459" y="36"/>
                  </a:cubicBezTo>
                  <a:cubicBezTo>
                    <a:pt x="460" y="35"/>
                    <a:pt x="460" y="35"/>
                    <a:pt x="460" y="35"/>
                  </a:cubicBezTo>
                  <a:cubicBezTo>
                    <a:pt x="452" y="34"/>
                    <a:pt x="443" y="35"/>
                    <a:pt x="435" y="34"/>
                  </a:cubicBezTo>
                  <a:cubicBezTo>
                    <a:pt x="435" y="33"/>
                    <a:pt x="435" y="33"/>
                    <a:pt x="435" y="33"/>
                  </a:cubicBezTo>
                  <a:cubicBezTo>
                    <a:pt x="445" y="33"/>
                    <a:pt x="445" y="33"/>
                    <a:pt x="445" y="33"/>
                  </a:cubicBezTo>
                  <a:cubicBezTo>
                    <a:pt x="429" y="32"/>
                    <a:pt x="414" y="31"/>
                    <a:pt x="397" y="32"/>
                  </a:cubicBezTo>
                  <a:cubicBezTo>
                    <a:pt x="395" y="31"/>
                    <a:pt x="393" y="31"/>
                    <a:pt x="391" y="30"/>
                  </a:cubicBezTo>
                  <a:cubicBezTo>
                    <a:pt x="410" y="30"/>
                    <a:pt x="428" y="32"/>
                    <a:pt x="445" y="31"/>
                  </a:cubicBezTo>
                  <a:cubicBezTo>
                    <a:pt x="439" y="31"/>
                    <a:pt x="434" y="30"/>
                    <a:pt x="428" y="30"/>
                  </a:cubicBezTo>
                  <a:cubicBezTo>
                    <a:pt x="426" y="30"/>
                    <a:pt x="426" y="30"/>
                    <a:pt x="426" y="30"/>
                  </a:cubicBezTo>
                  <a:cubicBezTo>
                    <a:pt x="428" y="29"/>
                    <a:pt x="428" y="29"/>
                    <a:pt x="428" y="29"/>
                  </a:cubicBezTo>
                  <a:cubicBezTo>
                    <a:pt x="449" y="29"/>
                    <a:pt x="449" y="29"/>
                    <a:pt x="449" y="29"/>
                  </a:cubicBezTo>
                  <a:cubicBezTo>
                    <a:pt x="449" y="29"/>
                    <a:pt x="449" y="29"/>
                    <a:pt x="449" y="29"/>
                  </a:cubicBezTo>
                  <a:cubicBezTo>
                    <a:pt x="432" y="28"/>
                    <a:pt x="415" y="28"/>
                    <a:pt x="398" y="27"/>
                  </a:cubicBezTo>
                  <a:cubicBezTo>
                    <a:pt x="399" y="26"/>
                    <a:pt x="399" y="26"/>
                    <a:pt x="399" y="26"/>
                  </a:cubicBezTo>
                  <a:cubicBezTo>
                    <a:pt x="417" y="24"/>
                    <a:pt x="432" y="30"/>
                    <a:pt x="449" y="27"/>
                  </a:cubicBezTo>
                  <a:cubicBezTo>
                    <a:pt x="444" y="26"/>
                    <a:pt x="440" y="27"/>
                    <a:pt x="436" y="26"/>
                  </a:cubicBezTo>
                  <a:cubicBezTo>
                    <a:pt x="445" y="26"/>
                    <a:pt x="455" y="25"/>
                    <a:pt x="464" y="25"/>
                  </a:cubicBezTo>
                  <a:cubicBezTo>
                    <a:pt x="463" y="23"/>
                    <a:pt x="471" y="25"/>
                    <a:pt x="474" y="23"/>
                  </a:cubicBezTo>
                  <a:cubicBezTo>
                    <a:pt x="461" y="23"/>
                    <a:pt x="447" y="23"/>
                    <a:pt x="435" y="22"/>
                  </a:cubicBezTo>
                  <a:cubicBezTo>
                    <a:pt x="438" y="21"/>
                    <a:pt x="441" y="21"/>
                    <a:pt x="444" y="21"/>
                  </a:cubicBezTo>
                  <a:cubicBezTo>
                    <a:pt x="443" y="21"/>
                    <a:pt x="443" y="21"/>
                    <a:pt x="443" y="20"/>
                  </a:cubicBezTo>
                  <a:cubicBezTo>
                    <a:pt x="443" y="20"/>
                    <a:pt x="443" y="20"/>
                    <a:pt x="443" y="20"/>
                  </a:cubicBezTo>
                  <a:cubicBezTo>
                    <a:pt x="452" y="20"/>
                    <a:pt x="460" y="21"/>
                    <a:pt x="468" y="19"/>
                  </a:cubicBezTo>
                  <a:cubicBezTo>
                    <a:pt x="464" y="19"/>
                    <a:pt x="460" y="19"/>
                    <a:pt x="457" y="18"/>
                  </a:cubicBezTo>
                  <a:cubicBezTo>
                    <a:pt x="457" y="18"/>
                    <a:pt x="458" y="17"/>
                    <a:pt x="458" y="17"/>
                  </a:cubicBezTo>
                  <a:cubicBezTo>
                    <a:pt x="457" y="17"/>
                    <a:pt x="455" y="17"/>
                    <a:pt x="454" y="16"/>
                  </a:cubicBezTo>
                  <a:cubicBezTo>
                    <a:pt x="455" y="15"/>
                    <a:pt x="455" y="15"/>
                    <a:pt x="455" y="15"/>
                  </a:cubicBezTo>
                  <a:cubicBezTo>
                    <a:pt x="459" y="17"/>
                    <a:pt x="463" y="15"/>
                    <a:pt x="467" y="15"/>
                  </a:cubicBezTo>
                  <a:cubicBezTo>
                    <a:pt x="446" y="13"/>
                    <a:pt x="446" y="13"/>
                    <a:pt x="446" y="13"/>
                  </a:cubicBezTo>
                  <a:cubicBezTo>
                    <a:pt x="457" y="13"/>
                    <a:pt x="467" y="13"/>
                    <a:pt x="478" y="13"/>
                  </a:cubicBezTo>
                  <a:close/>
                  <a:moveTo>
                    <a:pt x="20" y="46"/>
                  </a:moveTo>
                  <a:cubicBezTo>
                    <a:pt x="22" y="46"/>
                    <a:pt x="22" y="46"/>
                    <a:pt x="22" y="46"/>
                  </a:cubicBezTo>
                  <a:cubicBezTo>
                    <a:pt x="22" y="46"/>
                    <a:pt x="22" y="46"/>
                    <a:pt x="22" y="46"/>
                  </a:cubicBezTo>
                  <a:lnTo>
                    <a:pt x="20" y="46"/>
                  </a:lnTo>
                  <a:close/>
                  <a:moveTo>
                    <a:pt x="224" y="74"/>
                  </a:moveTo>
                  <a:cubicBezTo>
                    <a:pt x="214" y="74"/>
                    <a:pt x="214" y="74"/>
                    <a:pt x="214" y="74"/>
                  </a:cubicBezTo>
                  <a:cubicBezTo>
                    <a:pt x="213" y="74"/>
                    <a:pt x="213" y="74"/>
                    <a:pt x="212" y="74"/>
                  </a:cubicBezTo>
                  <a:cubicBezTo>
                    <a:pt x="214" y="74"/>
                    <a:pt x="214" y="74"/>
                    <a:pt x="214" y="74"/>
                  </a:cubicBezTo>
                  <a:cubicBezTo>
                    <a:pt x="216" y="74"/>
                    <a:pt x="217" y="73"/>
                    <a:pt x="218" y="73"/>
                  </a:cubicBezTo>
                  <a:cubicBezTo>
                    <a:pt x="234" y="73"/>
                    <a:pt x="234" y="73"/>
                    <a:pt x="234" y="73"/>
                  </a:cubicBezTo>
                  <a:cubicBezTo>
                    <a:pt x="234" y="73"/>
                    <a:pt x="234" y="73"/>
                    <a:pt x="235" y="73"/>
                  </a:cubicBezTo>
                  <a:cubicBezTo>
                    <a:pt x="234" y="73"/>
                    <a:pt x="234" y="73"/>
                    <a:pt x="234" y="73"/>
                  </a:cubicBezTo>
                  <a:cubicBezTo>
                    <a:pt x="230" y="73"/>
                    <a:pt x="227" y="73"/>
                    <a:pt x="224" y="74"/>
                  </a:cubicBezTo>
                  <a:close/>
                  <a:moveTo>
                    <a:pt x="380" y="69"/>
                  </a:moveTo>
                  <a:cubicBezTo>
                    <a:pt x="379" y="69"/>
                    <a:pt x="378" y="69"/>
                    <a:pt x="377" y="69"/>
                  </a:cubicBezTo>
                  <a:cubicBezTo>
                    <a:pt x="377" y="69"/>
                    <a:pt x="379" y="69"/>
                    <a:pt x="380" y="69"/>
                  </a:cubicBezTo>
                  <a:close/>
                  <a:moveTo>
                    <a:pt x="367" y="70"/>
                  </a:moveTo>
                  <a:cubicBezTo>
                    <a:pt x="364" y="70"/>
                    <a:pt x="364" y="70"/>
                    <a:pt x="364" y="70"/>
                  </a:cubicBezTo>
                  <a:cubicBezTo>
                    <a:pt x="364" y="70"/>
                    <a:pt x="364" y="70"/>
                    <a:pt x="364" y="70"/>
                  </a:cubicBezTo>
                  <a:cubicBezTo>
                    <a:pt x="364" y="70"/>
                    <a:pt x="364" y="70"/>
                    <a:pt x="364" y="70"/>
                  </a:cubicBezTo>
                  <a:cubicBezTo>
                    <a:pt x="365" y="70"/>
                    <a:pt x="366" y="69"/>
                    <a:pt x="367" y="70"/>
                  </a:cubicBezTo>
                  <a:close/>
                  <a:moveTo>
                    <a:pt x="415" y="11"/>
                  </a:moveTo>
                  <a:cubicBezTo>
                    <a:pt x="410" y="11"/>
                    <a:pt x="410" y="11"/>
                    <a:pt x="410" y="11"/>
                  </a:cubicBezTo>
                  <a:cubicBezTo>
                    <a:pt x="411" y="11"/>
                    <a:pt x="413" y="11"/>
                    <a:pt x="415" y="11"/>
                  </a:cubicBezTo>
                  <a:cubicBezTo>
                    <a:pt x="419" y="11"/>
                    <a:pt x="419" y="11"/>
                    <a:pt x="419" y="11"/>
                  </a:cubicBezTo>
                  <a:cubicBezTo>
                    <a:pt x="417" y="12"/>
                    <a:pt x="416" y="11"/>
                    <a:pt x="415" y="11"/>
                  </a:cubicBezTo>
                  <a:close/>
                  <a:moveTo>
                    <a:pt x="422" y="12"/>
                  </a:moveTo>
                  <a:cubicBezTo>
                    <a:pt x="428" y="12"/>
                    <a:pt x="433" y="12"/>
                    <a:pt x="439" y="13"/>
                  </a:cubicBezTo>
                  <a:cubicBezTo>
                    <a:pt x="433" y="12"/>
                    <a:pt x="428" y="12"/>
                    <a:pt x="422" y="12"/>
                  </a:cubicBezTo>
                  <a:close/>
                </a:path>
              </a:pathLst>
            </a:custGeom>
            <a:solidFill>
              <a:srgbClr val="D32F2F"/>
            </a:solidFill>
            <a:ln>
              <a:noFill/>
            </a:ln>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9" name="组合 8"/>
          <p:cNvGrpSpPr/>
          <p:nvPr/>
        </p:nvGrpSpPr>
        <p:grpSpPr>
          <a:xfrm>
            <a:off x="1939132" y="1961766"/>
            <a:ext cx="3753135" cy="677256"/>
            <a:chOff x="1968160" y="1961766"/>
            <a:chExt cx="3753135" cy="677256"/>
          </a:xfrm>
        </p:grpSpPr>
        <p:sp>
          <p:nvSpPr>
            <p:cNvPr id="10" name="文本框 9"/>
            <p:cNvSpPr txBox="1"/>
            <p:nvPr/>
          </p:nvSpPr>
          <p:spPr>
            <a:xfrm>
              <a:off x="1968160" y="1961766"/>
              <a:ext cx="3753135" cy="523220"/>
            </a:xfrm>
            <a:prstGeom prst="rect">
              <a:avLst/>
            </a:prstGeom>
            <a:noFill/>
          </p:spPr>
          <p:txBody>
            <a:bodyPr wrap="square" rtlCol="0">
              <a:spAutoFit/>
            </a:bodyPr>
            <a:lstStyle/>
            <a:p>
              <a:r>
                <a:rPr lang="zh-CN" altLang="en-US" sz="2800" dirty="0">
                  <a:latin typeface="微软雅黑" panose="020B0503020204020204" pitchFamily="34" charset="-122"/>
                  <a:ea typeface="微软雅黑" panose="020B0503020204020204" pitchFamily="34" charset="-122"/>
                </a:rPr>
                <a:t>光的干涉</a:t>
              </a:r>
            </a:p>
          </p:txBody>
        </p:sp>
        <p:sp>
          <p:nvSpPr>
            <p:cNvPr id="11" name="Freeform 304"/>
            <p:cNvSpPr>
              <a:spLocks noEditPoints="1"/>
            </p:cNvSpPr>
            <p:nvPr/>
          </p:nvSpPr>
          <p:spPr bwMode="auto">
            <a:xfrm>
              <a:off x="2104635" y="2458047"/>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2" name="组合 11"/>
          <p:cNvGrpSpPr/>
          <p:nvPr/>
        </p:nvGrpSpPr>
        <p:grpSpPr>
          <a:xfrm>
            <a:off x="2664651" y="2841476"/>
            <a:ext cx="3753135" cy="640991"/>
            <a:chOff x="2715904" y="3066480"/>
            <a:chExt cx="3753135" cy="640991"/>
          </a:xfrm>
        </p:grpSpPr>
        <p:sp>
          <p:nvSpPr>
            <p:cNvPr id="13" name="文本框 12"/>
            <p:cNvSpPr txBox="1"/>
            <p:nvPr/>
          </p:nvSpPr>
          <p:spPr>
            <a:xfrm>
              <a:off x="2715904" y="3066480"/>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光的衍射</a:t>
              </a:r>
            </a:p>
          </p:txBody>
        </p:sp>
        <p:sp>
          <p:nvSpPr>
            <p:cNvPr id="14" name="Freeform 304"/>
            <p:cNvSpPr>
              <a:spLocks noEditPoints="1"/>
            </p:cNvSpPr>
            <p:nvPr/>
          </p:nvSpPr>
          <p:spPr bwMode="auto">
            <a:xfrm>
              <a:off x="2822528" y="352649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grpSp>
        <p:nvGrpSpPr>
          <p:cNvPr id="15" name="组合 14"/>
          <p:cNvGrpSpPr/>
          <p:nvPr/>
        </p:nvGrpSpPr>
        <p:grpSpPr>
          <a:xfrm>
            <a:off x="3351653" y="3692965"/>
            <a:ext cx="3753135" cy="639107"/>
            <a:chOff x="3844727" y="4171194"/>
            <a:chExt cx="3753135" cy="639107"/>
          </a:xfrm>
        </p:grpSpPr>
        <p:sp>
          <p:nvSpPr>
            <p:cNvPr id="16" name="文本框 15"/>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光的偏振</a:t>
              </a:r>
            </a:p>
          </p:txBody>
        </p:sp>
        <p:sp>
          <p:nvSpPr>
            <p:cNvPr id="17"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pic>
        <p:nvPicPr>
          <p:cNvPr id="18" name="图片 1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9012158">
            <a:off x="3434171" y="4719203"/>
            <a:ext cx="406176" cy="406176"/>
          </a:xfrm>
          <a:prstGeom prst="rect">
            <a:avLst/>
          </a:prstGeom>
        </p:spPr>
      </p:pic>
      <p:grpSp>
        <p:nvGrpSpPr>
          <p:cNvPr id="19" name="组合 18"/>
          <p:cNvGrpSpPr/>
          <p:nvPr/>
        </p:nvGrpSpPr>
        <p:grpSpPr>
          <a:xfrm>
            <a:off x="4046693" y="4544454"/>
            <a:ext cx="3753135" cy="639107"/>
            <a:chOff x="3844727" y="4171194"/>
            <a:chExt cx="3753135" cy="639107"/>
          </a:xfrm>
        </p:grpSpPr>
        <p:sp>
          <p:nvSpPr>
            <p:cNvPr id="20" name="文本框 19"/>
            <p:cNvSpPr txBox="1"/>
            <p:nvPr/>
          </p:nvSpPr>
          <p:spPr>
            <a:xfrm>
              <a:off x="3844727" y="4171194"/>
              <a:ext cx="3753135" cy="523220"/>
            </a:xfrm>
            <a:prstGeom prst="rect">
              <a:avLst/>
            </a:prstGeom>
            <a:noFill/>
          </p:spPr>
          <p:txBody>
            <a:bodyPr wrap="square" rtlCol="0">
              <a:spAutoFit/>
            </a:bodyPr>
            <a:lstStyle>
              <a:defPPr>
                <a:defRPr lang="zh-CN"/>
              </a:defPPr>
              <a:lvl1pPr>
                <a:defRPr sz="2800">
                  <a:latin typeface="微软雅黑" panose="020B0503020204020204" pitchFamily="34" charset="-122"/>
                  <a:ea typeface="微软雅黑" panose="020B0503020204020204" pitchFamily="34" charset="-122"/>
                </a:defRPr>
              </a:lvl1pPr>
            </a:lstStyle>
            <a:p>
              <a:r>
                <a:rPr lang="zh-CN" altLang="en-US" dirty="0"/>
                <a:t>双折射现象</a:t>
              </a:r>
            </a:p>
          </p:txBody>
        </p:sp>
        <p:sp>
          <p:nvSpPr>
            <p:cNvPr id="21" name="Freeform 304"/>
            <p:cNvSpPr>
              <a:spLocks noEditPoints="1"/>
            </p:cNvSpPr>
            <p:nvPr/>
          </p:nvSpPr>
          <p:spPr bwMode="auto">
            <a:xfrm>
              <a:off x="3996241" y="4629326"/>
              <a:ext cx="2836318" cy="180975"/>
            </a:xfrm>
            <a:custGeom>
              <a:avLst/>
              <a:gdLst>
                <a:gd name="T0" fmla="*/ 329 w 391"/>
                <a:gd name="T1" fmla="*/ 15 h 48"/>
                <a:gd name="T2" fmla="*/ 332 w 391"/>
                <a:gd name="T3" fmla="*/ 16 h 48"/>
                <a:gd name="T4" fmla="*/ 344 w 391"/>
                <a:gd name="T5" fmla="*/ 16 h 48"/>
                <a:gd name="T6" fmla="*/ 354 w 391"/>
                <a:gd name="T7" fmla="*/ 14 h 48"/>
                <a:gd name="T8" fmla="*/ 368 w 391"/>
                <a:gd name="T9" fmla="*/ 13 h 48"/>
                <a:gd name="T10" fmla="*/ 340 w 391"/>
                <a:gd name="T11" fmla="*/ 11 h 48"/>
                <a:gd name="T12" fmla="*/ 336 w 391"/>
                <a:gd name="T13" fmla="*/ 8 h 48"/>
                <a:gd name="T14" fmla="*/ 334 w 391"/>
                <a:gd name="T15" fmla="*/ 7 h 48"/>
                <a:gd name="T16" fmla="*/ 318 w 391"/>
                <a:gd name="T17" fmla="*/ 5 h 48"/>
                <a:gd name="T18" fmla="*/ 259 w 391"/>
                <a:gd name="T19" fmla="*/ 3 h 48"/>
                <a:gd name="T20" fmla="*/ 253 w 391"/>
                <a:gd name="T21" fmla="*/ 2 h 48"/>
                <a:gd name="T22" fmla="*/ 242 w 391"/>
                <a:gd name="T23" fmla="*/ 2 h 48"/>
                <a:gd name="T24" fmla="*/ 31 w 391"/>
                <a:gd name="T25" fmla="*/ 16 h 48"/>
                <a:gd name="T26" fmla="*/ 13 w 391"/>
                <a:gd name="T27" fmla="*/ 43 h 48"/>
                <a:gd name="T28" fmla="*/ 138 w 391"/>
                <a:gd name="T29" fmla="*/ 42 h 48"/>
                <a:gd name="T30" fmla="*/ 156 w 391"/>
                <a:gd name="T31" fmla="*/ 41 h 48"/>
                <a:gd name="T32" fmla="*/ 211 w 391"/>
                <a:gd name="T33" fmla="*/ 35 h 48"/>
                <a:gd name="T34" fmla="*/ 291 w 391"/>
                <a:gd name="T35" fmla="*/ 30 h 48"/>
                <a:gd name="T36" fmla="*/ 300 w 391"/>
                <a:gd name="T37" fmla="*/ 28 h 48"/>
                <a:gd name="T38" fmla="*/ 322 w 391"/>
                <a:gd name="T39" fmla="*/ 26 h 48"/>
                <a:gd name="T40" fmla="*/ 391 w 391"/>
                <a:gd name="T41" fmla="*/ 17 h 48"/>
                <a:gd name="T42" fmla="*/ 269 w 391"/>
                <a:gd name="T43" fmla="*/ 12 h 48"/>
                <a:gd name="T44" fmla="*/ 266 w 391"/>
                <a:gd name="T45" fmla="*/ 10 h 48"/>
                <a:gd name="T46" fmla="*/ 276 w 391"/>
                <a:gd name="T47" fmla="*/ 12 h 48"/>
                <a:gd name="T48" fmla="*/ 277 w 391"/>
                <a:gd name="T49" fmla="*/ 12 h 48"/>
                <a:gd name="T50" fmla="*/ 288 w 391"/>
                <a:gd name="T51" fmla="*/ 13 h 48"/>
                <a:gd name="T52" fmla="*/ 292 w 391"/>
                <a:gd name="T53" fmla="*/ 18 h 48"/>
                <a:gd name="T54" fmla="*/ 290 w 391"/>
                <a:gd name="T55" fmla="*/ 17 h 48"/>
                <a:gd name="T56" fmla="*/ 292 w 391"/>
                <a:gd name="T57" fmla="*/ 18 h 48"/>
                <a:gd name="T58" fmla="*/ 294 w 391"/>
                <a:gd name="T59" fmla="*/ 12 h 48"/>
                <a:gd name="T60" fmla="*/ 332 w 391"/>
                <a:gd name="T61" fmla="*/ 11 h 48"/>
                <a:gd name="T62" fmla="*/ 327 w 391"/>
                <a:gd name="T63" fmla="*/ 11 h 48"/>
                <a:gd name="T64" fmla="*/ 322 w 391"/>
                <a:gd name="T65" fmla="*/ 9 h 48"/>
                <a:gd name="T66" fmla="*/ 325 w 391"/>
                <a:gd name="T67" fmla="*/ 6 h 48"/>
                <a:gd name="T68" fmla="*/ 325 w 391"/>
                <a:gd name="T69" fmla="*/ 6 h 48"/>
                <a:gd name="T70" fmla="*/ 317 w 391"/>
                <a:gd name="T71" fmla="*/ 12 h 48"/>
                <a:gd name="T72" fmla="*/ 316 w 391"/>
                <a:gd name="T73" fmla="*/ 5 h 48"/>
                <a:gd name="T74" fmla="*/ 316 w 391"/>
                <a:gd name="T75" fmla="*/ 6 h 48"/>
                <a:gd name="T76" fmla="*/ 316 w 391"/>
                <a:gd name="T77" fmla="*/ 6 h 48"/>
                <a:gd name="T78" fmla="*/ 303 w 391"/>
                <a:gd name="T79" fmla="*/ 18 h 48"/>
                <a:gd name="T80" fmla="*/ 301 w 391"/>
                <a:gd name="T81" fmla="*/ 13 h 48"/>
                <a:gd name="T82" fmla="*/ 304 w 391"/>
                <a:gd name="T83" fmla="*/ 12 h 48"/>
                <a:gd name="T84" fmla="*/ 307 w 391"/>
                <a:gd name="T85" fmla="*/ 5 h 48"/>
                <a:gd name="T86" fmla="*/ 307 w 391"/>
                <a:gd name="T87" fmla="*/ 18 h 48"/>
                <a:gd name="T88" fmla="*/ 313 w 391"/>
                <a:gd name="T89" fmla="*/ 17 h 48"/>
                <a:gd name="T90" fmla="*/ 313 w 391"/>
                <a:gd name="T91" fmla="*/ 12 h 48"/>
                <a:gd name="T92" fmla="*/ 315 w 391"/>
                <a:gd name="T93" fmla="*/ 11 h 48"/>
                <a:gd name="T94" fmla="*/ 316 w 391"/>
                <a:gd name="T95" fmla="*/ 17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1" h="48">
                  <a:moveTo>
                    <a:pt x="324" y="19"/>
                  </a:moveTo>
                  <a:cubicBezTo>
                    <a:pt x="320" y="17"/>
                    <a:pt x="320" y="17"/>
                    <a:pt x="320" y="17"/>
                  </a:cubicBezTo>
                  <a:cubicBezTo>
                    <a:pt x="323" y="15"/>
                    <a:pt x="326" y="18"/>
                    <a:pt x="329" y="15"/>
                  </a:cubicBezTo>
                  <a:cubicBezTo>
                    <a:pt x="329" y="16"/>
                    <a:pt x="330" y="17"/>
                    <a:pt x="331" y="16"/>
                  </a:cubicBezTo>
                  <a:cubicBezTo>
                    <a:pt x="330" y="16"/>
                    <a:pt x="331" y="15"/>
                    <a:pt x="331" y="15"/>
                  </a:cubicBezTo>
                  <a:cubicBezTo>
                    <a:pt x="332" y="16"/>
                    <a:pt x="332" y="16"/>
                    <a:pt x="332" y="16"/>
                  </a:cubicBezTo>
                  <a:cubicBezTo>
                    <a:pt x="333" y="16"/>
                    <a:pt x="335" y="17"/>
                    <a:pt x="336" y="15"/>
                  </a:cubicBezTo>
                  <a:cubicBezTo>
                    <a:pt x="338" y="16"/>
                    <a:pt x="343" y="17"/>
                    <a:pt x="342" y="14"/>
                  </a:cubicBezTo>
                  <a:cubicBezTo>
                    <a:pt x="344" y="16"/>
                    <a:pt x="344" y="16"/>
                    <a:pt x="344" y="16"/>
                  </a:cubicBezTo>
                  <a:cubicBezTo>
                    <a:pt x="344" y="15"/>
                    <a:pt x="344" y="15"/>
                    <a:pt x="344" y="14"/>
                  </a:cubicBezTo>
                  <a:cubicBezTo>
                    <a:pt x="347" y="14"/>
                    <a:pt x="351" y="18"/>
                    <a:pt x="352" y="13"/>
                  </a:cubicBezTo>
                  <a:cubicBezTo>
                    <a:pt x="353" y="13"/>
                    <a:pt x="354" y="14"/>
                    <a:pt x="354" y="14"/>
                  </a:cubicBezTo>
                  <a:cubicBezTo>
                    <a:pt x="356" y="15"/>
                    <a:pt x="363" y="17"/>
                    <a:pt x="362" y="13"/>
                  </a:cubicBezTo>
                  <a:cubicBezTo>
                    <a:pt x="365" y="14"/>
                    <a:pt x="365" y="14"/>
                    <a:pt x="365" y="14"/>
                  </a:cubicBezTo>
                  <a:cubicBezTo>
                    <a:pt x="364" y="13"/>
                    <a:pt x="367" y="13"/>
                    <a:pt x="368" y="13"/>
                  </a:cubicBezTo>
                  <a:cubicBezTo>
                    <a:pt x="339" y="13"/>
                    <a:pt x="339" y="13"/>
                    <a:pt x="339" y="13"/>
                  </a:cubicBezTo>
                  <a:cubicBezTo>
                    <a:pt x="338" y="12"/>
                    <a:pt x="338" y="12"/>
                    <a:pt x="338" y="12"/>
                  </a:cubicBezTo>
                  <a:cubicBezTo>
                    <a:pt x="339" y="11"/>
                    <a:pt x="340" y="11"/>
                    <a:pt x="340" y="11"/>
                  </a:cubicBezTo>
                  <a:cubicBezTo>
                    <a:pt x="339" y="10"/>
                    <a:pt x="336" y="11"/>
                    <a:pt x="335" y="9"/>
                  </a:cubicBezTo>
                  <a:cubicBezTo>
                    <a:pt x="339" y="8"/>
                    <a:pt x="345" y="8"/>
                    <a:pt x="350" y="8"/>
                  </a:cubicBezTo>
                  <a:cubicBezTo>
                    <a:pt x="336" y="8"/>
                    <a:pt x="336" y="8"/>
                    <a:pt x="336" y="8"/>
                  </a:cubicBezTo>
                  <a:cubicBezTo>
                    <a:pt x="336" y="5"/>
                    <a:pt x="340" y="7"/>
                    <a:pt x="341" y="6"/>
                  </a:cubicBezTo>
                  <a:cubicBezTo>
                    <a:pt x="332" y="6"/>
                    <a:pt x="332" y="6"/>
                    <a:pt x="332" y="6"/>
                  </a:cubicBezTo>
                  <a:cubicBezTo>
                    <a:pt x="334" y="7"/>
                    <a:pt x="334" y="7"/>
                    <a:pt x="334" y="7"/>
                  </a:cubicBezTo>
                  <a:cubicBezTo>
                    <a:pt x="333" y="8"/>
                    <a:pt x="332" y="7"/>
                    <a:pt x="332" y="8"/>
                  </a:cubicBezTo>
                  <a:cubicBezTo>
                    <a:pt x="331" y="8"/>
                    <a:pt x="330" y="7"/>
                    <a:pt x="330" y="6"/>
                  </a:cubicBezTo>
                  <a:cubicBezTo>
                    <a:pt x="318" y="5"/>
                    <a:pt x="318" y="5"/>
                    <a:pt x="318" y="5"/>
                  </a:cubicBezTo>
                  <a:cubicBezTo>
                    <a:pt x="318" y="5"/>
                    <a:pt x="318" y="5"/>
                    <a:pt x="318" y="5"/>
                  </a:cubicBezTo>
                  <a:cubicBezTo>
                    <a:pt x="324" y="4"/>
                    <a:pt x="333" y="4"/>
                    <a:pt x="341" y="4"/>
                  </a:cubicBezTo>
                  <a:cubicBezTo>
                    <a:pt x="316" y="4"/>
                    <a:pt x="286" y="2"/>
                    <a:pt x="259" y="3"/>
                  </a:cubicBezTo>
                  <a:cubicBezTo>
                    <a:pt x="258" y="2"/>
                    <a:pt x="258" y="2"/>
                    <a:pt x="258" y="2"/>
                  </a:cubicBezTo>
                  <a:cubicBezTo>
                    <a:pt x="257" y="3"/>
                    <a:pt x="254" y="3"/>
                    <a:pt x="253" y="3"/>
                  </a:cubicBezTo>
                  <a:cubicBezTo>
                    <a:pt x="253" y="2"/>
                    <a:pt x="253" y="2"/>
                    <a:pt x="253" y="2"/>
                  </a:cubicBezTo>
                  <a:cubicBezTo>
                    <a:pt x="251" y="4"/>
                    <a:pt x="245" y="0"/>
                    <a:pt x="244" y="3"/>
                  </a:cubicBezTo>
                  <a:cubicBezTo>
                    <a:pt x="243" y="3"/>
                    <a:pt x="242" y="4"/>
                    <a:pt x="241" y="3"/>
                  </a:cubicBezTo>
                  <a:cubicBezTo>
                    <a:pt x="242" y="2"/>
                    <a:pt x="242" y="2"/>
                    <a:pt x="242" y="2"/>
                  </a:cubicBezTo>
                  <a:cubicBezTo>
                    <a:pt x="230" y="2"/>
                    <a:pt x="214" y="3"/>
                    <a:pt x="201" y="3"/>
                  </a:cubicBezTo>
                  <a:cubicBezTo>
                    <a:pt x="101" y="9"/>
                    <a:pt x="101" y="9"/>
                    <a:pt x="101" y="9"/>
                  </a:cubicBezTo>
                  <a:cubicBezTo>
                    <a:pt x="31" y="16"/>
                    <a:pt x="31" y="16"/>
                    <a:pt x="31" y="16"/>
                  </a:cubicBezTo>
                  <a:cubicBezTo>
                    <a:pt x="20" y="18"/>
                    <a:pt x="8" y="19"/>
                    <a:pt x="0" y="27"/>
                  </a:cubicBezTo>
                  <a:cubicBezTo>
                    <a:pt x="0" y="32"/>
                    <a:pt x="3" y="35"/>
                    <a:pt x="6" y="38"/>
                  </a:cubicBezTo>
                  <a:cubicBezTo>
                    <a:pt x="8" y="40"/>
                    <a:pt x="11" y="41"/>
                    <a:pt x="13" y="43"/>
                  </a:cubicBezTo>
                  <a:cubicBezTo>
                    <a:pt x="15" y="37"/>
                    <a:pt x="19" y="47"/>
                    <a:pt x="20" y="42"/>
                  </a:cubicBezTo>
                  <a:cubicBezTo>
                    <a:pt x="23" y="46"/>
                    <a:pt x="27" y="45"/>
                    <a:pt x="30" y="48"/>
                  </a:cubicBezTo>
                  <a:cubicBezTo>
                    <a:pt x="67" y="47"/>
                    <a:pt x="105" y="46"/>
                    <a:pt x="138" y="42"/>
                  </a:cubicBezTo>
                  <a:cubicBezTo>
                    <a:pt x="140" y="41"/>
                    <a:pt x="142" y="43"/>
                    <a:pt x="144" y="41"/>
                  </a:cubicBezTo>
                  <a:cubicBezTo>
                    <a:pt x="147" y="40"/>
                    <a:pt x="152" y="42"/>
                    <a:pt x="155" y="40"/>
                  </a:cubicBezTo>
                  <a:cubicBezTo>
                    <a:pt x="156" y="39"/>
                    <a:pt x="156" y="40"/>
                    <a:pt x="156" y="41"/>
                  </a:cubicBezTo>
                  <a:cubicBezTo>
                    <a:pt x="161" y="40"/>
                    <a:pt x="165" y="38"/>
                    <a:pt x="169" y="39"/>
                  </a:cubicBezTo>
                  <a:cubicBezTo>
                    <a:pt x="171" y="38"/>
                    <a:pt x="174" y="40"/>
                    <a:pt x="176" y="38"/>
                  </a:cubicBezTo>
                  <a:cubicBezTo>
                    <a:pt x="187" y="40"/>
                    <a:pt x="200" y="34"/>
                    <a:pt x="211" y="35"/>
                  </a:cubicBezTo>
                  <a:cubicBezTo>
                    <a:pt x="211" y="34"/>
                    <a:pt x="213" y="35"/>
                    <a:pt x="214" y="35"/>
                  </a:cubicBezTo>
                  <a:cubicBezTo>
                    <a:pt x="227" y="33"/>
                    <a:pt x="240" y="32"/>
                    <a:pt x="253" y="32"/>
                  </a:cubicBezTo>
                  <a:cubicBezTo>
                    <a:pt x="265" y="30"/>
                    <a:pt x="278" y="30"/>
                    <a:pt x="291" y="30"/>
                  </a:cubicBezTo>
                  <a:cubicBezTo>
                    <a:pt x="293" y="27"/>
                    <a:pt x="293" y="27"/>
                    <a:pt x="293" y="27"/>
                  </a:cubicBezTo>
                  <a:cubicBezTo>
                    <a:pt x="295" y="29"/>
                    <a:pt x="295" y="29"/>
                    <a:pt x="295" y="29"/>
                  </a:cubicBezTo>
                  <a:cubicBezTo>
                    <a:pt x="297" y="29"/>
                    <a:pt x="299" y="30"/>
                    <a:pt x="300" y="28"/>
                  </a:cubicBezTo>
                  <a:cubicBezTo>
                    <a:pt x="300" y="28"/>
                    <a:pt x="300" y="29"/>
                    <a:pt x="300" y="29"/>
                  </a:cubicBezTo>
                  <a:cubicBezTo>
                    <a:pt x="304" y="28"/>
                    <a:pt x="307" y="29"/>
                    <a:pt x="311" y="29"/>
                  </a:cubicBezTo>
                  <a:cubicBezTo>
                    <a:pt x="314" y="25"/>
                    <a:pt x="320" y="31"/>
                    <a:pt x="322" y="26"/>
                  </a:cubicBezTo>
                  <a:cubicBezTo>
                    <a:pt x="323" y="27"/>
                    <a:pt x="323" y="27"/>
                    <a:pt x="323" y="27"/>
                  </a:cubicBezTo>
                  <a:cubicBezTo>
                    <a:pt x="336" y="27"/>
                    <a:pt x="346" y="23"/>
                    <a:pt x="359" y="23"/>
                  </a:cubicBezTo>
                  <a:cubicBezTo>
                    <a:pt x="370" y="23"/>
                    <a:pt x="382" y="19"/>
                    <a:pt x="391" y="17"/>
                  </a:cubicBezTo>
                  <a:cubicBezTo>
                    <a:pt x="369" y="17"/>
                    <a:pt x="343" y="18"/>
                    <a:pt x="324" y="19"/>
                  </a:cubicBezTo>
                  <a:close/>
                  <a:moveTo>
                    <a:pt x="266" y="10"/>
                  </a:moveTo>
                  <a:cubicBezTo>
                    <a:pt x="268" y="10"/>
                    <a:pt x="268" y="13"/>
                    <a:pt x="269" y="12"/>
                  </a:cubicBezTo>
                  <a:cubicBezTo>
                    <a:pt x="270" y="12"/>
                    <a:pt x="270" y="12"/>
                    <a:pt x="270" y="12"/>
                  </a:cubicBezTo>
                  <a:cubicBezTo>
                    <a:pt x="270" y="12"/>
                    <a:pt x="270" y="12"/>
                    <a:pt x="269" y="12"/>
                  </a:cubicBezTo>
                  <a:cubicBezTo>
                    <a:pt x="268" y="14"/>
                    <a:pt x="266" y="12"/>
                    <a:pt x="266" y="10"/>
                  </a:cubicBezTo>
                  <a:close/>
                  <a:moveTo>
                    <a:pt x="274" y="12"/>
                  </a:moveTo>
                  <a:cubicBezTo>
                    <a:pt x="274" y="10"/>
                    <a:pt x="274" y="10"/>
                    <a:pt x="274" y="10"/>
                  </a:cubicBezTo>
                  <a:cubicBezTo>
                    <a:pt x="275" y="10"/>
                    <a:pt x="275" y="12"/>
                    <a:pt x="276" y="12"/>
                  </a:cubicBezTo>
                  <a:lnTo>
                    <a:pt x="274" y="12"/>
                  </a:lnTo>
                  <a:close/>
                  <a:moveTo>
                    <a:pt x="280" y="12"/>
                  </a:moveTo>
                  <a:cubicBezTo>
                    <a:pt x="277" y="12"/>
                    <a:pt x="277" y="12"/>
                    <a:pt x="277" y="12"/>
                  </a:cubicBezTo>
                  <a:cubicBezTo>
                    <a:pt x="280" y="11"/>
                    <a:pt x="280" y="11"/>
                    <a:pt x="280" y="11"/>
                  </a:cubicBezTo>
                  <a:lnTo>
                    <a:pt x="280" y="12"/>
                  </a:lnTo>
                  <a:close/>
                  <a:moveTo>
                    <a:pt x="288" y="13"/>
                  </a:moveTo>
                  <a:cubicBezTo>
                    <a:pt x="287" y="12"/>
                    <a:pt x="287" y="12"/>
                    <a:pt x="287" y="12"/>
                  </a:cubicBezTo>
                  <a:cubicBezTo>
                    <a:pt x="288" y="13"/>
                    <a:pt x="288" y="13"/>
                    <a:pt x="288" y="13"/>
                  </a:cubicBezTo>
                  <a:close/>
                  <a:moveTo>
                    <a:pt x="292" y="18"/>
                  </a:moveTo>
                  <a:cubicBezTo>
                    <a:pt x="291" y="18"/>
                    <a:pt x="291" y="17"/>
                    <a:pt x="290" y="17"/>
                  </a:cubicBezTo>
                  <a:cubicBezTo>
                    <a:pt x="289" y="17"/>
                    <a:pt x="289" y="18"/>
                    <a:pt x="289" y="18"/>
                  </a:cubicBezTo>
                  <a:cubicBezTo>
                    <a:pt x="289" y="18"/>
                    <a:pt x="289" y="17"/>
                    <a:pt x="290" y="17"/>
                  </a:cubicBezTo>
                  <a:cubicBezTo>
                    <a:pt x="291" y="17"/>
                    <a:pt x="292" y="18"/>
                    <a:pt x="292" y="18"/>
                  </a:cubicBezTo>
                  <a:cubicBezTo>
                    <a:pt x="292" y="18"/>
                    <a:pt x="292" y="18"/>
                    <a:pt x="292" y="18"/>
                  </a:cubicBezTo>
                  <a:cubicBezTo>
                    <a:pt x="292" y="18"/>
                    <a:pt x="292" y="18"/>
                    <a:pt x="292" y="18"/>
                  </a:cubicBezTo>
                  <a:close/>
                  <a:moveTo>
                    <a:pt x="294" y="13"/>
                  </a:moveTo>
                  <a:cubicBezTo>
                    <a:pt x="293" y="11"/>
                    <a:pt x="293" y="11"/>
                    <a:pt x="293" y="11"/>
                  </a:cubicBezTo>
                  <a:cubicBezTo>
                    <a:pt x="294" y="12"/>
                    <a:pt x="294" y="12"/>
                    <a:pt x="294" y="12"/>
                  </a:cubicBezTo>
                  <a:lnTo>
                    <a:pt x="294" y="13"/>
                  </a:lnTo>
                  <a:close/>
                  <a:moveTo>
                    <a:pt x="334" y="9"/>
                  </a:moveTo>
                  <a:cubicBezTo>
                    <a:pt x="334" y="12"/>
                    <a:pt x="333" y="9"/>
                    <a:pt x="332" y="11"/>
                  </a:cubicBezTo>
                  <a:cubicBezTo>
                    <a:pt x="335" y="12"/>
                    <a:pt x="335" y="12"/>
                    <a:pt x="335" y="12"/>
                  </a:cubicBezTo>
                  <a:cubicBezTo>
                    <a:pt x="327" y="12"/>
                    <a:pt x="327" y="12"/>
                    <a:pt x="327" y="12"/>
                  </a:cubicBezTo>
                  <a:cubicBezTo>
                    <a:pt x="327" y="12"/>
                    <a:pt x="328" y="12"/>
                    <a:pt x="327" y="11"/>
                  </a:cubicBezTo>
                  <a:cubicBezTo>
                    <a:pt x="327" y="10"/>
                    <a:pt x="327" y="10"/>
                    <a:pt x="327" y="10"/>
                  </a:cubicBezTo>
                  <a:cubicBezTo>
                    <a:pt x="325" y="13"/>
                    <a:pt x="325" y="13"/>
                    <a:pt x="325" y="13"/>
                  </a:cubicBezTo>
                  <a:cubicBezTo>
                    <a:pt x="322" y="9"/>
                    <a:pt x="322" y="9"/>
                    <a:pt x="322" y="9"/>
                  </a:cubicBezTo>
                  <a:cubicBezTo>
                    <a:pt x="322" y="10"/>
                    <a:pt x="321" y="10"/>
                    <a:pt x="321" y="10"/>
                  </a:cubicBezTo>
                  <a:cubicBezTo>
                    <a:pt x="325" y="7"/>
                    <a:pt x="330" y="10"/>
                    <a:pt x="334" y="9"/>
                  </a:cubicBezTo>
                  <a:close/>
                  <a:moveTo>
                    <a:pt x="325" y="6"/>
                  </a:moveTo>
                  <a:cubicBezTo>
                    <a:pt x="329" y="7"/>
                    <a:pt x="329" y="7"/>
                    <a:pt x="329" y="7"/>
                  </a:cubicBezTo>
                  <a:cubicBezTo>
                    <a:pt x="323" y="7"/>
                    <a:pt x="323" y="7"/>
                    <a:pt x="323" y="7"/>
                  </a:cubicBezTo>
                  <a:lnTo>
                    <a:pt x="325" y="6"/>
                  </a:lnTo>
                  <a:close/>
                  <a:moveTo>
                    <a:pt x="319" y="12"/>
                  </a:moveTo>
                  <a:cubicBezTo>
                    <a:pt x="322" y="12"/>
                    <a:pt x="322" y="12"/>
                    <a:pt x="322" y="12"/>
                  </a:cubicBezTo>
                  <a:cubicBezTo>
                    <a:pt x="317" y="12"/>
                    <a:pt x="317" y="12"/>
                    <a:pt x="317" y="12"/>
                  </a:cubicBezTo>
                  <a:lnTo>
                    <a:pt x="319" y="12"/>
                  </a:lnTo>
                  <a:close/>
                  <a:moveTo>
                    <a:pt x="315" y="5"/>
                  </a:moveTo>
                  <a:cubicBezTo>
                    <a:pt x="316" y="5"/>
                    <a:pt x="316" y="5"/>
                    <a:pt x="316" y="5"/>
                  </a:cubicBezTo>
                  <a:cubicBezTo>
                    <a:pt x="313" y="5"/>
                    <a:pt x="313" y="5"/>
                    <a:pt x="313" y="5"/>
                  </a:cubicBezTo>
                  <a:lnTo>
                    <a:pt x="315" y="5"/>
                  </a:lnTo>
                  <a:close/>
                  <a:moveTo>
                    <a:pt x="316" y="6"/>
                  </a:moveTo>
                  <a:cubicBezTo>
                    <a:pt x="316" y="7"/>
                    <a:pt x="316" y="7"/>
                    <a:pt x="316" y="7"/>
                  </a:cubicBezTo>
                  <a:cubicBezTo>
                    <a:pt x="313" y="7"/>
                    <a:pt x="313" y="7"/>
                    <a:pt x="313" y="7"/>
                  </a:cubicBezTo>
                  <a:lnTo>
                    <a:pt x="316" y="6"/>
                  </a:lnTo>
                  <a:close/>
                  <a:moveTo>
                    <a:pt x="301" y="18"/>
                  </a:moveTo>
                  <a:cubicBezTo>
                    <a:pt x="302" y="17"/>
                    <a:pt x="302" y="17"/>
                    <a:pt x="302" y="17"/>
                  </a:cubicBezTo>
                  <a:cubicBezTo>
                    <a:pt x="303" y="18"/>
                    <a:pt x="303" y="18"/>
                    <a:pt x="303" y="18"/>
                  </a:cubicBezTo>
                  <a:lnTo>
                    <a:pt x="301" y="18"/>
                  </a:lnTo>
                  <a:close/>
                  <a:moveTo>
                    <a:pt x="304" y="12"/>
                  </a:moveTo>
                  <a:cubicBezTo>
                    <a:pt x="301" y="13"/>
                    <a:pt x="301" y="13"/>
                    <a:pt x="301" y="13"/>
                  </a:cubicBezTo>
                  <a:cubicBezTo>
                    <a:pt x="300" y="11"/>
                    <a:pt x="302" y="8"/>
                    <a:pt x="304" y="10"/>
                  </a:cubicBezTo>
                  <a:cubicBezTo>
                    <a:pt x="303" y="12"/>
                    <a:pt x="301" y="8"/>
                    <a:pt x="301" y="11"/>
                  </a:cubicBezTo>
                  <a:cubicBezTo>
                    <a:pt x="302" y="13"/>
                    <a:pt x="303" y="12"/>
                    <a:pt x="304" y="12"/>
                  </a:cubicBezTo>
                  <a:close/>
                  <a:moveTo>
                    <a:pt x="303" y="4"/>
                  </a:moveTo>
                  <a:cubicBezTo>
                    <a:pt x="304" y="5"/>
                    <a:pt x="305" y="5"/>
                    <a:pt x="306" y="5"/>
                  </a:cubicBezTo>
                  <a:cubicBezTo>
                    <a:pt x="306" y="4"/>
                    <a:pt x="307" y="4"/>
                    <a:pt x="307" y="5"/>
                  </a:cubicBezTo>
                  <a:cubicBezTo>
                    <a:pt x="307" y="5"/>
                    <a:pt x="306" y="5"/>
                    <a:pt x="306" y="5"/>
                  </a:cubicBezTo>
                  <a:cubicBezTo>
                    <a:pt x="305" y="5"/>
                    <a:pt x="304" y="6"/>
                    <a:pt x="303" y="4"/>
                  </a:cubicBezTo>
                  <a:close/>
                  <a:moveTo>
                    <a:pt x="307" y="18"/>
                  </a:moveTo>
                  <a:cubicBezTo>
                    <a:pt x="307" y="18"/>
                    <a:pt x="307" y="17"/>
                    <a:pt x="306" y="17"/>
                  </a:cubicBezTo>
                  <a:cubicBezTo>
                    <a:pt x="307" y="17"/>
                    <a:pt x="307" y="17"/>
                    <a:pt x="307" y="18"/>
                  </a:cubicBezTo>
                  <a:cubicBezTo>
                    <a:pt x="310" y="18"/>
                    <a:pt x="311" y="16"/>
                    <a:pt x="313" y="17"/>
                  </a:cubicBezTo>
                  <a:cubicBezTo>
                    <a:pt x="312" y="20"/>
                    <a:pt x="309" y="18"/>
                    <a:pt x="307" y="18"/>
                  </a:cubicBezTo>
                  <a:close/>
                  <a:moveTo>
                    <a:pt x="315" y="11"/>
                  </a:moveTo>
                  <a:cubicBezTo>
                    <a:pt x="314" y="11"/>
                    <a:pt x="314" y="11"/>
                    <a:pt x="313" y="12"/>
                  </a:cubicBezTo>
                  <a:cubicBezTo>
                    <a:pt x="313" y="9"/>
                    <a:pt x="313" y="9"/>
                    <a:pt x="313" y="9"/>
                  </a:cubicBezTo>
                  <a:cubicBezTo>
                    <a:pt x="314" y="9"/>
                    <a:pt x="314" y="10"/>
                    <a:pt x="315" y="9"/>
                  </a:cubicBezTo>
                  <a:lnTo>
                    <a:pt x="315" y="11"/>
                  </a:lnTo>
                  <a:close/>
                  <a:moveTo>
                    <a:pt x="316" y="17"/>
                  </a:moveTo>
                  <a:cubicBezTo>
                    <a:pt x="317" y="17"/>
                    <a:pt x="318" y="17"/>
                    <a:pt x="319" y="17"/>
                  </a:cubicBezTo>
                  <a:lnTo>
                    <a:pt x="316" y="17"/>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dirty="0">
                <a:ea typeface="微软雅黑" panose="020B0503020204020204" pitchFamily="34" charset="-122"/>
              </a:endParaRPr>
            </a:p>
          </p:txBody>
        </p:sp>
      </p:grpSp>
    </p:spTree>
    <p:extLst>
      <p:ext uri="{BB962C8B-B14F-4D97-AF65-F5344CB8AC3E}">
        <p14:creationId xmlns:p14="http://schemas.microsoft.com/office/powerpoint/2010/main" val="304941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entr" presetSubtype="0" fill="hold" nodeType="withEffect">
                                  <p:stCondLst>
                                    <p:cond delay="50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anim calcmode="lin" valueType="num">
                                      <p:cBhvr>
                                        <p:cTn id="11" dur="500" fill="hold"/>
                                        <p:tgtEl>
                                          <p:spTgt spid="2"/>
                                        </p:tgtEl>
                                        <p:attrNameLst>
                                          <p:attrName>ppt_x</p:attrName>
                                        </p:attrNameLst>
                                      </p:cBhvr>
                                      <p:tavLst>
                                        <p:tav tm="0">
                                          <p:val>
                                            <p:strVal val="#ppt_x"/>
                                          </p:val>
                                        </p:tav>
                                        <p:tav tm="100000">
                                          <p:val>
                                            <p:strVal val="#ppt_x"/>
                                          </p:val>
                                        </p:tav>
                                      </p:tavLst>
                                    </p:anim>
                                    <p:anim calcmode="lin" valueType="num">
                                      <p:cBhvr>
                                        <p:cTn id="12" dur="500" fill="hold"/>
                                        <p:tgtEl>
                                          <p:spTgt spid="2"/>
                                        </p:tgtEl>
                                        <p:attrNameLst>
                                          <p:attrName>ppt_y</p:attrName>
                                        </p:attrNameLst>
                                      </p:cBhvr>
                                      <p:tavLst>
                                        <p:tav tm="0">
                                          <p:val>
                                            <p:strVal val="#ppt_y+.1"/>
                                          </p:val>
                                        </p:tav>
                                        <p:tav tm="100000">
                                          <p:val>
                                            <p:strVal val="#ppt_y"/>
                                          </p:val>
                                        </p:tav>
                                      </p:tavLst>
                                    </p:anim>
                                  </p:childTnLst>
                                </p:cTn>
                              </p:par>
                              <p:par>
                                <p:cTn id="13" presetID="22" presetClass="entr" presetSubtype="8" fill="hold" nodeType="withEffect">
                                  <p:stCondLst>
                                    <p:cond delay="900"/>
                                  </p:stCondLst>
                                  <p:childTnLst>
                                    <p:set>
                                      <p:cBhvr>
                                        <p:cTn id="14" dur="1" fill="hold">
                                          <p:stCondLst>
                                            <p:cond delay="0"/>
                                          </p:stCondLst>
                                        </p:cTn>
                                        <p:tgtEl>
                                          <p:spTgt spid="9"/>
                                        </p:tgtEl>
                                        <p:attrNameLst>
                                          <p:attrName>style.visibility</p:attrName>
                                        </p:attrNameLst>
                                      </p:cBhvr>
                                      <p:to>
                                        <p:strVal val="visible"/>
                                      </p:to>
                                    </p:set>
                                    <p:animEffect transition="in" filter="wipe(left)">
                                      <p:cBhvr>
                                        <p:cTn id="15" dur="1000"/>
                                        <p:tgtEl>
                                          <p:spTgt spid="9"/>
                                        </p:tgtEl>
                                      </p:cBhvr>
                                    </p:animEffect>
                                  </p:childTnLst>
                                </p:cTn>
                              </p:par>
                              <p:par>
                                <p:cTn id="16" presetID="42" presetClass="entr" presetSubtype="0" fill="hold" nodeType="withEffect">
                                  <p:stCondLst>
                                    <p:cond delay="120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anim calcmode="lin" valueType="num">
                                      <p:cBhvr>
                                        <p:cTn id="19" dur="500" fill="hold"/>
                                        <p:tgtEl>
                                          <p:spTgt spid="3"/>
                                        </p:tgtEl>
                                        <p:attrNameLst>
                                          <p:attrName>ppt_x</p:attrName>
                                        </p:attrNameLst>
                                      </p:cBhvr>
                                      <p:tavLst>
                                        <p:tav tm="0">
                                          <p:val>
                                            <p:strVal val="#ppt_x"/>
                                          </p:val>
                                        </p:tav>
                                        <p:tav tm="100000">
                                          <p:val>
                                            <p:strVal val="#ppt_x"/>
                                          </p:val>
                                        </p:tav>
                                      </p:tavLst>
                                    </p:anim>
                                    <p:anim calcmode="lin" valueType="num">
                                      <p:cBhvr>
                                        <p:cTn id="20" dur="500" fill="hold"/>
                                        <p:tgtEl>
                                          <p:spTgt spid="3"/>
                                        </p:tgtEl>
                                        <p:attrNameLst>
                                          <p:attrName>ppt_y</p:attrName>
                                        </p:attrNameLst>
                                      </p:cBhvr>
                                      <p:tavLst>
                                        <p:tav tm="0">
                                          <p:val>
                                            <p:strVal val="#ppt_y+.1"/>
                                          </p:val>
                                        </p:tav>
                                        <p:tav tm="100000">
                                          <p:val>
                                            <p:strVal val="#ppt_y"/>
                                          </p:val>
                                        </p:tav>
                                      </p:tavLst>
                                    </p:anim>
                                  </p:childTnLst>
                                </p:cTn>
                              </p:par>
                              <p:par>
                                <p:cTn id="21" presetID="22" presetClass="entr" presetSubtype="8" fill="hold" nodeType="withEffect">
                                  <p:stCondLst>
                                    <p:cond delay="160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1000"/>
                                        <p:tgtEl>
                                          <p:spTgt spid="12"/>
                                        </p:tgtEl>
                                      </p:cBhvr>
                                    </p:animEffect>
                                  </p:childTnLst>
                                </p:cTn>
                              </p:par>
                              <p:par>
                                <p:cTn id="24" presetID="42" presetClass="entr" presetSubtype="0" fill="hold" nodeType="withEffect">
                                  <p:stCondLst>
                                    <p:cond delay="190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anim calcmode="lin" valueType="num">
                                      <p:cBhvr>
                                        <p:cTn id="27" dur="500" fill="hold"/>
                                        <p:tgtEl>
                                          <p:spTgt spid="4"/>
                                        </p:tgtEl>
                                        <p:attrNameLst>
                                          <p:attrName>ppt_x</p:attrName>
                                        </p:attrNameLst>
                                      </p:cBhvr>
                                      <p:tavLst>
                                        <p:tav tm="0">
                                          <p:val>
                                            <p:strVal val="#ppt_x"/>
                                          </p:val>
                                        </p:tav>
                                        <p:tav tm="100000">
                                          <p:val>
                                            <p:strVal val="#ppt_x"/>
                                          </p:val>
                                        </p:tav>
                                      </p:tavLst>
                                    </p:anim>
                                    <p:anim calcmode="lin" valueType="num">
                                      <p:cBhvr>
                                        <p:cTn id="28" dur="500" fill="hold"/>
                                        <p:tgtEl>
                                          <p:spTgt spid="4"/>
                                        </p:tgtEl>
                                        <p:attrNameLst>
                                          <p:attrName>ppt_y</p:attrName>
                                        </p:attrNameLst>
                                      </p:cBhvr>
                                      <p:tavLst>
                                        <p:tav tm="0">
                                          <p:val>
                                            <p:strVal val="#ppt_y+.1"/>
                                          </p:val>
                                        </p:tav>
                                        <p:tav tm="100000">
                                          <p:val>
                                            <p:strVal val="#ppt_y"/>
                                          </p:val>
                                        </p:tav>
                                      </p:tavLst>
                                    </p:anim>
                                  </p:childTnLst>
                                </p:cTn>
                              </p:par>
                              <p:par>
                                <p:cTn id="29" presetID="22" presetClass="entr" presetSubtype="8" fill="hold" nodeType="withEffect">
                                  <p:stCondLst>
                                    <p:cond delay="230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1000"/>
                                        <p:tgtEl>
                                          <p:spTgt spid="15"/>
                                        </p:tgtEl>
                                      </p:cBhvr>
                                    </p:animEffect>
                                  </p:childTnLst>
                                </p:cTn>
                              </p:par>
                              <p:par>
                                <p:cTn id="32" presetID="42" presetClass="entr" presetSubtype="0" fill="hold" nodeType="withEffect">
                                  <p:stCondLst>
                                    <p:cond delay="260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anim calcmode="lin" valueType="num">
                                      <p:cBhvr>
                                        <p:cTn id="35" dur="500" fill="hold"/>
                                        <p:tgtEl>
                                          <p:spTgt spid="18"/>
                                        </p:tgtEl>
                                        <p:attrNameLst>
                                          <p:attrName>ppt_x</p:attrName>
                                        </p:attrNameLst>
                                      </p:cBhvr>
                                      <p:tavLst>
                                        <p:tav tm="0">
                                          <p:val>
                                            <p:strVal val="#ppt_x"/>
                                          </p:val>
                                        </p:tav>
                                        <p:tav tm="100000">
                                          <p:val>
                                            <p:strVal val="#ppt_x"/>
                                          </p:val>
                                        </p:tav>
                                      </p:tavLst>
                                    </p:anim>
                                    <p:anim calcmode="lin" valueType="num">
                                      <p:cBhvr>
                                        <p:cTn id="36" dur="500" fill="hold"/>
                                        <p:tgtEl>
                                          <p:spTgt spid="18"/>
                                        </p:tgtEl>
                                        <p:attrNameLst>
                                          <p:attrName>ppt_y</p:attrName>
                                        </p:attrNameLst>
                                      </p:cBhvr>
                                      <p:tavLst>
                                        <p:tav tm="0">
                                          <p:val>
                                            <p:strVal val="#ppt_y+.1"/>
                                          </p:val>
                                        </p:tav>
                                        <p:tav tm="100000">
                                          <p:val>
                                            <p:strVal val="#ppt_y"/>
                                          </p:val>
                                        </p:tav>
                                      </p:tavLst>
                                    </p:anim>
                                  </p:childTnLst>
                                </p:cTn>
                              </p:par>
                              <p:par>
                                <p:cTn id="37" presetID="22" presetClass="entr" presetSubtype="8" fill="hold" nodeType="withEffect">
                                  <p:stCondLst>
                                    <p:cond delay="3000"/>
                                  </p:stCondLst>
                                  <p:childTnLst>
                                    <p:set>
                                      <p:cBhvr>
                                        <p:cTn id="38" dur="1" fill="hold">
                                          <p:stCondLst>
                                            <p:cond delay="0"/>
                                          </p:stCondLst>
                                        </p:cTn>
                                        <p:tgtEl>
                                          <p:spTgt spid="19"/>
                                        </p:tgtEl>
                                        <p:attrNameLst>
                                          <p:attrName>style.visibility</p:attrName>
                                        </p:attrNameLst>
                                      </p:cBhvr>
                                      <p:to>
                                        <p:strVal val="visible"/>
                                      </p:to>
                                    </p:set>
                                    <p:animEffect transition="in" filter="wipe(left)">
                                      <p:cBhvr>
                                        <p:cTn id="3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067"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71062" name="组合 32"/>
          <p:cNvGrpSpPr>
            <a:grpSpLocks/>
          </p:cNvGrpSpPr>
          <p:nvPr/>
        </p:nvGrpSpPr>
        <p:grpSpPr bwMode="auto">
          <a:xfrm>
            <a:off x="1719263" y="582613"/>
            <a:ext cx="8848725" cy="1815882"/>
            <a:chOff x="772016" y="664809"/>
            <a:chExt cx="8847606" cy="1815664"/>
          </a:xfrm>
        </p:grpSpPr>
        <p:sp>
          <p:nvSpPr>
            <p:cNvPr id="34" name="任意多边形 33"/>
            <p:cNvSpPr/>
            <p:nvPr/>
          </p:nvSpPr>
          <p:spPr>
            <a:xfrm>
              <a:off x="772016" y="748936"/>
              <a:ext cx="161905" cy="371430"/>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71064" name="文本框 34"/>
                <p:cNvSpPr txBox="1">
                  <a:spLocks noChangeArrowheads="1"/>
                </p:cNvSpPr>
                <p:nvPr/>
              </p:nvSpPr>
              <p:spPr bwMode="auto">
                <a:xfrm>
                  <a:off x="852724" y="664809"/>
                  <a:ext cx="8766898" cy="1815664"/>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0907</a:t>
                  </a:r>
                  <a:r>
                    <a:rPr lang="zh-CN" altLang="en-US" sz="2800" b="1" dirty="0">
                      <a:solidFill>
                        <a:srgbClr val="0000FF"/>
                      </a:solidFill>
                      <a:latin typeface="楷体" pitchFamily="49" charset="-122"/>
                      <a:ea typeface="楷体" pitchFamily="49" charset="-122"/>
                    </a:rPr>
                    <a:t>如图所示，在双缝干涉实验中，</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a14:m>
                  <a:r>
                    <a:rPr lang="zh-CN" altLang="en-US" sz="2800" b="1" dirty="0">
                      <a:solidFill>
                        <a:srgbClr val="0000FF"/>
                      </a:solidFill>
                      <a:latin typeface="楷体" pitchFamily="49" charset="-122"/>
                      <a:ea typeface="楷体" pitchFamily="49" charset="-122"/>
                    </a:rPr>
                    <a:t>到</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的距离相等，用波长为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b="1" dirty="0">
                      <a:solidFill>
                        <a:srgbClr val="0000FF"/>
                      </a:solidFill>
                      <a:latin typeface="楷体" pitchFamily="49" charset="-122"/>
                      <a:ea typeface="楷体" pitchFamily="49" charset="-122"/>
                    </a:rPr>
                    <a:t>的光照射双缝</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，通过空气后在屏幕上形成干涉条纹，已知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点处为第三级明纹，则</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到</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a14:m>
                  <a:r>
                    <a:rPr lang="zh-CN" altLang="en-US" sz="2800" b="1" dirty="0">
                      <a:solidFill>
                        <a:srgbClr val="0000FF"/>
                      </a:solidFill>
                      <a:latin typeface="楷体" pitchFamily="49" charset="-122"/>
                      <a:ea typeface="楷体" pitchFamily="49" charset="-122"/>
                    </a:rPr>
                    <a:t>点的光程差为</a:t>
                  </a:r>
                </a:p>
              </p:txBody>
            </p:sp>
          </mc:Choice>
          <mc:Fallback xmlns="">
            <p:sp>
              <p:nvSpPr>
                <p:cNvPr id="71064" name="文本框 34"/>
                <p:cNvSpPr txBox="1">
                  <a:spLocks noRot="1" noChangeAspect="1" noMove="1" noResize="1" noEditPoints="1" noAdjustHandles="1" noChangeArrowheads="1" noChangeShapeType="1" noTextEdit="1"/>
                </p:cNvSpPr>
                <p:nvPr/>
              </p:nvSpPr>
              <p:spPr bwMode="auto">
                <a:xfrm>
                  <a:off x="852724" y="664809"/>
                  <a:ext cx="8766898" cy="1815664"/>
                </a:xfrm>
                <a:prstGeom prst="rect">
                  <a:avLst/>
                </a:prstGeom>
                <a:blipFill>
                  <a:blip r:embed="rId2"/>
                  <a:stretch>
                    <a:fillRect l="-1390" t="-4377" r="-1390" b="-8081"/>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4395186" y="2046407"/>
              <a:ext cx="136508" cy="3571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3" name="组合 2"/>
          <p:cNvGrpSpPr/>
          <p:nvPr/>
        </p:nvGrpSpPr>
        <p:grpSpPr>
          <a:xfrm>
            <a:off x="1665289" y="3294265"/>
            <a:ext cx="3169554" cy="1993698"/>
            <a:chOff x="1665289" y="3294265"/>
            <a:chExt cx="3169554" cy="1993698"/>
          </a:xfrm>
        </p:grpSpPr>
        <p:grpSp>
          <p:nvGrpSpPr>
            <p:cNvPr id="71043" name="Group 351"/>
            <p:cNvGrpSpPr>
              <a:grpSpLocks/>
            </p:cNvGrpSpPr>
            <p:nvPr/>
          </p:nvGrpSpPr>
          <p:grpSpPr bwMode="auto">
            <a:xfrm>
              <a:off x="1665289" y="3314700"/>
              <a:ext cx="2885364" cy="1973263"/>
              <a:chOff x="5520" y="12207"/>
              <a:chExt cx="2775" cy="1743"/>
            </a:xfrm>
          </p:grpSpPr>
          <p:sp>
            <p:nvSpPr>
              <p:cNvPr id="91" name="Text Box 354"/>
              <p:cNvSpPr txBox="1">
                <a:spLocks noChangeArrowheads="1"/>
              </p:cNvSpPr>
              <p:nvPr/>
            </p:nvSpPr>
            <p:spPr bwMode="auto">
              <a:xfrm>
                <a:off x="5595" y="12471"/>
                <a:ext cx="510"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92" name="Text Box 355"/>
              <p:cNvSpPr txBox="1">
                <a:spLocks noChangeArrowheads="1"/>
              </p:cNvSpPr>
              <p:nvPr/>
            </p:nvSpPr>
            <p:spPr bwMode="auto">
              <a:xfrm>
                <a:off x="6076" y="12865"/>
                <a:ext cx="528" cy="456"/>
              </a:xfrm>
              <a:prstGeom prst="rect">
                <a:avLst/>
              </a:prstGeom>
              <a:noFill/>
              <a:ln>
                <a:noFill/>
              </a:ln>
              <a:effectLst/>
              <a:extLst/>
            </p:spPr>
            <p:txBody>
              <a:bodyPr wrap="none" upright="1">
                <a:spAutoFit/>
              </a:bodyPr>
              <a:lstStyle/>
              <a:p>
                <a:pPr algn="just" fontAlgn="auto">
                  <a:spcBef>
                    <a:spcPts val="0"/>
                  </a:spcBef>
                  <a:spcAft>
                    <a:spcPts val="0"/>
                  </a:spcAft>
                  <a:defRPr/>
                </a:pPr>
                <a:endParaRPr lang="en-US" sz="1050" kern="100">
                  <a:latin typeface="Times New Roman"/>
                  <a:ea typeface="宋体"/>
                </a:endParaRPr>
              </a:p>
            </p:txBody>
          </p:sp>
          <p:sp>
            <p:nvSpPr>
              <p:cNvPr id="93" name="Text Box 356"/>
              <p:cNvSpPr txBox="1">
                <a:spLocks noChangeArrowheads="1"/>
              </p:cNvSpPr>
              <p:nvPr/>
            </p:nvSpPr>
            <p:spPr bwMode="auto">
              <a:xfrm>
                <a:off x="6285" y="12207"/>
                <a:ext cx="870" cy="582"/>
              </a:xfrm>
              <a:prstGeom prst="rect">
                <a:avLst/>
              </a:prstGeom>
              <a:noFill/>
              <a:ln>
                <a:noFill/>
              </a:ln>
              <a:effectLst/>
              <a:extLst/>
            </p:spPr>
            <p:txBody>
              <a:bodyPr upright="1"/>
              <a:lstStyle/>
              <a:p>
                <a:pPr algn="just" fontAlgn="auto">
                  <a:spcBef>
                    <a:spcPts val="0"/>
                  </a:spcBef>
                  <a:spcAft>
                    <a:spcPts val="0"/>
                  </a:spcAft>
                  <a:defRPr/>
                </a:pPr>
                <a:r>
                  <a:rPr lang="zh-CN" sz="1050" kern="100">
                    <a:latin typeface="Times New Roman"/>
                    <a:ea typeface="宋体"/>
                  </a:rPr>
                  <a:t> </a:t>
                </a:r>
                <a:r>
                  <a:rPr lang="en-US" sz="1050" kern="100">
                    <a:latin typeface="Times New Roman"/>
                    <a:ea typeface="宋体"/>
                  </a:rPr>
                  <a:t> </a:t>
                </a:r>
                <a:endParaRPr lang="zh-CN" sz="1050" kern="100">
                  <a:latin typeface="Times New Roman"/>
                  <a:ea typeface="宋体"/>
                </a:endParaRPr>
              </a:p>
            </p:txBody>
          </p:sp>
          <p:sp>
            <p:nvSpPr>
              <p:cNvPr id="94" name="Text Box 357"/>
              <p:cNvSpPr txBox="1">
                <a:spLocks noChangeArrowheads="1"/>
              </p:cNvSpPr>
              <p:nvPr/>
            </p:nvSpPr>
            <p:spPr bwMode="auto">
              <a:xfrm>
                <a:off x="6270" y="13092"/>
                <a:ext cx="812" cy="658"/>
              </a:xfrm>
              <a:prstGeom prst="rect">
                <a:avLst/>
              </a:prstGeom>
              <a:noFill/>
              <a:ln>
                <a:noFill/>
              </a:ln>
              <a:effectLst/>
              <a:extLst/>
            </p:spPr>
            <p:txBody>
              <a:bodyPr upright="1"/>
              <a:lstStyle/>
              <a:p>
                <a:pPr algn="just" fontAlgn="auto">
                  <a:spcBef>
                    <a:spcPts val="0"/>
                  </a:spcBef>
                  <a:spcAft>
                    <a:spcPts val="0"/>
                  </a:spcAft>
                  <a:defRPr/>
                </a:pPr>
                <a:r>
                  <a:rPr lang="zh-CN" sz="1050" kern="100">
                    <a:latin typeface="Times New Roman"/>
                    <a:ea typeface="宋体"/>
                  </a:rPr>
                  <a:t> </a:t>
                </a:r>
                <a:r>
                  <a:rPr lang="en-US" sz="1050" kern="100">
                    <a:latin typeface="Times New Roman"/>
                    <a:ea typeface="宋体"/>
                  </a:rPr>
                  <a:t> </a:t>
                </a:r>
                <a:endParaRPr lang="zh-CN" sz="1050" kern="100">
                  <a:latin typeface="Times New Roman"/>
                  <a:ea typeface="宋体"/>
                </a:endParaRPr>
              </a:p>
            </p:txBody>
          </p:sp>
          <p:cxnSp>
            <p:nvCxnSpPr>
              <p:cNvPr id="71048" name="Line 359"/>
              <p:cNvCxnSpPr>
                <a:cxnSpLocks noChangeShapeType="1"/>
              </p:cNvCxnSpPr>
              <p:nvPr/>
            </p:nvCxnSpPr>
            <p:spPr bwMode="auto">
              <a:xfrm>
                <a:off x="5520" y="12819"/>
                <a:ext cx="720" cy="0"/>
              </a:xfrm>
              <a:prstGeom prst="line">
                <a:avLst/>
              </a:prstGeom>
              <a:noFill/>
              <a:ln w="19050">
                <a:solidFill>
                  <a:srgbClr val="000000"/>
                </a:solidFill>
                <a:round/>
                <a:headEnd/>
                <a:tailEnd type="triangle" w="sm" len="lg"/>
              </a:ln>
            </p:spPr>
          </p:cxnSp>
          <p:cxnSp>
            <p:nvCxnSpPr>
              <p:cNvPr id="71049" name="Line 360"/>
              <p:cNvCxnSpPr>
                <a:cxnSpLocks noChangeShapeType="1"/>
              </p:cNvCxnSpPr>
              <p:nvPr/>
            </p:nvCxnSpPr>
            <p:spPr bwMode="auto">
              <a:xfrm>
                <a:off x="5520" y="13059"/>
                <a:ext cx="720" cy="0"/>
              </a:xfrm>
              <a:prstGeom prst="line">
                <a:avLst/>
              </a:prstGeom>
              <a:noFill/>
              <a:ln w="19050">
                <a:solidFill>
                  <a:srgbClr val="000000"/>
                </a:solidFill>
                <a:round/>
                <a:headEnd/>
                <a:tailEnd type="triangle" w="sm" len="lg"/>
              </a:ln>
            </p:spPr>
          </p:cxnSp>
          <p:cxnSp>
            <p:nvCxnSpPr>
              <p:cNvPr id="71050" name="Line 361"/>
              <p:cNvCxnSpPr>
                <a:cxnSpLocks noChangeShapeType="1"/>
              </p:cNvCxnSpPr>
              <p:nvPr/>
            </p:nvCxnSpPr>
            <p:spPr bwMode="auto">
              <a:xfrm>
                <a:off x="5550" y="13308"/>
                <a:ext cx="720" cy="0"/>
              </a:xfrm>
              <a:prstGeom prst="line">
                <a:avLst/>
              </a:prstGeom>
              <a:noFill/>
              <a:ln w="19050">
                <a:solidFill>
                  <a:srgbClr val="000000"/>
                </a:solidFill>
                <a:round/>
                <a:headEnd/>
                <a:tailEnd type="triangle" w="sm" len="lg"/>
              </a:ln>
            </p:spPr>
          </p:cxnSp>
          <p:cxnSp>
            <p:nvCxnSpPr>
              <p:cNvPr id="71051" name="Line 362"/>
              <p:cNvCxnSpPr>
                <a:cxnSpLocks noChangeShapeType="1"/>
              </p:cNvCxnSpPr>
              <p:nvPr/>
            </p:nvCxnSpPr>
            <p:spPr bwMode="auto">
              <a:xfrm>
                <a:off x="6435" y="12414"/>
                <a:ext cx="0" cy="624"/>
              </a:xfrm>
              <a:prstGeom prst="line">
                <a:avLst/>
              </a:prstGeom>
              <a:noFill/>
              <a:ln w="19050">
                <a:solidFill>
                  <a:srgbClr val="000000"/>
                </a:solidFill>
                <a:round/>
                <a:headEnd/>
                <a:tailEnd/>
              </a:ln>
            </p:spPr>
          </p:cxnSp>
          <p:cxnSp>
            <p:nvCxnSpPr>
              <p:cNvPr id="71052" name="Line 363"/>
              <p:cNvCxnSpPr>
                <a:cxnSpLocks noChangeShapeType="1"/>
              </p:cNvCxnSpPr>
              <p:nvPr/>
            </p:nvCxnSpPr>
            <p:spPr bwMode="auto">
              <a:xfrm>
                <a:off x="6435" y="13107"/>
                <a:ext cx="0" cy="624"/>
              </a:xfrm>
              <a:prstGeom prst="line">
                <a:avLst/>
              </a:prstGeom>
              <a:noFill/>
              <a:ln w="19050">
                <a:solidFill>
                  <a:srgbClr val="000000"/>
                </a:solidFill>
                <a:round/>
                <a:headEnd/>
                <a:tailEnd/>
              </a:ln>
            </p:spPr>
          </p:cxnSp>
          <p:cxnSp>
            <p:nvCxnSpPr>
              <p:cNvPr id="71053" name="Line 364"/>
              <p:cNvCxnSpPr>
                <a:cxnSpLocks noChangeShapeType="1"/>
              </p:cNvCxnSpPr>
              <p:nvPr/>
            </p:nvCxnSpPr>
            <p:spPr bwMode="auto">
              <a:xfrm flipV="1">
                <a:off x="6450" y="12726"/>
                <a:ext cx="330" cy="324"/>
              </a:xfrm>
              <a:prstGeom prst="line">
                <a:avLst/>
              </a:prstGeom>
              <a:noFill/>
              <a:ln w="19050">
                <a:solidFill>
                  <a:srgbClr val="000000"/>
                </a:solidFill>
                <a:round/>
                <a:headEnd/>
                <a:tailEnd/>
              </a:ln>
            </p:spPr>
          </p:cxnSp>
          <p:cxnSp>
            <p:nvCxnSpPr>
              <p:cNvPr id="71054" name="Line 365"/>
              <p:cNvCxnSpPr>
                <a:cxnSpLocks noChangeShapeType="1"/>
              </p:cNvCxnSpPr>
              <p:nvPr/>
            </p:nvCxnSpPr>
            <p:spPr bwMode="auto">
              <a:xfrm flipV="1">
                <a:off x="6780" y="12414"/>
                <a:ext cx="1380" cy="306"/>
              </a:xfrm>
              <a:prstGeom prst="line">
                <a:avLst/>
              </a:prstGeom>
              <a:noFill/>
              <a:ln w="19050">
                <a:solidFill>
                  <a:srgbClr val="000000"/>
                </a:solidFill>
                <a:round/>
                <a:headEnd/>
                <a:tailEnd/>
              </a:ln>
            </p:spPr>
          </p:cxnSp>
          <p:cxnSp>
            <p:nvCxnSpPr>
              <p:cNvPr id="71055" name="Line 366"/>
              <p:cNvCxnSpPr>
                <a:cxnSpLocks noChangeShapeType="1"/>
              </p:cNvCxnSpPr>
              <p:nvPr/>
            </p:nvCxnSpPr>
            <p:spPr bwMode="auto">
              <a:xfrm>
                <a:off x="6450" y="13071"/>
                <a:ext cx="361" cy="282"/>
              </a:xfrm>
              <a:prstGeom prst="line">
                <a:avLst/>
              </a:prstGeom>
              <a:noFill/>
              <a:ln w="19050">
                <a:solidFill>
                  <a:srgbClr val="000000"/>
                </a:solidFill>
                <a:round/>
                <a:headEnd/>
                <a:tailEnd/>
              </a:ln>
            </p:spPr>
          </p:cxnSp>
          <p:cxnSp>
            <p:nvCxnSpPr>
              <p:cNvPr id="71056" name="Line 367"/>
              <p:cNvCxnSpPr>
                <a:cxnSpLocks noChangeShapeType="1"/>
              </p:cNvCxnSpPr>
              <p:nvPr/>
            </p:nvCxnSpPr>
            <p:spPr bwMode="auto">
              <a:xfrm flipV="1">
                <a:off x="6826" y="12414"/>
                <a:ext cx="1334" cy="930"/>
              </a:xfrm>
              <a:prstGeom prst="line">
                <a:avLst/>
              </a:prstGeom>
              <a:noFill/>
              <a:ln w="19050">
                <a:solidFill>
                  <a:srgbClr val="000000"/>
                </a:solidFill>
                <a:round/>
                <a:headEnd/>
                <a:tailEnd/>
              </a:ln>
            </p:spPr>
          </p:cxnSp>
          <p:cxnSp>
            <p:nvCxnSpPr>
              <p:cNvPr id="71057" name="Line 368"/>
              <p:cNvCxnSpPr>
                <a:cxnSpLocks noChangeShapeType="1"/>
              </p:cNvCxnSpPr>
              <p:nvPr/>
            </p:nvCxnSpPr>
            <p:spPr bwMode="auto">
              <a:xfrm>
                <a:off x="6795" y="12798"/>
                <a:ext cx="0" cy="507"/>
              </a:xfrm>
              <a:prstGeom prst="line">
                <a:avLst/>
              </a:prstGeom>
              <a:noFill/>
              <a:ln w="19050">
                <a:solidFill>
                  <a:srgbClr val="000000"/>
                </a:solidFill>
                <a:round/>
                <a:headEnd/>
                <a:tailEnd/>
              </a:ln>
            </p:spPr>
          </p:cxnSp>
          <p:cxnSp>
            <p:nvCxnSpPr>
              <p:cNvPr id="71058" name="Line 369"/>
              <p:cNvCxnSpPr>
                <a:cxnSpLocks noChangeShapeType="1"/>
              </p:cNvCxnSpPr>
              <p:nvPr/>
            </p:nvCxnSpPr>
            <p:spPr bwMode="auto">
              <a:xfrm>
                <a:off x="6795" y="13404"/>
                <a:ext cx="0" cy="468"/>
              </a:xfrm>
              <a:prstGeom prst="line">
                <a:avLst/>
              </a:prstGeom>
              <a:noFill/>
              <a:ln w="19050">
                <a:solidFill>
                  <a:srgbClr val="000000"/>
                </a:solidFill>
                <a:round/>
                <a:headEnd/>
                <a:tailEnd/>
              </a:ln>
            </p:spPr>
          </p:cxnSp>
          <p:cxnSp>
            <p:nvCxnSpPr>
              <p:cNvPr id="71059" name="Line 370"/>
              <p:cNvCxnSpPr>
                <a:cxnSpLocks noChangeShapeType="1"/>
              </p:cNvCxnSpPr>
              <p:nvPr/>
            </p:nvCxnSpPr>
            <p:spPr bwMode="auto">
              <a:xfrm>
                <a:off x="6795" y="12213"/>
                <a:ext cx="0" cy="468"/>
              </a:xfrm>
              <a:prstGeom prst="line">
                <a:avLst/>
              </a:prstGeom>
              <a:noFill/>
              <a:ln w="19050">
                <a:solidFill>
                  <a:srgbClr val="000000"/>
                </a:solidFill>
                <a:round/>
                <a:headEnd/>
                <a:tailEnd/>
              </a:ln>
            </p:spPr>
          </p:cxnSp>
          <p:cxnSp>
            <p:nvCxnSpPr>
              <p:cNvPr id="71060" name="Line 371"/>
              <p:cNvCxnSpPr>
                <a:cxnSpLocks noChangeShapeType="1"/>
              </p:cNvCxnSpPr>
              <p:nvPr/>
            </p:nvCxnSpPr>
            <p:spPr bwMode="auto">
              <a:xfrm>
                <a:off x="8160" y="12234"/>
                <a:ext cx="0" cy="1716"/>
              </a:xfrm>
              <a:prstGeom prst="line">
                <a:avLst/>
              </a:prstGeom>
              <a:noFill/>
              <a:ln w="19050">
                <a:solidFill>
                  <a:srgbClr val="000000"/>
                </a:solidFill>
                <a:round/>
                <a:headEnd/>
                <a:tailEnd/>
              </a:ln>
            </p:spPr>
          </p:cxnSp>
          <p:cxnSp>
            <p:nvCxnSpPr>
              <p:cNvPr id="71061" name="Line 372"/>
              <p:cNvCxnSpPr>
                <a:cxnSpLocks noChangeShapeType="1"/>
              </p:cNvCxnSpPr>
              <p:nvPr/>
            </p:nvCxnSpPr>
            <p:spPr bwMode="auto">
              <a:xfrm>
                <a:off x="6495" y="13068"/>
                <a:ext cx="1800" cy="6"/>
              </a:xfrm>
              <a:prstGeom prst="line">
                <a:avLst/>
              </a:prstGeom>
              <a:noFill/>
              <a:ln w="9525">
                <a:solidFill>
                  <a:srgbClr val="000000"/>
                </a:solidFill>
                <a:prstDash val="lgDashDot"/>
                <a:round/>
                <a:headEnd/>
                <a:tailEnd/>
              </a:ln>
            </p:spPr>
          </p:cxnSp>
        </p:grpSp>
        <mc:AlternateContent xmlns:mc="http://schemas.openxmlformats.org/markup-compatibility/2006" xmlns:a14="http://schemas.microsoft.com/office/drawing/2010/main">
          <mc:Choice Requires="a14">
            <p:sp>
              <p:nvSpPr>
                <p:cNvPr id="4" name="矩形 3"/>
                <p:cNvSpPr/>
                <p:nvPr/>
              </p:nvSpPr>
              <p:spPr>
                <a:xfrm>
                  <a:off x="2520857" y="3416191"/>
                  <a:ext cx="61792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2520857" y="3416191"/>
                  <a:ext cx="61792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2515273" y="4397162"/>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78" name="矩形 77"/>
                <p:cNvSpPr>
                  <a:spLocks noRot="1" noChangeAspect="1" noMove="1" noResize="1" noEditPoints="1" noAdjustHandles="1" noChangeArrowheads="1" noChangeShapeType="1" noTextEdit="1"/>
                </p:cNvSpPr>
                <p:nvPr/>
              </p:nvSpPr>
              <p:spPr>
                <a:xfrm>
                  <a:off x="2515273" y="4397162"/>
                  <a:ext cx="626197"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p:cNvSpPr/>
                <p:nvPr/>
              </p:nvSpPr>
              <p:spPr>
                <a:xfrm>
                  <a:off x="2243496" y="4000664"/>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p>
              </p:txBody>
            </p:sp>
          </mc:Choice>
          <mc:Fallback xmlns="">
            <p:sp>
              <p:nvSpPr>
                <p:cNvPr id="5" name="矩形 4"/>
                <p:cNvSpPr>
                  <a:spLocks noRot="1" noChangeAspect="1" noMove="1" noResize="1" noEditPoints="1" noAdjustHandles="1" noChangeArrowheads="1" noChangeShapeType="1" noTextEdit="1"/>
                </p:cNvSpPr>
                <p:nvPr/>
              </p:nvSpPr>
              <p:spPr>
                <a:xfrm>
                  <a:off x="2243496" y="4000664"/>
                  <a:ext cx="48179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4315965" y="3294265"/>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p>
              </p:txBody>
            </p:sp>
          </mc:Choice>
          <mc:Fallback xmlns="">
            <p:sp>
              <p:nvSpPr>
                <p:cNvPr id="6" name="矩形 5"/>
                <p:cNvSpPr>
                  <a:spLocks noRot="1" noChangeAspect="1" noMove="1" noResize="1" noEditPoints="1" noAdjustHandles="1" noChangeArrowheads="1" noChangeShapeType="1" noTextEdit="1"/>
                </p:cNvSpPr>
                <p:nvPr/>
              </p:nvSpPr>
              <p:spPr>
                <a:xfrm>
                  <a:off x="4315965" y="3294265"/>
                  <a:ext cx="515654"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1793436" y="3502255"/>
                  <a:ext cx="4587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24" name="矩形 23"/>
                <p:cNvSpPr>
                  <a:spLocks noRot="1" noChangeAspect="1" noMove="1" noResize="1" noEditPoints="1" noAdjustHandles="1" noChangeArrowheads="1" noChangeShapeType="1" noTextEdit="1"/>
                </p:cNvSpPr>
                <p:nvPr/>
              </p:nvSpPr>
              <p:spPr>
                <a:xfrm>
                  <a:off x="1793436" y="3502255"/>
                  <a:ext cx="45877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4299953" y="4177590"/>
                  <a:ext cx="5348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m:oMathPara>
                  </a14:m>
                  <a:endParaRPr lang="zh-CN" altLang="en-US" sz="2800" dirty="0"/>
                </a:p>
              </p:txBody>
            </p:sp>
          </mc:Choice>
          <mc:Fallback xmlns="">
            <p:sp>
              <p:nvSpPr>
                <p:cNvPr id="82" name="矩形 81"/>
                <p:cNvSpPr>
                  <a:spLocks noRot="1" noChangeAspect="1" noMove="1" noResize="1" noEditPoints="1" noAdjustHandles="1" noChangeArrowheads="1" noChangeShapeType="1" noTextEdit="1"/>
                </p:cNvSpPr>
                <p:nvPr/>
              </p:nvSpPr>
              <p:spPr>
                <a:xfrm>
                  <a:off x="4299953" y="4177590"/>
                  <a:ext cx="534890"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2" name="组合 1"/>
          <p:cNvGrpSpPr/>
          <p:nvPr/>
        </p:nvGrpSpPr>
        <p:grpSpPr>
          <a:xfrm>
            <a:off x="5133976" y="2945030"/>
            <a:ext cx="6640513" cy="2974969"/>
            <a:chOff x="5133976" y="2945030"/>
            <a:chExt cx="6640513" cy="2974969"/>
          </a:xfrm>
        </p:grpSpPr>
        <p:grpSp>
          <p:nvGrpSpPr>
            <p:cNvPr id="71070" name="组合 5"/>
            <p:cNvGrpSpPr>
              <a:grpSpLocks/>
            </p:cNvGrpSpPr>
            <p:nvPr/>
          </p:nvGrpSpPr>
          <p:grpSpPr bwMode="auto">
            <a:xfrm>
              <a:off x="5133976" y="2945030"/>
              <a:ext cx="6640513" cy="2974969"/>
              <a:chOff x="1930402" y="1699314"/>
              <a:chExt cx="8331198" cy="3887639"/>
            </a:xfrm>
          </p:grpSpPr>
          <p:sp>
            <p:nvSpPr>
              <p:cNvPr id="7" name="矩形 6"/>
              <p:cNvSpPr/>
              <p:nvPr/>
            </p:nvSpPr>
            <p:spPr>
              <a:xfrm rot="2700000">
                <a:off x="2543634" y="2288397"/>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60100" y="2354577"/>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415" y="1681054"/>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002" y="3407392"/>
                <a:ext cx="141689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82" y="1562113"/>
                <a:ext cx="0" cy="274458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372" y="1999835"/>
                <a:ext cx="969949" cy="83602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547" y="2365153"/>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916" y="2398346"/>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374" y="3549497"/>
                <a:ext cx="13105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587" y="2792993"/>
                <a:ext cx="0" cy="143002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6105" y="2496682"/>
                <a:ext cx="1416893"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6819" y="1993612"/>
                <a:ext cx="1955830" cy="194796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0729" y="3068210"/>
                <a:ext cx="971940" cy="83602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3094" y="2342334"/>
                <a:ext cx="1207367" cy="120695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577" y="2369098"/>
                <a:ext cx="129060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939" y="1852545"/>
                <a:ext cx="1878155" cy="218238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7099" y="3111774"/>
                <a:ext cx="948040" cy="81735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71088"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71089"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71090"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71091"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68" y="5533016"/>
                <a:ext cx="8020496" cy="53937"/>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83" name="矩形 82"/>
                <p:cNvSpPr/>
                <p:nvPr/>
              </p:nvSpPr>
              <p:spPr>
                <a:xfrm>
                  <a:off x="5637433" y="5047019"/>
                  <a:ext cx="93006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3.5</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3" name="矩形 82"/>
                <p:cNvSpPr>
                  <a:spLocks noRot="1" noChangeAspect="1" noMove="1" noResize="1" noEditPoints="1" noAdjustHandles="1" noChangeArrowheads="1" noChangeShapeType="1" noTextEdit="1"/>
                </p:cNvSpPr>
                <p:nvPr/>
              </p:nvSpPr>
              <p:spPr>
                <a:xfrm>
                  <a:off x="5637433" y="5047019"/>
                  <a:ext cx="93006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287654"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4" name="矩形 83"/>
                <p:cNvSpPr>
                  <a:spLocks noRot="1" noChangeAspect="1" noMove="1" noResize="1" noEditPoints="1" noAdjustHandles="1" noChangeArrowheads="1" noChangeShapeType="1" noTextEdit="1"/>
                </p:cNvSpPr>
                <p:nvPr/>
              </p:nvSpPr>
              <p:spPr>
                <a:xfrm>
                  <a:off x="7287654" y="5047019"/>
                  <a:ext cx="657551"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952619"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5" name="矩形 84"/>
                <p:cNvSpPr>
                  <a:spLocks noRot="1" noChangeAspect="1" noMove="1" noResize="1" noEditPoints="1" noAdjustHandles="1" noChangeArrowheads="1" noChangeShapeType="1" noTextEdit="1"/>
                </p:cNvSpPr>
                <p:nvPr/>
              </p:nvSpPr>
              <p:spPr>
                <a:xfrm>
                  <a:off x="8952619" y="5047019"/>
                  <a:ext cx="657551"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10498803" y="5047019"/>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86" name="矩形 85"/>
                <p:cNvSpPr>
                  <a:spLocks noRot="1" noChangeAspect="1" noMove="1" noResize="1" noEditPoints="1" noAdjustHandles="1" noChangeArrowheads="1" noChangeShapeType="1" noTextEdit="1"/>
                </p:cNvSpPr>
                <p:nvPr/>
              </p:nvSpPr>
              <p:spPr>
                <a:xfrm>
                  <a:off x="10498803" y="5047019"/>
                  <a:ext cx="657551"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8839200" y="2727325"/>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069"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40031623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71062"/>
                                        </p:tgtEl>
                                        <p:attrNameLst>
                                          <p:attrName>style.visibility</p:attrName>
                                        </p:attrNameLst>
                                      </p:cBhvr>
                                      <p:to>
                                        <p:strVal val="visible"/>
                                      </p:to>
                                    </p:set>
                                    <p:animEffect transition="in" filter="wipe(left)">
                                      <p:cBhvr>
                                        <p:cTn id="13" dur="500"/>
                                        <p:tgtEl>
                                          <p:spTgt spid="71062"/>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7"/>
                                        </p:tgtEl>
                                        <p:attrNameLst>
                                          <p:attrName>style.visibility</p:attrName>
                                        </p:attrNameLst>
                                      </p:cBhvr>
                                      <p:to>
                                        <p:strVal val="visible"/>
                                      </p:to>
                                    </p:set>
                                    <p:animEffect transition="in" filter="fade">
                                      <p:cBhvr>
                                        <p:cTn id="26"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clrChange>
              <a:clrFrom>
                <a:srgbClr val="FFFFFF"/>
              </a:clrFrom>
              <a:clrTo>
                <a:srgbClr val="FFFFFF">
                  <a:alpha val="0"/>
                </a:srgbClr>
              </a:clrTo>
            </a:clrChange>
          </a:blip>
          <a:srcRect l="2579" t="8292" r="3554" b="2179"/>
          <a:stretch>
            <a:fillRect/>
          </a:stretch>
        </p:blipFill>
        <p:spPr bwMode="auto">
          <a:xfrm>
            <a:off x="6573838" y="2822575"/>
            <a:ext cx="4286250" cy="2516188"/>
          </a:xfrm>
          <a:prstGeom prst="rect">
            <a:avLst/>
          </a:prstGeom>
          <a:noFill/>
          <a:ln w="9525">
            <a:noFill/>
            <a:miter lim="800000"/>
            <a:headEnd/>
            <a:tailEnd/>
          </a:ln>
        </p:spPr>
      </p:pic>
      <p:grpSp>
        <p:nvGrpSpPr>
          <p:cNvPr id="36" name="组合 35"/>
          <p:cNvGrpSpPr>
            <a:grpSpLocks/>
          </p:cNvGrpSpPr>
          <p:nvPr/>
        </p:nvGrpSpPr>
        <p:grpSpPr bwMode="auto">
          <a:xfrm>
            <a:off x="1884363" y="2451100"/>
            <a:ext cx="7340600" cy="858838"/>
            <a:chOff x="1616982" y="2568618"/>
            <a:chExt cx="7340498" cy="859387"/>
          </a:xfrm>
        </p:grpSpPr>
        <p:grpSp>
          <p:nvGrpSpPr>
            <p:cNvPr id="92260" name="组合 3"/>
            <p:cNvGrpSpPr>
              <a:grpSpLocks/>
            </p:cNvGrpSpPr>
            <p:nvPr/>
          </p:nvGrpSpPr>
          <p:grpSpPr bwMode="auto">
            <a:xfrm>
              <a:off x="1616982" y="2568618"/>
              <a:ext cx="743946" cy="859387"/>
              <a:chOff x="1616982" y="1979050"/>
              <a:chExt cx="743946" cy="859387"/>
            </a:xfrm>
          </p:grpSpPr>
          <p:grpSp>
            <p:nvGrpSpPr>
              <p:cNvPr id="92262" name="组合 4"/>
              <p:cNvGrpSpPr>
                <a:grpSpLocks/>
              </p:cNvGrpSpPr>
              <p:nvPr/>
            </p:nvGrpSpPr>
            <p:grpSpPr bwMode="auto">
              <a:xfrm>
                <a:off x="1616982" y="2412325"/>
                <a:ext cx="743946" cy="426112"/>
                <a:chOff x="1459367" y="2127931"/>
                <a:chExt cx="5060950" cy="2898775"/>
              </a:xfrm>
            </p:grpSpPr>
            <p:sp>
              <p:nvSpPr>
                <p:cNvPr id="9226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6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6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92261" name="文本框 18"/>
            <p:cNvSpPr txBox="1">
              <a:spLocks noChangeArrowheads="1"/>
            </p:cNvSpPr>
            <p:nvPr/>
          </p:nvSpPr>
          <p:spPr bwMode="auto">
            <a:xfrm>
              <a:off x="2547615" y="2738801"/>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间隔变大，向下移动</a:t>
              </a:r>
            </a:p>
          </p:txBody>
        </p:sp>
      </p:grpSp>
      <p:grpSp>
        <p:nvGrpSpPr>
          <p:cNvPr id="37" name="组合 36"/>
          <p:cNvGrpSpPr>
            <a:grpSpLocks/>
          </p:cNvGrpSpPr>
          <p:nvPr/>
        </p:nvGrpSpPr>
        <p:grpSpPr bwMode="auto">
          <a:xfrm>
            <a:off x="1884363" y="3296802"/>
            <a:ext cx="7340600" cy="858837"/>
            <a:chOff x="1616982" y="3350397"/>
            <a:chExt cx="7340498" cy="859387"/>
          </a:xfrm>
        </p:grpSpPr>
        <p:grpSp>
          <p:nvGrpSpPr>
            <p:cNvPr id="92254" name="组合 8"/>
            <p:cNvGrpSpPr>
              <a:grpSpLocks/>
            </p:cNvGrpSpPr>
            <p:nvPr/>
          </p:nvGrpSpPr>
          <p:grpSpPr bwMode="auto">
            <a:xfrm>
              <a:off x="1616982" y="3350397"/>
              <a:ext cx="743946" cy="859387"/>
              <a:chOff x="1616982" y="3488536"/>
              <a:chExt cx="743946" cy="859387"/>
            </a:xfrm>
          </p:grpSpPr>
          <p:grpSp>
            <p:nvGrpSpPr>
              <p:cNvPr id="92256" name="组合 9"/>
              <p:cNvGrpSpPr>
                <a:grpSpLocks/>
              </p:cNvGrpSpPr>
              <p:nvPr/>
            </p:nvGrpSpPr>
            <p:grpSpPr bwMode="auto">
              <a:xfrm>
                <a:off x="1616982" y="3921811"/>
                <a:ext cx="743946" cy="426112"/>
                <a:chOff x="1459367" y="2127931"/>
                <a:chExt cx="5060950" cy="2898775"/>
              </a:xfrm>
            </p:grpSpPr>
            <p:sp>
              <p:nvSpPr>
                <p:cNvPr id="9225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5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5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p:sp>
          <p:nvSpPr>
            <p:cNvPr id="92255" name="文本框 19"/>
            <p:cNvSpPr txBox="1">
              <a:spLocks noChangeArrowheads="1"/>
            </p:cNvSpPr>
            <p:nvPr/>
          </p:nvSpPr>
          <p:spPr bwMode="auto">
            <a:xfrm>
              <a:off x="2547615" y="3516079"/>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间隔变小，向上移动</a:t>
              </a:r>
            </a:p>
          </p:txBody>
        </p:sp>
      </p:grpSp>
      <p:grpSp>
        <p:nvGrpSpPr>
          <p:cNvPr id="38" name="组合 37"/>
          <p:cNvGrpSpPr>
            <a:grpSpLocks/>
          </p:cNvGrpSpPr>
          <p:nvPr/>
        </p:nvGrpSpPr>
        <p:grpSpPr bwMode="auto">
          <a:xfrm>
            <a:off x="1884363" y="4146114"/>
            <a:ext cx="7527925" cy="858838"/>
            <a:chOff x="1616982" y="4199905"/>
            <a:chExt cx="7527018" cy="859387"/>
          </a:xfrm>
        </p:grpSpPr>
        <p:grpSp>
          <p:nvGrpSpPr>
            <p:cNvPr id="92248" name="组合 13"/>
            <p:cNvGrpSpPr>
              <a:grpSpLocks/>
            </p:cNvGrpSpPr>
            <p:nvPr/>
          </p:nvGrpSpPr>
          <p:grpSpPr bwMode="auto">
            <a:xfrm>
              <a:off x="1616982" y="4199905"/>
              <a:ext cx="743946" cy="859387"/>
              <a:chOff x="1616982" y="4998022"/>
              <a:chExt cx="743946" cy="859387"/>
            </a:xfrm>
          </p:grpSpPr>
          <p:grpSp>
            <p:nvGrpSpPr>
              <p:cNvPr id="92250" name="组合 14"/>
              <p:cNvGrpSpPr>
                <a:grpSpLocks/>
              </p:cNvGrpSpPr>
              <p:nvPr/>
            </p:nvGrpSpPr>
            <p:grpSpPr bwMode="auto">
              <a:xfrm>
                <a:off x="1616982" y="5431297"/>
                <a:ext cx="743946" cy="426112"/>
                <a:chOff x="1459367" y="2127931"/>
                <a:chExt cx="5060950" cy="2898775"/>
              </a:xfrm>
            </p:grpSpPr>
            <p:sp>
              <p:nvSpPr>
                <p:cNvPr id="9225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5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5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92249" name="文本框 20"/>
            <p:cNvSpPr txBox="1">
              <a:spLocks noChangeArrowheads="1"/>
            </p:cNvSpPr>
            <p:nvPr/>
          </p:nvSpPr>
          <p:spPr bwMode="auto">
            <a:xfrm>
              <a:off x="2547615" y="4370536"/>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间隔不变，向下移动</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4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84363" y="5000189"/>
            <a:ext cx="7634287" cy="858838"/>
            <a:chOff x="1616982" y="5054362"/>
            <a:chExt cx="7633896" cy="859387"/>
          </a:xfrm>
        </p:grpSpPr>
        <p:grpSp>
          <p:nvGrpSpPr>
            <p:cNvPr id="92240" name="组合 26"/>
            <p:cNvGrpSpPr>
              <a:grpSpLocks/>
            </p:cNvGrpSpPr>
            <p:nvPr/>
          </p:nvGrpSpPr>
          <p:grpSpPr bwMode="auto">
            <a:xfrm>
              <a:off x="1616982" y="5054362"/>
              <a:ext cx="743946" cy="859387"/>
              <a:chOff x="1616982" y="4998022"/>
              <a:chExt cx="743946" cy="859387"/>
            </a:xfrm>
          </p:grpSpPr>
          <p:grpSp>
            <p:nvGrpSpPr>
              <p:cNvPr id="92242" name="组合 27"/>
              <p:cNvGrpSpPr>
                <a:grpSpLocks/>
              </p:cNvGrpSpPr>
              <p:nvPr/>
            </p:nvGrpSpPr>
            <p:grpSpPr bwMode="auto">
              <a:xfrm>
                <a:off x="1616982" y="5431297"/>
                <a:ext cx="743946" cy="426112"/>
                <a:chOff x="1459367" y="2127931"/>
                <a:chExt cx="5060950" cy="2898775"/>
              </a:xfrm>
            </p:grpSpPr>
            <p:sp>
              <p:nvSpPr>
                <p:cNvPr id="9224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9224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9224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92241" name="文本框 31"/>
            <p:cNvSpPr txBox="1">
              <a:spLocks noChangeArrowheads="1"/>
            </p:cNvSpPr>
            <p:nvPr/>
          </p:nvSpPr>
          <p:spPr bwMode="auto">
            <a:xfrm>
              <a:off x="2547615" y="5224993"/>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间隔不变，向上移动</a:t>
              </a:r>
            </a:p>
          </p:txBody>
        </p:sp>
      </p:grpSp>
      <p:grpSp>
        <p:nvGrpSpPr>
          <p:cNvPr id="33" name="组合 32"/>
          <p:cNvGrpSpPr>
            <a:grpSpLocks/>
          </p:cNvGrpSpPr>
          <p:nvPr/>
        </p:nvGrpSpPr>
        <p:grpSpPr bwMode="auto">
          <a:xfrm>
            <a:off x="695325" y="411480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223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92237" name="文本框 24"/>
              <p:cNvSpPr txBox="1">
                <a:spLocks noChangeArrowheads="1"/>
              </p:cNvSpPr>
              <p:nvPr/>
            </p:nvSpPr>
            <p:spPr bwMode="auto">
              <a:xfrm>
                <a:off x="1992313" y="493713"/>
                <a:ext cx="8412162" cy="1814726"/>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0908</a:t>
                </a:r>
                <a:r>
                  <a:rPr kumimoji="1" lang="zh-CN" altLang="en-US" sz="2800" b="1" dirty="0">
                    <a:solidFill>
                      <a:srgbClr val="0000FF"/>
                    </a:solidFill>
                    <a:latin typeface="楷体" pitchFamily="49" charset="-122"/>
                    <a:ea typeface="楷体" pitchFamily="49" charset="-122"/>
                  </a:rPr>
                  <a:t>如图所示，用波长为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的单色光照射双缝干涉实验装置，若将一折射率为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a14:m>
                <a:r>
                  <a:rPr kumimoji="1" lang="zh-CN" altLang="en-US" sz="2800" b="1" dirty="0">
                    <a:solidFill>
                      <a:srgbClr val="0000FF"/>
                    </a:solidFill>
                    <a:latin typeface="楷体" pitchFamily="49" charset="-122"/>
                    <a:ea typeface="楷体" pitchFamily="49" charset="-122"/>
                  </a:rPr>
                  <a:t>、劈角为</a:t>
                </a:r>
                <a14:m>
                  <m:oMath xmlns:m="http://schemas.openxmlformats.org/officeDocument/2006/math">
                    <m:r>
                      <a:rPr lang="zh-CN" altLang="el-GR" sz="2800" i="1" smtClean="0">
                        <a:solidFill>
                          <a:srgbClr val="0000FF"/>
                        </a:solidFill>
                        <a:latin typeface="Cambria Math" panose="02040503050406030204" pitchFamily="18" charset="0"/>
                        <a:ea typeface="Cambria Math" panose="02040503050406030204" pitchFamily="18" charset="0"/>
                      </a:rPr>
                      <m:t>𝛼</m:t>
                    </m:r>
                  </m:oMath>
                </a14:m>
                <a:r>
                  <a:rPr kumimoji="1" lang="zh-CN" altLang="en-US" sz="2800" b="1" dirty="0">
                    <a:solidFill>
                      <a:srgbClr val="0000FF"/>
                    </a:solidFill>
                    <a:latin typeface="楷体" pitchFamily="49" charset="-122"/>
                    <a:ea typeface="楷体" pitchFamily="49" charset="-122"/>
                  </a:rPr>
                  <a:t>的透明劈尖</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插入光线</a:t>
                </a:r>
                <a:r>
                  <a:rPr kumimoji="1" lang="en-US" altLang="zh-CN" sz="2800" b="1" dirty="0">
                    <a:solidFill>
                      <a:srgbClr val="0000FF"/>
                    </a:solidFill>
                    <a:latin typeface="楷体" pitchFamily="49" charset="-122"/>
                    <a:ea typeface="楷体" pitchFamily="49" charset="-122"/>
                  </a:rPr>
                  <a:t>2</a:t>
                </a:r>
                <a:r>
                  <a:rPr kumimoji="1" lang="zh-CN" altLang="en-US" sz="2800" b="1" dirty="0">
                    <a:solidFill>
                      <a:srgbClr val="0000FF"/>
                    </a:solidFill>
                    <a:latin typeface="楷体" pitchFamily="49" charset="-122"/>
                    <a:ea typeface="楷体" pitchFamily="49" charset="-122"/>
                  </a:rPr>
                  <a:t>中，则当劈尖</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𝑏</m:t>
                    </m:r>
                  </m:oMath>
                </a14:m>
                <a:r>
                  <a:rPr kumimoji="1" lang="zh-CN" altLang="en-US" sz="2800" b="1" dirty="0">
                    <a:solidFill>
                      <a:srgbClr val="0000FF"/>
                    </a:solidFill>
                    <a:latin typeface="楷体" pitchFamily="49" charset="-122"/>
                    <a:ea typeface="楷体" pitchFamily="49" charset="-122"/>
                  </a:rPr>
                  <a:t>缓慢地向上移动时（只遮住</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b="1" dirty="0">
                    <a:solidFill>
                      <a:srgbClr val="0000FF"/>
                    </a:solidFill>
                    <a:latin typeface="楷体" pitchFamily="49" charset="-122"/>
                    <a:ea typeface="楷体" pitchFamily="49" charset="-122"/>
                  </a:rPr>
                  <a:t>），屏</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a14:m>
                <a:r>
                  <a:rPr kumimoji="1" lang="zh-CN" altLang="en-US" sz="2800" b="1" dirty="0">
                    <a:solidFill>
                      <a:srgbClr val="0000FF"/>
                    </a:solidFill>
                    <a:latin typeface="楷体" pitchFamily="49" charset="-122"/>
                    <a:ea typeface="楷体" pitchFamily="49" charset="-122"/>
                  </a:rPr>
                  <a:t>上的干涉条纹</a:t>
                </a:r>
              </a:p>
            </p:txBody>
          </p:sp>
        </mc:Choice>
        <mc:Fallback xmlns="">
          <p:sp>
            <p:nvSpPr>
              <p:cNvPr id="92237" name="文本框 24"/>
              <p:cNvSpPr txBox="1">
                <a:spLocks noRot="1" noChangeAspect="1" noMove="1" noResize="1" noEditPoints="1" noAdjustHandles="1" noChangeArrowheads="1" noChangeShapeType="1" noTextEdit="1"/>
              </p:cNvSpPr>
              <p:nvPr/>
            </p:nvSpPr>
            <p:spPr bwMode="auto">
              <a:xfrm>
                <a:off x="1992313" y="493713"/>
                <a:ext cx="8412162" cy="1814726"/>
              </a:xfrm>
              <a:prstGeom prst="rect">
                <a:avLst/>
              </a:prstGeom>
              <a:blipFill>
                <a:blip r:embed="rId3"/>
                <a:stretch>
                  <a:fillRect l="-1522" t="-4362" r="-1449" b="-7718"/>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226609586"/>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92237"/>
                                        </p:tgtEl>
                                        <p:attrNameLst>
                                          <p:attrName>style.visibility</p:attrName>
                                        </p:attrNameLst>
                                      </p:cBhvr>
                                      <p:to>
                                        <p:strVal val="visible"/>
                                      </p:to>
                                    </p:set>
                                    <p:animEffect transition="in" filter="wipe(left)">
                                      <p:cBhvr>
                                        <p:cTn id="13" dur="500"/>
                                        <p:tgtEl>
                                          <p:spTgt spid="92237"/>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wipe(left)">
                                      <p:cBhvr>
                                        <p:cTn id="21" dur="500"/>
                                        <p:tgtEl>
                                          <p:spTgt spid="36"/>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500"/>
                                        <p:tgtEl>
                                          <p:spTgt spid="37"/>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8"/>
                                        </p:tgtEl>
                                        <p:attrNameLst>
                                          <p:attrName>style.visibility</p:attrName>
                                        </p:attrNameLst>
                                      </p:cBhvr>
                                      <p:to>
                                        <p:strVal val="visible"/>
                                      </p:to>
                                    </p:set>
                                    <p:animEffect transition="in" filter="wipe(left)">
                                      <p:cBhvr>
                                        <p:cTn id="29" dur="500"/>
                                        <p:tgtEl>
                                          <p:spTgt spid="38"/>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wipe(left)">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3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Text Box 4"/>
          <p:cNvSpPr txBox="1">
            <a:spLocks noChangeArrowheads="1"/>
          </p:cNvSpPr>
          <p:nvPr/>
        </p:nvSpPr>
        <p:spPr bwMode="auto">
          <a:xfrm>
            <a:off x="2968418" y="2157934"/>
            <a:ext cx="738494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两相邻明条纹或暗条纹之间的距离为</a:t>
            </a:r>
          </a:p>
        </p:txBody>
      </p:sp>
      <p:sp>
        <p:nvSpPr>
          <p:cNvPr id="531463" name="Text Box 7"/>
          <p:cNvSpPr txBox="1">
            <a:spLocks noChangeArrowheads="1"/>
          </p:cNvSpPr>
          <p:nvPr/>
        </p:nvSpPr>
        <p:spPr bwMode="auto">
          <a:xfrm>
            <a:off x="2181813" y="3677446"/>
            <a:ext cx="758161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因为双缝干涉各级明纹中心位置为</a:t>
            </a:r>
          </a:p>
        </p:txBody>
      </p:sp>
      <p:sp>
        <p:nvSpPr>
          <p:cNvPr id="531466" name="Text Box 10"/>
          <p:cNvSpPr txBox="1">
            <a:spLocks noChangeArrowheads="1"/>
          </p:cNvSpPr>
          <p:nvPr/>
        </p:nvSpPr>
        <p:spPr bwMode="auto">
          <a:xfrm>
            <a:off x="2181813" y="2153644"/>
            <a:ext cx="1414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531467" name="Text Box 11"/>
              <p:cNvSpPr txBox="1">
                <a:spLocks noChangeArrowheads="1"/>
              </p:cNvSpPr>
              <p:nvPr/>
            </p:nvSpPr>
            <p:spPr bwMode="auto">
              <a:xfrm>
                <a:off x="2181813" y="332137"/>
                <a:ext cx="9266976"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0"/>
                  </a:spcBef>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12.1</a:t>
                </a:r>
                <a:r>
                  <a:rPr lang="zh-CN" altLang="en-US" sz="2800" dirty="0">
                    <a:solidFill>
                      <a:srgbClr val="0000FF"/>
                    </a:solidFill>
                    <a:latin typeface="+mn-lt"/>
                    <a:ea typeface="+mn-ea"/>
                  </a:rPr>
                  <a:t>：波长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=540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rPr>
                  <a:t>的单色光照射在相距</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=4×</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10</m:t>
                        </m:r>
                      </m:e>
                      <m:sup>
                        <m:r>
                          <a:rPr lang="en-US" altLang="zh-CN" sz="2800" b="0" i="1" smtClean="0">
                            <a:solidFill>
                              <a:srgbClr val="0000FF"/>
                            </a:solidFill>
                            <a:latin typeface="Cambria Math" panose="02040503050406030204" pitchFamily="18" charset="0"/>
                            <a:ea typeface="Cambria Math" panose="02040503050406030204" pitchFamily="18" charset="0"/>
                          </a:rPr>
                          <m:t>−4</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的双缝上，屏到双缝的距离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 试求：</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）相邻明条纹或相邻暗条纹间的距离；</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）中央明纹两侧的两条第</a:t>
                </a:r>
                <a:r>
                  <a:rPr lang="en-US" altLang="zh-CN" sz="2800" dirty="0">
                    <a:solidFill>
                      <a:srgbClr val="0000FF"/>
                    </a:solidFill>
                    <a:latin typeface="+mn-lt"/>
                    <a:ea typeface="+mn-ea"/>
                  </a:rPr>
                  <a:t>10</a:t>
                </a:r>
                <a:r>
                  <a:rPr lang="zh-CN" altLang="en-US" sz="2800" dirty="0">
                    <a:solidFill>
                      <a:srgbClr val="0000FF"/>
                    </a:solidFill>
                    <a:latin typeface="+mn-lt"/>
                    <a:ea typeface="+mn-ea"/>
                  </a:rPr>
                  <a:t>级明纹中心的距离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lang="zh-CN" altLang="en-US" sz="2800" dirty="0">
                    <a:solidFill>
                      <a:srgbClr val="0000FF"/>
                    </a:solidFill>
                    <a:latin typeface="+mn-lt"/>
                    <a:ea typeface="+mn-ea"/>
                  </a:rPr>
                  <a:t>。</a:t>
                </a:r>
                <a:r>
                  <a:rPr lang="en-US" altLang="zh-CN" sz="2800" dirty="0">
                    <a:solidFill>
                      <a:srgbClr val="0000FF"/>
                    </a:solidFill>
                    <a:latin typeface="+mn-lt"/>
                    <a:ea typeface="+mn-ea"/>
                  </a:rPr>
                  <a:t> </a:t>
                </a:r>
              </a:p>
            </p:txBody>
          </p:sp>
        </mc:Choice>
        <mc:Fallback xmlns="">
          <p:sp>
            <p:nvSpPr>
              <p:cNvPr id="531467" name="Text Box 11"/>
              <p:cNvSpPr txBox="1">
                <a:spLocks noRot="1" noChangeAspect="1" noMove="1" noResize="1" noEditPoints="1" noAdjustHandles="1" noChangeArrowheads="1" noChangeShapeType="1" noTextEdit="1"/>
              </p:cNvSpPr>
              <p:nvPr/>
            </p:nvSpPr>
            <p:spPr bwMode="auto">
              <a:xfrm>
                <a:off x="2181813" y="332137"/>
                <a:ext cx="9266976" cy="1815882"/>
              </a:xfrm>
              <a:prstGeom prst="rect">
                <a:avLst/>
              </a:prstGeom>
              <a:blipFill>
                <a:blip r:embed="rId3"/>
                <a:stretch>
                  <a:fillRect l="-1382" t="-3356"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93340" y="2707677"/>
                <a:ext cx="165968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593340" y="2707677"/>
                <a:ext cx="1659685" cy="89896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090132" y="2647092"/>
                <a:ext cx="4573496"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−4</m:t>
                              </m:r>
                            </m:sup>
                          </m:sSup>
                        </m:den>
                      </m:f>
                      <m:r>
                        <a:rPr lang="en-US" altLang="zh-CN" sz="2800" b="0" i="1" smtClean="0">
                          <a:solidFill>
                            <a:srgbClr val="0000FF"/>
                          </a:solidFill>
                          <a:latin typeface="Cambria Math" panose="02040503050406030204" pitchFamily="18" charset="0"/>
                          <a:ea typeface="Cambria Math" panose="02040503050406030204" pitchFamily="18" charset="0"/>
                        </a:rPr>
                        <m:t>=2.7</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090132" y="2647092"/>
                <a:ext cx="4573496" cy="9569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596276" y="4200666"/>
                <a:ext cx="2139625"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596276" y="4200666"/>
                <a:ext cx="2139625" cy="898964"/>
              </a:xfrm>
              <a:prstGeom prst="rect">
                <a:avLst/>
              </a:prstGeom>
              <a:blipFill>
                <a:blip r:embed="rId6"/>
                <a:stretch>
                  <a:fillRect/>
                </a:stretch>
              </a:blipFill>
            </p:spPr>
            <p:txBody>
              <a:bodyPr/>
              <a:lstStyle/>
              <a:p>
                <a:r>
                  <a:rPr lang="zh-CN" altLang="en-US">
                    <a:noFill/>
                  </a:rPr>
                  <a:t> </a:t>
                </a:r>
              </a:p>
            </p:txBody>
          </p:sp>
        </mc:Fallback>
      </mc:AlternateContent>
      <p:sp>
        <p:nvSpPr>
          <p:cNvPr id="2" name="矩形 1"/>
          <p:cNvSpPr/>
          <p:nvPr/>
        </p:nvSpPr>
        <p:spPr>
          <a:xfrm>
            <a:off x="2181812" y="5196958"/>
            <a:ext cx="880573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所以中央明纹两侧的两条第</a:t>
            </a:r>
            <a:r>
              <a:rPr kumimoji="1" lang="en-US" altLang="zh-CN" sz="2800" dirty="0">
                <a:solidFill>
                  <a:srgbClr val="0000FF"/>
                </a:solidFill>
                <a:latin typeface="+mn-lt"/>
                <a:ea typeface="+mn-ea"/>
              </a:rPr>
              <a:t>10</a:t>
            </a:r>
            <a:r>
              <a:rPr kumimoji="1" lang="zh-CN" altLang="en-US" sz="2800" dirty="0">
                <a:solidFill>
                  <a:srgbClr val="0000FF"/>
                </a:solidFill>
                <a:latin typeface="+mn-lt"/>
                <a:ea typeface="+mn-ea"/>
              </a:rPr>
              <a:t>级明纹中心的距离为</a:t>
            </a:r>
          </a:p>
        </p:txBody>
      </p:sp>
      <mc:AlternateContent xmlns:mc="http://schemas.openxmlformats.org/markup-compatibility/2006" xmlns:a14="http://schemas.microsoft.com/office/drawing/2010/main">
        <mc:Choice Requires="a14">
          <p:sp>
            <p:nvSpPr>
              <p:cNvPr id="18" name="矩形 17"/>
              <p:cNvSpPr/>
              <p:nvPr/>
            </p:nvSpPr>
            <p:spPr>
              <a:xfrm>
                <a:off x="3596275" y="5558495"/>
                <a:ext cx="306475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10</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3596275" y="5558495"/>
                <a:ext cx="3064750" cy="89896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6584679" y="5817506"/>
                <a:ext cx="16579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6584679" y="5817506"/>
                <a:ext cx="1657954"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487855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67"/>
                                        </p:tgtEl>
                                        <p:attrNameLst>
                                          <p:attrName>style.visibility</p:attrName>
                                        </p:attrNameLst>
                                      </p:cBhvr>
                                      <p:to>
                                        <p:strVal val="visible"/>
                                      </p:to>
                                    </p:set>
                                    <p:animEffect transition="in" filter="wipe(left)">
                                      <p:cBhvr>
                                        <p:cTn id="7" dur="500"/>
                                        <p:tgtEl>
                                          <p:spTgt spid="531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66"/>
                                        </p:tgtEl>
                                        <p:attrNameLst>
                                          <p:attrName>style.visibility</p:attrName>
                                        </p:attrNameLst>
                                      </p:cBhvr>
                                      <p:to>
                                        <p:strVal val="visible"/>
                                      </p:to>
                                    </p:set>
                                    <p:animEffect transition="in" filter="wipe(left)">
                                      <p:cBhvr>
                                        <p:cTn id="12" dur="500"/>
                                        <p:tgtEl>
                                          <p:spTgt spid="53146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1460"/>
                                        </p:tgtEl>
                                        <p:attrNameLst>
                                          <p:attrName>style.visibility</p:attrName>
                                        </p:attrNameLst>
                                      </p:cBhvr>
                                      <p:to>
                                        <p:strVal val="visible"/>
                                      </p:to>
                                    </p:set>
                                    <p:animEffect transition="in" filter="wipe(left)">
                                      <p:cBhvr>
                                        <p:cTn id="17" dur="500"/>
                                        <p:tgtEl>
                                          <p:spTgt spid="53146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1463"/>
                                        </p:tgtEl>
                                        <p:attrNameLst>
                                          <p:attrName>style.visibility</p:attrName>
                                        </p:attrNameLst>
                                      </p:cBhvr>
                                      <p:to>
                                        <p:strVal val="visible"/>
                                      </p:to>
                                    </p:set>
                                    <p:animEffect transition="in" filter="wipe(left)">
                                      <p:cBhvr>
                                        <p:cTn id="32" dur="500"/>
                                        <p:tgtEl>
                                          <p:spTgt spid="53146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Effect transition="in" filter="wipe(left)">
                                      <p:cBhvr>
                                        <p:cTn id="42" dur="500"/>
                                        <p:tgtEl>
                                          <p:spTgt spid="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wipe(left)">
                                      <p:cBhvr>
                                        <p:cTn id="47" dur="500"/>
                                        <p:tgtEl>
                                          <p:spTgt spid="1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autoUpdateAnimBg="0"/>
      <p:bldP spid="531463" grpId="0"/>
      <p:bldP spid="531466" grpId="0" autoUpdateAnimBg="0"/>
      <p:bldP spid="531467" grpId="0" autoUpdateAnimBg="0"/>
      <p:bldP spid="11" grpId="0"/>
      <p:bldP spid="12" grpId="0"/>
      <p:bldP spid="16" grpId="0"/>
      <p:bldP spid="2" grpId="0"/>
      <p:bldP spid="18" grpId="0"/>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1467" name="Text Box 11"/>
              <p:cNvSpPr txBox="1">
                <a:spLocks noChangeArrowheads="1"/>
              </p:cNvSpPr>
              <p:nvPr/>
            </p:nvSpPr>
            <p:spPr bwMode="auto">
              <a:xfrm>
                <a:off x="2181812" y="332137"/>
                <a:ext cx="9519857"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ts val="0"/>
                  </a:spcBef>
                  <a:buNone/>
                </a:pPr>
                <a:r>
                  <a:rPr lang="zh-CN" altLang="en-US" sz="2800" dirty="0">
                    <a:solidFill>
                      <a:srgbClr val="0000FF"/>
                    </a:solidFill>
                    <a:latin typeface="+mn-lt"/>
                    <a:ea typeface="+mn-ea"/>
                  </a:rPr>
                  <a:t>例</a:t>
                </a:r>
                <a:r>
                  <a:rPr lang="en-US" altLang="zh-CN" sz="2800" dirty="0">
                    <a:solidFill>
                      <a:srgbClr val="0000FF"/>
                    </a:solidFill>
                    <a:latin typeface="+mn-lt"/>
                    <a:ea typeface="+mn-ea"/>
                  </a:rPr>
                  <a:t>12.2</a:t>
                </a:r>
                <a:r>
                  <a:rPr lang="zh-CN" altLang="en-US" sz="2800" dirty="0">
                    <a:solidFill>
                      <a:srgbClr val="0000FF"/>
                    </a:solidFill>
                    <a:latin typeface="+mn-lt"/>
                    <a:ea typeface="+mn-ea"/>
                  </a:rPr>
                  <a:t>：在双缝干涉实验中，单色光源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lang="zh-CN" altLang="en-US" sz="2800" dirty="0">
                    <a:solidFill>
                      <a:srgbClr val="0000FF"/>
                    </a:solidFill>
                    <a:latin typeface="+mn-lt"/>
                    <a:ea typeface="+mn-ea"/>
                  </a:rPr>
                  <a:t>到两缝</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的距离分别为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dirty="0">
                    <a:solidFill>
                      <a:srgbClr val="0000FF"/>
                    </a:solidFill>
                    <a:latin typeface="+mn-lt"/>
                    <a:ea typeface="+mn-ea"/>
                  </a:rPr>
                  <a:t>，且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0"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0"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dirty="0">
                    <a:solidFill>
                      <a:srgbClr val="0000FF"/>
                    </a:solidFill>
                    <a:latin typeface="+mn-lt"/>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dirty="0">
                    <a:solidFill>
                      <a:srgbClr val="0000FF"/>
                    </a:solidFill>
                    <a:latin typeface="+mn-lt"/>
                    <a:ea typeface="+mn-ea"/>
                  </a:rPr>
                  <a:t>为入射光线的波长，双缝之间距离为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，双缝到屏幕的距离为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lang="zh-CN" altLang="en-US" sz="2800" dirty="0">
                    <a:solidFill>
                      <a:srgbClr val="0000FF"/>
                    </a:solidFill>
                    <a:latin typeface="+mn-lt"/>
                    <a:ea typeface="+mn-ea"/>
                  </a:rPr>
                  <a:t>，如图所示，求：</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）零级明纹到屏幕中央点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a14:m>
                <a:r>
                  <a:rPr lang="zh-CN" altLang="en-US" sz="2800" dirty="0">
                    <a:solidFill>
                      <a:srgbClr val="0000FF"/>
                    </a:solidFill>
                    <a:latin typeface="+mn-lt"/>
                    <a:ea typeface="+mn-ea"/>
                  </a:rPr>
                  <a:t>的距离。</a:t>
                </a:r>
              </a:p>
              <a:p>
                <a:pPr algn="just">
                  <a:spcBef>
                    <a:spcPts val="0"/>
                  </a:spcBef>
                  <a:buNone/>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）相邻明纹间的距离。</a:t>
                </a:r>
              </a:p>
            </p:txBody>
          </p:sp>
        </mc:Choice>
        <mc:Fallback xmlns="">
          <p:sp>
            <p:nvSpPr>
              <p:cNvPr id="531467" name="Text Box 11"/>
              <p:cNvSpPr txBox="1">
                <a:spLocks noRot="1" noChangeAspect="1" noMove="1" noResize="1" noEditPoints="1" noAdjustHandles="1" noChangeArrowheads="1" noChangeShapeType="1" noTextEdit="1"/>
              </p:cNvSpPr>
              <p:nvPr/>
            </p:nvSpPr>
            <p:spPr bwMode="auto">
              <a:xfrm>
                <a:off x="2181812" y="332137"/>
                <a:ext cx="9519857" cy="2246769"/>
              </a:xfrm>
              <a:prstGeom prst="rect">
                <a:avLst/>
              </a:prstGeom>
              <a:blipFill>
                <a:blip r:embed="rId3"/>
                <a:stretch>
                  <a:fillRect l="-1344" t="-2710" r="-1280" b="-650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2181812" y="2613687"/>
                <a:ext cx="6085602"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解：（</a:t>
                </a:r>
                <a:r>
                  <a:rPr kumimoji="1" lang="en-US" altLang="zh-CN" sz="2800" dirty="0">
                    <a:solidFill>
                      <a:srgbClr val="0000FF"/>
                    </a:solidFill>
                    <a:latin typeface="+mn-lt"/>
                    <a:ea typeface="+mn-ea"/>
                  </a:rPr>
                  <a:t>1</a:t>
                </a:r>
                <a:r>
                  <a:rPr kumimoji="1" lang="zh-CN" altLang="en-US" sz="2800" dirty="0">
                    <a:solidFill>
                      <a:srgbClr val="0000FF"/>
                    </a:solidFill>
                    <a:latin typeface="+mn-lt"/>
                    <a:ea typeface="+mn-ea"/>
                  </a:rPr>
                  <a:t>）此双缝干涉在缝前两束光已有光程差（</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1" lang="zh-CN" altLang="en-US" sz="2800" dirty="0">
                    <a:solidFill>
                      <a:srgbClr val="0000FF"/>
                    </a:solidFill>
                    <a:latin typeface="+mn-lt"/>
                    <a:ea typeface="+mn-ea"/>
                  </a:rPr>
                  <a:t>），故中央明纹将不在幕中央</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dirty="0">
                    <a:solidFill>
                      <a:srgbClr val="0000FF"/>
                    </a:solidFill>
                    <a:latin typeface="+mn-lt"/>
                    <a:ea typeface="+mn-ea"/>
                  </a:rPr>
                  <a:t>点，为了满足</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kumimoji="1" lang="zh-CN" altLang="en-US" sz="2800" dirty="0">
                    <a:solidFill>
                      <a:srgbClr val="0000FF"/>
                    </a:solidFill>
                    <a:latin typeface="+mn-lt"/>
                    <a:ea typeface="+mn-ea"/>
                  </a:rPr>
                  <a:t>，即零级明纹位置向上移动。设</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𝑃</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a14:m>
                <a:r>
                  <a:rPr kumimoji="1" lang="zh-CN" altLang="en-US" sz="2800" dirty="0">
                    <a:solidFill>
                      <a:srgbClr val="0000FF"/>
                    </a:solidFill>
                    <a:latin typeface="+mn-lt"/>
                    <a:ea typeface="+mn-ea"/>
                  </a:rPr>
                  <a:t>为现零级明纹中心，则</a:t>
                </a:r>
              </a:p>
            </p:txBody>
          </p:sp>
        </mc:Choice>
        <mc:Fallback xmlns="">
          <p:sp>
            <p:nvSpPr>
              <p:cNvPr id="2" name="矩形 1"/>
              <p:cNvSpPr>
                <a:spLocks noRot="1" noChangeAspect="1" noMove="1" noResize="1" noEditPoints="1" noAdjustHandles="1" noChangeArrowheads="1" noChangeShapeType="1" noTextEdit="1"/>
              </p:cNvSpPr>
              <p:nvPr/>
            </p:nvSpPr>
            <p:spPr>
              <a:xfrm>
                <a:off x="2181812" y="2613687"/>
                <a:ext cx="6085602" cy="2246769"/>
              </a:xfrm>
              <a:prstGeom prst="rect">
                <a:avLst/>
              </a:prstGeom>
              <a:blipFill>
                <a:blip r:embed="rId4"/>
                <a:stretch>
                  <a:fillRect l="-2104" t="-2989" r="-2004" b="-679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3" name="图片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1340" y="1882562"/>
            <a:ext cx="3086100" cy="226695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91340" y="4208355"/>
            <a:ext cx="3105150" cy="2381250"/>
          </a:xfrm>
          <a:prstGeom prst="rect">
            <a:avLst/>
          </a:prstGeom>
        </p:spPr>
      </p:pic>
      <mc:AlternateContent xmlns:mc="http://schemas.openxmlformats.org/markup-compatibility/2006" xmlns:a14="http://schemas.microsoft.com/office/drawing/2010/main">
        <mc:Choice Requires="a14">
          <p:sp>
            <p:nvSpPr>
              <p:cNvPr id="5" name="文本框 4"/>
              <p:cNvSpPr txBox="1"/>
              <p:nvPr/>
            </p:nvSpPr>
            <p:spPr>
              <a:xfrm>
                <a:off x="3172567" y="5047041"/>
                <a:ext cx="376917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3172567" y="5047041"/>
                <a:ext cx="3769173"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172567" y="5664513"/>
                <a:ext cx="33961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mn-ea"/>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172567" y="5664513"/>
                <a:ext cx="3396123" cy="43088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626899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wipe(left)">
                                      <p:cBhvr>
                                        <p:cTn id="1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834083" y="485864"/>
            <a:ext cx="122610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因为</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222" y="2326425"/>
            <a:ext cx="3105150" cy="2381250"/>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2814389" y="216690"/>
                <a:ext cx="228921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14389" y="216690"/>
                <a:ext cx="2289216" cy="907556"/>
              </a:xfrm>
              <a:prstGeom prst="rect">
                <a:avLst/>
              </a:prstGeom>
              <a:blipFill>
                <a:blip r:embed="rId4"/>
                <a:stretch>
                  <a:fillRect/>
                </a:stretch>
              </a:blipFill>
            </p:spPr>
            <p:txBody>
              <a:bodyPr/>
              <a:lstStyle/>
              <a:p>
                <a:r>
                  <a:rPr lang="zh-CN" altLang="en-US">
                    <a:noFill/>
                  </a:rPr>
                  <a:t> </a:t>
                </a:r>
              </a:p>
            </p:txBody>
          </p:sp>
        </mc:Fallback>
      </mc:AlternateContent>
      <p:sp>
        <p:nvSpPr>
          <p:cNvPr id="9" name="矩形 8"/>
          <p:cNvSpPr/>
          <p:nvPr/>
        </p:nvSpPr>
        <p:spPr>
          <a:xfrm>
            <a:off x="5794771" y="460111"/>
            <a:ext cx="98030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mn-lt"/>
                <a:ea typeface="+mn-ea"/>
              </a:rPr>
              <a:t>则</a:t>
            </a:r>
          </a:p>
        </p:txBody>
      </p:sp>
      <mc:AlternateContent xmlns:mc="http://schemas.openxmlformats.org/markup-compatibility/2006" xmlns:a14="http://schemas.microsoft.com/office/drawing/2010/main">
        <mc:Choice Requires="a14">
          <p:sp>
            <p:nvSpPr>
              <p:cNvPr id="10" name="矩形 9"/>
              <p:cNvSpPr/>
              <p:nvPr/>
            </p:nvSpPr>
            <p:spPr>
              <a:xfrm>
                <a:off x="6775077" y="275673"/>
                <a:ext cx="2289216" cy="82747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𝐷</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6775077" y="275673"/>
                <a:ext cx="2289216" cy="82747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8859346" y="213817"/>
                <a:ext cx="1273490"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𝐷</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8859346" y="213817"/>
                <a:ext cx="1273490" cy="91057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834083" y="1217770"/>
                <a:ext cx="9414678"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sym typeface="宋体" panose="02010600030101010101" pitchFamily="2" charset="-122"/>
                  </a:rPr>
                  <a:t>（</a:t>
                </a:r>
                <a:r>
                  <a:rPr kumimoji="1" lang="en-US" altLang="zh-CN" sz="2800" dirty="0">
                    <a:solidFill>
                      <a:srgbClr val="0000FF"/>
                    </a:solidFill>
                    <a:latin typeface="+mn-lt"/>
                    <a:ea typeface="+mn-ea"/>
                    <a:sym typeface="宋体" panose="02010600030101010101" pitchFamily="2" charset="-122"/>
                  </a:rPr>
                  <a:t>2</a:t>
                </a:r>
                <a:r>
                  <a:rPr kumimoji="1" lang="zh-CN" altLang="en-US" sz="2800" dirty="0">
                    <a:solidFill>
                      <a:srgbClr val="0000FF"/>
                    </a:solidFill>
                    <a:latin typeface="+mn-lt"/>
                    <a:ea typeface="+mn-ea"/>
                    <a:sym typeface="宋体" panose="02010600030101010101" pitchFamily="2" charset="-122"/>
                  </a:rPr>
                  <a:t>）设屏上第</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oMath>
                </a14:m>
                <a:r>
                  <a:rPr kumimoji="1" lang="zh-CN" altLang="en-US" sz="2800" dirty="0">
                    <a:solidFill>
                      <a:srgbClr val="0000FF"/>
                    </a:solidFill>
                    <a:latin typeface="+mn-lt"/>
                    <a:ea typeface="+mn-ea"/>
                    <a:sym typeface="宋体" panose="02010600030101010101" pitchFamily="2" charset="-122"/>
                  </a:rPr>
                  <a:t>级明纹的位置为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kumimoji="1" lang="zh-CN" altLang="en-US" sz="2800" dirty="0">
                    <a:solidFill>
                      <a:srgbClr val="0000FF"/>
                    </a:solidFill>
                    <a:latin typeface="+mn-lt"/>
                    <a:ea typeface="+mn-ea"/>
                    <a:sym typeface="宋体" panose="02010600030101010101" pitchFamily="2" charset="-122"/>
                  </a:rPr>
                  <a:t>，该点处两相干光的光程差为</a:t>
                </a:r>
              </a:p>
            </p:txBody>
          </p:sp>
        </mc:Choice>
        <mc:Fallback xmlns="">
          <p:sp>
            <p:nvSpPr>
              <p:cNvPr id="6" name="矩形 5"/>
              <p:cNvSpPr>
                <a:spLocks noRot="1" noChangeAspect="1" noMove="1" noResize="1" noEditPoints="1" noAdjustHandles="1" noChangeArrowheads="1" noChangeShapeType="1" noTextEdit="1"/>
              </p:cNvSpPr>
              <p:nvPr/>
            </p:nvSpPr>
            <p:spPr>
              <a:xfrm>
                <a:off x="1834083" y="1217770"/>
                <a:ext cx="9414678" cy="954107"/>
              </a:xfrm>
              <a:prstGeom prst="rect">
                <a:avLst/>
              </a:prstGeom>
              <a:blipFill>
                <a:blip r:embed="rId7"/>
                <a:stretch>
                  <a:fillRect l="-1360" t="-7051" r="-1295" b="-1730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p:cNvSpPr txBox="1"/>
              <p:nvPr/>
            </p:nvSpPr>
            <p:spPr>
              <a:xfrm>
                <a:off x="1835134" y="2134853"/>
                <a:ext cx="3947171"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zh-CN" altLang="en-US" sz="2800" i="1">
                              <a:solidFill>
                                <a:srgbClr val="0000FF"/>
                              </a:solidFill>
                              <a:latin typeface="Cambria Math" panose="02040503050406030204" pitchFamily="18" charset="0"/>
                              <a:ea typeface="Cambria Math" panose="02040503050406030204" pitchFamily="18" charset="0"/>
                            </a:rPr>
                            <m:t>𝛿</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i="1" smtClean="0">
                              <a:solidFill>
                                <a:srgbClr val="0000FF"/>
                              </a:solidFill>
                              <a:latin typeface="Cambria Math"/>
                              <a:ea typeface="+mn-ea"/>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e>
                      </m:d>
                      <m:r>
                        <a:rPr lang="en-US" altLang="zh-CN" sz="2800" b="0" i="1" smtClean="0">
                          <a:solidFill>
                            <a:srgbClr val="0000FF"/>
                          </a:solidFill>
                          <a:latin typeface="Cambria Math" panose="02040503050406030204" pitchFamily="18" charset="0"/>
                          <a:ea typeface="+mn-ea"/>
                        </a:rPr>
                        <m:t>−</m:t>
                      </m:r>
                      <m:d>
                        <m:dPr>
                          <m:ctrlPr>
                            <a:rPr lang="en-US" altLang="zh-CN" sz="2800" i="1">
                              <a:solidFill>
                                <a:srgbClr val="0000FF"/>
                              </a:solidFill>
                              <a:latin typeface="Cambria Math"/>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1835134" y="2134853"/>
                <a:ext cx="3947171"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5611761" y="2088348"/>
                <a:ext cx="36731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𝑙</m:t>
                              </m:r>
                            </m:e>
                            <m:sub>
                              <m:r>
                                <a:rPr lang="en-US" altLang="zh-CN" sz="2800" i="1">
                                  <a:solidFill>
                                    <a:srgbClr val="0000FF"/>
                                  </a:solidFill>
                                  <a:latin typeface="Cambria Math" panose="02040503050406030204" pitchFamily="18" charset="0"/>
                                  <a:ea typeface="Cambria Math" panose="02040503050406030204" pitchFamily="18" charset="0"/>
                                </a:rPr>
                                <m:t>2</m:t>
                              </m:r>
                            </m:sub>
                          </m:sSub>
                        </m:e>
                      </m:d>
                    </m:oMath>
                  </m:oMathPara>
                </a14:m>
                <a:endParaRPr lang="zh-CN" altLang="en-US" sz="2800" dirty="0"/>
              </a:p>
            </p:txBody>
          </p:sp>
        </mc:Choice>
        <mc:Fallback xmlns="">
          <p:sp>
            <p:nvSpPr>
              <p:cNvPr id="7" name="矩形 6"/>
              <p:cNvSpPr>
                <a:spLocks noRot="1" noChangeAspect="1" noMove="1" noResize="1" noEditPoints="1" noAdjustHandles="1" noChangeArrowheads="1" noChangeShapeType="1" noTextEdit="1"/>
              </p:cNvSpPr>
              <p:nvPr/>
            </p:nvSpPr>
            <p:spPr>
              <a:xfrm>
                <a:off x="5611761" y="2088348"/>
                <a:ext cx="367318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246624" y="2649739"/>
                <a:ext cx="213956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2246624" y="2649739"/>
                <a:ext cx="2139560" cy="90755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1853846" y="5218115"/>
                <a:ext cx="7591519"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rPr>
                  <a:t>可见，只要</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oMath>
                </a14:m>
                <a:r>
                  <a:rPr kumimoji="1"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kumimoji="1" lang="zh-CN" altLang="en-US" sz="2800" dirty="0">
                    <a:solidFill>
                      <a:srgbClr val="0000FF"/>
                    </a:solidFill>
                    <a:latin typeface="+mn-lt"/>
                    <a:ea typeface="+mn-ea"/>
                  </a:rPr>
                  <a:t>，</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dirty="0">
                    <a:solidFill>
                      <a:srgbClr val="0000FF"/>
                    </a:solidFill>
                    <a:latin typeface="+mn-lt"/>
                    <a:ea typeface="+mn-ea"/>
                  </a:rPr>
                  <a:t>不变，条纹间距就不变。</a:t>
                </a:r>
              </a:p>
            </p:txBody>
          </p:sp>
        </mc:Choice>
        <mc:Fallback xmlns="">
          <p:sp>
            <p:nvSpPr>
              <p:cNvPr id="12" name="矩形 11"/>
              <p:cNvSpPr>
                <a:spLocks noRot="1" noChangeAspect="1" noMove="1" noResize="1" noEditPoints="1" noAdjustHandles="1" noChangeArrowheads="1" noChangeShapeType="1" noTextEdit="1"/>
              </p:cNvSpPr>
              <p:nvPr/>
            </p:nvSpPr>
            <p:spPr>
              <a:xfrm>
                <a:off x="1853846" y="5218115"/>
                <a:ext cx="7591519" cy="523220"/>
              </a:xfrm>
              <a:prstGeom prst="rect">
                <a:avLst/>
              </a:prstGeom>
              <a:blipFill>
                <a:blip r:embed="rId11"/>
                <a:stretch>
                  <a:fillRect l="-1606"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8" name="矩形 17"/>
          <p:cNvSpPr/>
          <p:nvPr/>
        </p:nvSpPr>
        <p:spPr>
          <a:xfrm>
            <a:off x="1834337" y="4551201"/>
            <a:ext cx="42698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ts val="0"/>
              </a:spcBef>
            </a:pPr>
            <a:r>
              <a:rPr kumimoji="1" lang="zh-CN" altLang="en-US" sz="2800" dirty="0">
                <a:solidFill>
                  <a:srgbClr val="0000FF"/>
                </a:solidFill>
                <a:latin typeface="+mn-lt"/>
                <a:ea typeface="+mn-ea"/>
              </a:rPr>
              <a:t>任意两相邻明条纹间距</a:t>
            </a:r>
          </a:p>
        </p:txBody>
      </p:sp>
      <mc:AlternateContent xmlns:mc="http://schemas.openxmlformats.org/markup-compatibility/2006" xmlns:a14="http://schemas.microsoft.com/office/drawing/2010/main">
        <mc:Choice Requires="a14">
          <p:sp>
            <p:nvSpPr>
              <p:cNvPr id="19" name="矩形 18"/>
              <p:cNvSpPr/>
              <p:nvPr/>
            </p:nvSpPr>
            <p:spPr>
              <a:xfrm>
                <a:off x="4256480" y="2852452"/>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9" name="矩形 18"/>
              <p:cNvSpPr>
                <a:spLocks noRot="1" noChangeAspect="1" noMove="1" noResize="1" noEditPoints="1" noAdjustHandles="1" noChangeArrowheads="1" noChangeShapeType="1" noTextEdit="1"/>
              </p:cNvSpPr>
              <p:nvPr/>
            </p:nvSpPr>
            <p:spPr>
              <a:xfrm>
                <a:off x="4256480" y="2852452"/>
                <a:ext cx="1025024"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195766" y="2841053"/>
                <a:ext cx="3158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20" name="矩形 19"/>
              <p:cNvSpPr>
                <a:spLocks noRot="1" noChangeAspect="1" noMove="1" noResize="1" noEditPoints="1" noAdjustHandles="1" noChangeArrowheads="1" noChangeShapeType="1" noTextEdit="1"/>
              </p:cNvSpPr>
              <p:nvPr/>
            </p:nvSpPr>
            <p:spPr>
              <a:xfrm>
                <a:off x="5195766" y="2841053"/>
                <a:ext cx="315862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344890" y="3557295"/>
                <a:ext cx="2851037" cy="9285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e>
                          </m:d>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oMath>
                  </m:oMathPara>
                </a14:m>
                <a:endParaRPr lang="zh-CN" altLang="en-US" sz="2800" dirty="0">
                  <a:solidFill>
                    <a:srgbClr val="0000FF"/>
                  </a:solidFill>
                </a:endParaRPr>
              </a:p>
            </p:txBody>
          </p:sp>
        </mc:Choice>
        <mc:Fallback xmlns="">
          <p:sp>
            <p:nvSpPr>
              <p:cNvPr id="21" name="矩形 20"/>
              <p:cNvSpPr>
                <a:spLocks noRot="1" noChangeAspect="1" noMove="1" noResize="1" noEditPoints="1" noAdjustHandles="1" noChangeArrowheads="1" noChangeShapeType="1" noTextEdit="1"/>
              </p:cNvSpPr>
              <p:nvPr/>
            </p:nvSpPr>
            <p:spPr>
              <a:xfrm>
                <a:off x="3344890" y="3557295"/>
                <a:ext cx="2851037" cy="928524"/>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5575156" y="4269973"/>
                <a:ext cx="3634200"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2" name="矩形 21"/>
              <p:cNvSpPr>
                <a:spLocks noRot="1" noChangeAspect="1" noMove="1" noResize="1" noEditPoints="1" noAdjustHandles="1" noChangeArrowheads="1" noChangeShapeType="1" noTextEdit="1"/>
              </p:cNvSpPr>
              <p:nvPr/>
            </p:nvSpPr>
            <p:spPr>
              <a:xfrm>
                <a:off x="5575156" y="4269973"/>
                <a:ext cx="3634200" cy="898964"/>
              </a:xfrm>
              <a:prstGeom prst="rect">
                <a:avLst/>
              </a:prstGeom>
              <a:blipFill>
                <a:blip r:embed="rId1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44939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left)">
                                      <p:cBhvr>
                                        <p:cTn id="42" dur="500"/>
                                        <p:tgtEl>
                                          <p:spTgt spid="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1"/>
                                        </p:tgtEl>
                                        <p:attrNameLst>
                                          <p:attrName>style.visibility</p:attrName>
                                        </p:attrNameLst>
                                      </p:cBhvr>
                                      <p:to>
                                        <p:strVal val="visible"/>
                                      </p:to>
                                    </p:set>
                                    <p:animEffect transition="in" filter="wipe(left)">
                                      <p:cBhvr>
                                        <p:cTn id="62" dur="500"/>
                                        <p:tgtEl>
                                          <p:spTgt spid="21"/>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8"/>
                                        </p:tgtEl>
                                        <p:attrNameLst>
                                          <p:attrName>style.visibility</p:attrName>
                                        </p:attrNameLst>
                                      </p:cBhvr>
                                      <p:to>
                                        <p:strVal val="visible"/>
                                      </p:to>
                                    </p:set>
                                    <p:animEffect transition="in" filter="wipe(left)">
                                      <p:cBhvr>
                                        <p:cTn id="67" dur="500"/>
                                        <p:tgtEl>
                                          <p:spTgt spid="18"/>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12"/>
                                        </p:tgtEl>
                                        <p:attrNameLst>
                                          <p:attrName>style.visibility</p:attrName>
                                        </p:attrNameLst>
                                      </p:cBhvr>
                                      <p:to>
                                        <p:strVal val="visible"/>
                                      </p:to>
                                    </p:set>
                                    <p:animEffect transition="in" filter="wipe(left)">
                                      <p:cBhvr>
                                        <p:cTn id="7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P spid="9" grpId="0"/>
      <p:bldP spid="10" grpId="0"/>
      <p:bldP spid="11" grpId="0"/>
      <p:bldP spid="6" grpId="0"/>
      <p:bldP spid="13" grpId="0"/>
      <p:bldP spid="7" grpId="0"/>
      <p:bldP spid="16" grpId="0"/>
      <p:bldP spid="12" grpId="0"/>
      <p:bldP spid="18" grpId="0"/>
      <p:bldP spid="19" grpId="0"/>
      <p:bldP spid="20" grpId="0"/>
      <p:bldP spid="21" grpId="0"/>
      <p:bldP spid="2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矩形 3"/>
              <p:cNvSpPr/>
              <p:nvPr/>
            </p:nvSpPr>
            <p:spPr>
              <a:xfrm>
                <a:off x="1720731" y="153129"/>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25000"/>
                  </a:lnSpc>
                  <a:spcBef>
                    <a:spcPct val="50000"/>
                  </a:spcBef>
                </a:pPr>
                <a:r>
                  <a:rPr kumimoji="1" lang="zh-CN" altLang="en-US" sz="2800" dirty="0">
                    <a:solidFill>
                      <a:srgbClr val="0000FF"/>
                    </a:solidFill>
                    <a:latin typeface="+mn-lt"/>
                    <a:ea typeface="+mn-ea"/>
                  </a:rPr>
                  <a:t>例</a:t>
                </a:r>
                <a:r>
                  <a:rPr kumimoji="1" lang="en-US" altLang="zh-CN" sz="2800" dirty="0">
                    <a:solidFill>
                      <a:srgbClr val="0000FF"/>
                    </a:solidFill>
                    <a:latin typeface="+mn-lt"/>
                    <a:ea typeface="+mn-ea"/>
                  </a:rPr>
                  <a:t>12.3</a:t>
                </a:r>
                <a:r>
                  <a:rPr kumimoji="1" lang="zh-CN" altLang="en-US" sz="2800" dirty="0">
                    <a:solidFill>
                      <a:srgbClr val="0000FF"/>
                    </a:solidFill>
                    <a:latin typeface="+mn-lt"/>
                    <a:ea typeface="+mn-ea"/>
                  </a:rPr>
                  <a:t>：如图，</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dirty="0">
                    <a:solidFill>
                      <a:srgbClr val="0000FF"/>
                    </a:solidFill>
                    <a:latin typeface="+mn-lt"/>
                    <a:ea typeface="+mn-ea"/>
                  </a:rPr>
                  <a:t>点是杨氏双缝实验中第</a:t>
                </a:r>
                <a:r>
                  <a:rPr kumimoji="1" lang="en-US" altLang="zh-CN" sz="2800" dirty="0">
                    <a:solidFill>
                      <a:srgbClr val="0000FF"/>
                    </a:solidFill>
                    <a:latin typeface="+mn-lt"/>
                    <a:ea typeface="+mn-ea"/>
                  </a:rPr>
                  <a:t>5</a:t>
                </a:r>
                <a:r>
                  <a:rPr kumimoji="1" lang="zh-CN" altLang="en-US" sz="2800" dirty="0">
                    <a:solidFill>
                      <a:srgbClr val="0000FF"/>
                    </a:solidFill>
                    <a:latin typeface="+mn-lt"/>
                    <a:ea typeface="+mn-ea"/>
                  </a:rPr>
                  <a:t>级明条纹的位置。现将折射率为</a:t>
                </a:r>
                <a:r>
                  <a:rPr kumimoji="1" lang="en-US" altLang="zh-CN" sz="2800" dirty="0">
                    <a:solidFill>
                      <a:srgbClr val="0000FF"/>
                    </a:solidFill>
                    <a:latin typeface="+mn-lt"/>
                    <a:ea typeface="+mn-ea"/>
                  </a:rPr>
                  <a:t>1.65</a:t>
                </a:r>
                <a:r>
                  <a:rPr kumimoji="1" lang="zh-CN" altLang="en-US" sz="2800" dirty="0">
                    <a:solidFill>
                      <a:srgbClr val="0000FF"/>
                    </a:solidFill>
                    <a:latin typeface="+mn-lt"/>
                    <a:ea typeface="+mn-ea"/>
                  </a:rPr>
                  <a:t>的玻璃片插入一光路中，则</a:t>
                </a:r>
                <a14:m>
                  <m:oMath xmlns:m="http://schemas.openxmlformats.org/officeDocument/2006/math">
                    <m:r>
                      <a:rPr lang="en-US" altLang="zh-CN" sz="2800" i="1">
                        <a:solidFill>
                          <a:srgbClr val="0000FF"/>
                        </a:solidFill>
                        <a:latin typeface="Cambria Math" panose="02040503050406030204" pitchFamily="18" charset="0"/>
                      </a:rPr>
                      <m:t>𝑃</m:t>
                    </m:r>
                  </m:oMath>
                </a14:m>
                <a:r>
                  <a:rPr kumimoji="1" lang="zh-CN" altLang="en-US" sz="2800" dirty="0">
                    <a:solidFill>
                      <a:srgbClr val="0000FF"/>
                    </a:solidFill>
                    <a:latin typeface="+mn-lt"/>
                    <a:ea typeface="+mn-ea"/>
                  </a:rPr>
                  <a:t>点成为第</a:t>
                </a:r>
                <a:r>
                  <a:rPr kumimoji="1" lang="en-US" altLang="zh-CN" sz="2800" dirty="0">
                    <a:solidFill>
                      <a:srgbClr val="0000FF"/>
                    </a:solidFill>
                    <a:latin typeface="+mn-lt"/>
                    <a:ea typeface="+mn-ea"/>
                  </a:rPr>
                  <a:t>0</a:t>
                </a:r>
                <a:r>
                  <a:rPr kumimoji="1" lang="zh-CN" altLang="en-US" sz="2800" dirty="0">
                    <a:solidFill>
                      <a:srgbClr val="0000FF"/>
                    </a:solidFill>
                    <a:latin typeface="+mn-lt"/>
                    <a:ea typeface="+mn-ea"/>
                  </a:rPr>
                  <a:t>级明条纹，若光波长为</a:t>
                </a:r>
                <a14:m>
                  <m:oMath xmlns:m="http://schemas.openxmlformats.org/officeDocument/2006/math">
                    <m:r>
                      <a:rPr kumimoji="1" lang="en-US" altLang="zh-CN" sz="2800" b="0" i="0" smtClean="0">
                        <a:solidFill>
                          <a:srgbClr val="0000FF"/>
                        </a:solidFill>
                        <a:latin typeface="Cambria Math" panose="02040503050406030204" pitchFamily="18" charset="0"/>
                      </a:rPr>
                      <m:t>60</m:t>
                    </m:r>
                    <m:r>
                      <a:rPr kumimoji="1" lang="en-US" altLang="zh-CN" sz="2800">
                        <a:solidFill>
                          <a:srgbClr val="0000FF"/>
                        </a:solidFill>
                        <a:latin typeface="Cambria Math" panose="02040503050406030204" pitchFamily="18" charset="0"/>
                      </a:rPr>
                      <m:t>0</m:t>
                    </m:r>
                    <m:r>
                      <a:rPr kumimoji="1" lang="en-US" altLang="zh-CN" sz="2800">
                        <a:solidFill>
                          <a:srgbClr val="0000FF"/>
                        </a:solidFill>
                        <a:latin typeface="Cambria Math" panose="02040503050406030204" pitchFamily="18" charset="0"/>
                      </a:rPr>
                      <m:t>𝑛𝑚</m:t>
                    </m:r>
                  </m:oMath>
                </a14:m>
                <a:r>
                  <a:rPr kumimoji="1" lang="zh-CN" altLang="en-US" sz="2800" dirty="0">
                    <a:solidFill>
                      <a:srgbClr val="0000FF"/>
                    </a:solidFill>
                    <a:latin typeface="+mn-lt"/>
                    <a:ea typeface="+mn-ea"/>
                  </a:rPr>
                  <a:t>，求玻璃片的厚度。</a:t>
                </a:r>
              </a:p>
            </p:txBody>
          </p:sp>
        </mc:Choice>
        <mc:Fallback xmlns="">
          <p:sp>
            <p:nvSpPr>
              <p:cNvPr id="4" name="矩形 3"/>
              <p:cNvSpPr>
                <a:spLocks noRot="1" noChangeAspect="1" noMove="1" noResize="1" noEditPoints="1" noAdjustHandles="1" noChangeArrowheads="1" noChangeShapeType="1" noTextEdit="1"/>
              </p:cNvSpPr>
              <p:nvPr/>
            </p:nvSpPr>
            <p:spPr>
              <a:xfrm>
                <a:off x="1720731" y="153129"/>
                <a:ext cx="10022884" cy="1708160"/>
              </a:xfrm>
              <a:prstGeom prst="rect">
                <a:avLst/>
              </a:prstGeom>
              <a:blipFill>
                <a:blip r:embed="rId3"/>
                <a:stretch>
                  <a:fillRect l="-1217" r="-1277"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2952645" y="3870500"/>
                <a:ext cx="2481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=5</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2952645" y="3870500"/>
                <a:ext cx="2481577" cy="523220"/>
              </a:xfrm>
              <a:prstGeom prst="rect">
                <a:avLst/>
              </a:prstGeom>
              <a:blipFill>
                <a:blip r:embed="rId4"/>
                <a:stretch>
                  <a:fillRect/>
                </a:stretch>
              </a:blipFill>
            </p:spPr>
            <p:txBody>
              <a:bodyPr/>
              <a:lstStyle/>
              <a:p>
                <a:r>
                  <a:rPr lang="zh-CN" altLang="en-US">
                    <a:noFill/>
                  </a:rPr>
                  <a:t> </a:t>
                </a:r>
              </a:p>
            </p:txBody>
          </p:sp>
        </mc:Fallback>
      </mc:AlternateContent>
      <p:pic>
        <p:nvPicPr>
          <p:cNvPr id="36" name="图片 1"/>
          <p:cNvPicPr>
            <a:picLocks noChangeAspect="1" noChangeArrowheads="1"/>
          </p:cNvPicPr>
          <p:nvPr/>
        </p:nvPicPr>
        <p:blipFill rotWithShape="1">
          <a:blip r:embed="rId5">
            <a:extLst>
              <a:ext uri="{28A0092B-C50C-407E-A947-70E740481C1C}">
                <a14:useLocalDpi xmlns:a14="http://schemas.microsoft.com/office/drawing/2010/main" val="0"/>
              </a:ext>
            </a:extLst>
          </a:blip>
          <a:srcRect l="7704" t="5890" r="3203" b="1911"/>
          <a:stretch/>
        </p:blipFill>
        <p:spPr bwMode="auto">
          <a:xfrm>
            <a:off x="8214802" y="3075481"/>
            <a:ext cx="3528813" cy="2756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40" name="文本框 2"/>
              <p:cNvSpPr txBox="1">
                <a:spLocks noChangeArrowheads="1"/>
              </p:cNvSpPr>
              <p:nvPr/>
            </p:nvSpPr>
            <p:spPr bwMode="auto">
              <a:xfrm>
                <a:off x="1720731" y="1813657"/>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25000"/>
                  </a:lnSpc>
                  <a:spcBef>
                    <a:spcPct val="50000"/>
                  </a:spcBef>
                  <a:defRPr kumimoji="1" sz="2800">
                    <a:solidFill>
                      <a:srgbClr val="0000FF"/>
                    </a:solidFill>
                    <a:latin typeface="+mn-lt"/>
                    <a:ea typeface="+mn-ea"/>
                  </a:defRPr>
                </a:lvl1pPr>
              </a:lstStyle>
              <a:p>
                <a:r>
                  <a:rPr lang="zh-CN" altLang="en-US" dirty="0"/>
                  <a:t>解：由第</a:t>
                </a:r>
                <a:r>
                  <a:rPr lang="en-US" altLang="zh-CN" dirty="0"/>
                  <a:t>5</a:t>
                </a:r>
                <a:r>
                  <a:rPr lang="zh-CN" altLang="en-US" dirty="0"/>
                  <a:t>级明条纹中心变为第</a:t>
                </a:r>
                <a:r>
                  <a:rPr lang="en-US" altLang="zh-CN" dirty="0"/>
                  <a:t>0</a:t>
                </a:r>
                <a:r>
                  <a:rPr lang="zh-CN" altLang="en-US" dirty="0"/>
                  <a:t>级明纹中心，光程差改变了</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5</m:t>
                    </m:r>
                    <m:r>
                      <m:rPr>
                        <m:sty m:val="p"/>
                      </m:rPr>
                      <a:rPr lang="el-GR" altLang="zh-CN" i="1">
                        <a:latin typeface="Cambria Math" panose="02040503050406030204" pitchFamily="18" charset="0"/>
                        <a:ea typeface="Cambria Math" panose="02040503050406030204" pitchFamily="18" charset="0"/>
                      </a:rPr>
                      <m:t>λ</m:t>
                    </m:r>
                  </m:oMath>
                </a14:m>
                <a:r>
                  <a:rPr lang="zh-CN" altLang="en-US" dirty="0">
                    <a:sym typeface="Symbol" panose="05050102010706020507" pitchFamily="18" charset="2"/>
                  </a:rPr>
                  <a:t>，因为下面的光路光程不变，所以，上面光路的光程增加了</a:t>
                </a:r>
                <a14:m>
                  <m:oMath xmlns:m="http://schemas.openxmlformats.org/officeDocument/2006/math">
                    <m:r>
                      <a:rPr lang="en-US" altLang="zh-CN" i="1">
                        <a:latin typeface="Cambria Math" panose="02040503050406030204" pitchFamily="18" charset="0"/>
                        <a:ea typeface="Cambria Math" panose="02040503050406030204" pitchFamily="18" charset="0"/>
                      </a:rPr>
                      <m:t>5</m:t>
                    </m:r>
                    <m:r>
                      <m:rPr>
                        <m:sty m:val="p"/>
                      </m:rPr>
                      <a:rPr lang="el-GR" altLang="zh-CN" i="1">
                        <a:latin typeface="Cambria Math" panose="02040503050406030204" pitchFamily="18" charset="0"/>
                        <a:ea typeface="Cambria Math" panose="02040503050406030204" pitchFamily="18" charset="0"/>
                      </a:rPr>
                      <m:t>λ</m:t>
                    </m:r>
                  </m:oMath>
                </a14:m>
                <a:r>
                  <a:rPr lang="zh-CN" altLang="en-US" dirty="0">
                    <a:sym typeface="Symbol" panose="05050102010706020507" pitchFamily="18" charset="2"/>
                  </a:rPr>
                  <a:t>。设玻璃片厚度为</a:t>
                </a:r>
                <a14:m>
                  <m:oMath xmlns:m="http://schemas.openxmlformats.org/officeDocument/2006/math">
                    <m:r>
                      <a:rPr lang="en-US" altLang="zh-CN">
                        <a:latin typeface="Cambria Math" panose="02040503050406030204" pitchFamily="18" charset="0"/>
                      </a:rPr>
                      <m:t>𝑑</m:t>
                    </m:r>
                  </m:oMath>
                </a14:m>
                <a:r>
                  <a:rPr lang="zh-CN" altLang="en-US" dirty="0">
                    <a:sym typeface="Symbol" panose="05050102010706020507" pitchFamily="18" charset="2"/>
                  </a:rPr>
                  <a:t>，则</a:t>
                </a:r>
              </a:p>
            </p:txBody>
          </p:sp>
        </mc:Choice>
        <mc:Fallback xmlns="">
          <p:sp>
            <p:nvSpPr>
              <p:cNvPr id="40" name="文本框 2"/>
              <p:cNvSpPr txBox="1">
                <a:spLocks noRot="1" noChangeAspect="1" noMove="1" noResize="1" noEditPoints="1" noAdjustHandles="1" noChangeArrowheads="1" noChangeShapeType="1" noTextEdit="1"/>
              </p:cNvSpPr>
              <p:nvPr/>
            </p:nvSpPr>
            <p:spPr bwMode="auto">
              <a:xfrm>
                <a:off x="1720731" y="1813657"/>
                <a:ext cx="10022884" cy="1708160"/>
              </a:xfrm>
              <a:prstGeom prst="rect">
                <a:avLst/>
              </a:prstGeom>
              <a:blipFill>
                <a:blip r:embed="rId6"/>
                <a:stretch>
                  <a:fillRect l="-1217" t="-357" r="-4805"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2952645" y="4526971"/>
                <a:ext cx="18100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−1</m:t>
                          </m:r>
                        </m:den>
                      </m:f>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2952645" y="4526971"/>
                <a:ext cx="1810047"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3270365" y="5437477"/>
                <a:ext cx="575298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num>
                        <m:den>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65−1</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3270365" y="5437477"/>
                <a:ext cx="5752985" cy="9569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397850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lef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wipe(left)">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1"/>
                                        </p:tgtEl>
                                        <p:attrNameLst>
                                          <p:attrName>style.visibility</p:attrName>
                                        </p:attrNameLst>
                                      </p:cBhvr>
                                      <p:to>
                                        <p:strVal val="visible"/>
                                      </p:to>
                                    </p:set>
                                    <p:animEffect transition="in" filter="wipe(left)">
                                      <p:cBhvr>
                                        <p:cTn id="32"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8" grpId="0"/>
      <p:bldP spid="40" grpId="0"/>
      <p:bldP spid="39" grpId="0"/>
      <p:bldP spid="4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3" name="Text Box 5"/>
          <p:cNvSpPr txBox="1">
            <a:spLocks noChangeArrowheads="1"/>
          </p:cNvSpPr>
          <p:nvPr/>
        </p:nvSpPr>
        <p:spPr bwMode="auto">
          <a:xfrm>
            <a:off x="1720731" y="2061403"/>
            <a:ext cx="1081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534534" name="Text Box 6"/>
              <p:cNvSpPr txBox="1">
                <a:spLocks noChangeArrowheads="1"/>
              </p:cNvSpPr>
              <p:nvPr/>
            </p:nvSpPr>
            <p:spPr bwMode="auto">
              <a:xfrm>
                <a:off x="2471044" y="1994474"/>
                <a:ext cx="5714312"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82550" indent="-825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设云母片厚度为</a:t>
                </a:r>
                <a14:m>
                  <m:oMath xmlns:m="http://schemas.openxmlformats.org/officeDocument/2006/math">
                    <m:r>
                      <a:rPr lang="en-US" altLang="zh-CN" sz="2800">
                        <a:solidFill>
                          <a:srgbClr val="0000FF"/>
                        </a:solidFill>
                        <a:latin typeface="Cambria Math" panose="02040503050406030204" pitchFamily="18" charset="0"/>
                      </a:rPr>
                      <m:t>𝑑</m:t>
                    </m:r>
                  </m:oMath>
                </a14:m>
                <a:r>
                  <a:rPr lang="zh-CN" altLang="en-US" sz="2800" dirty="0">
                    <a:solidFill>
                      <a:srgbClr val="0000FF"/>
                    </a:solidFill>
                    <a:latin typeface="+mn-lt"/>
                    <a:ea typeface="+mn-ea"/>
                  </a:rPr>
                  <a:t>。无云母片时，</a:t>
                </a:r>
              </a:p>
            </p:txBody>
          </p:sp>
        </mc:Choice>
        <mc:Fallback xmlns="">
          <p:sp>
            <p:nvSpPr>
              <p:cNvPr id="534534" name="Text Box 6"/>
              <p:cNvSpPr txBox="1">
                <a:spLocks noRot="1" noChangeAspect="1" noMove="1" noResize="1" noEditPoints="1" noAdjustHandles="1" noChangeArrowheads="1" noChangeShapeType="1" noTextEdit="1"/>
              </p:cNvSpPr>
              <p:nvPr/>
            </p:nvSpPr>
            <p:spPr bwMode="auto">
              <a:xfrm>
                <a:off x="2471044" y="1994474"/>
                <a:ext cx="5714312" cy="630942"/>
              </a:xfrm>
              <a:prstGeom prst="rect">
                <a:avLst/>
              </a:prstGeom>
              <a:blipFill>
                <a:blip r:embed="rId3"/>
                <a:stretch>
                  <a:fillRect l="-533" b="-1826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4536" name="Text Box 8"/>
          <p:cNvSpPr txBox="1">
            <a:spLocks noChangeArrowheads="1"/>
          </p:cNvSpPr>
          <p:nvPr/>
        </p:nvSpPr>
        <p:spPr bwMode="auto">
          <a:xfrm>
            <a:off x="1720731" y="4137780"/>
            <a:ext cx="48593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两式联立可得</a:t>
            </a:r>
          </a:p>
        </p:txBody>
      </p:sp>
      <mc:AlternateContent xmlns:mc="http://schemas.openxmlformats.org/markup-compatibility/2006" xmlns:a14="http://schemas.microsoft.com/office/drawing/2010/main">
        <mc:Choice Requires="a14">
          <p:sp>
            <p:nvSpPr>
              <p:cNvPr id="534565" name="Rectangle 37"/>
              <p:cNvSpPr>
                <a:spLocks noChangeArrowheads="1"/>
              </p:cNvSpPr>
              <p:nvPr/>
            </p:nvSpPr>
            <p:spPr bwMode="auto">
              <a:xfrm>
                <a:off x="1720731" y="2754606"/>
                <a:ext cx="7447039" cy="63094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50000"/>
                  </a:spcBef>
                  <a:buFontTx/>
                  <a:buNone/>
                </a:pPr>
                <a:r>
                  <a:rPr lang="zh-CN" altLang="en-US" sz="2800" dirty="0">
                    <a:solidFill>
                      <a:srgbClr val="0000FF"/>
                    </a:solidFill>
                    <a:latin typeface="+mn-lt"/>
                    <a:ea typeface="+mn-ea"/>
                  </a:rPr>
                  <a:t>加上云母片后，到达</a:t>
                </a:r>
                <a14:m>
                  <m:oMath xmlns:m="http://schemas.openxmlformats.org/officeDocument/2006/math">
                    <m:r>
                      <a:rPr lang="en-US" altLang="zh-CN" sz="2800" b="0" i="1" smtClean="0">
                        <a:solidFill>
                          <a:srgbClr val="0000FF"/>
                        </a:solidFill>
                        <a:latin typeface="Cambria Math" panose="02040503050406030204" pitchFamily="18" charset="0"/>
                      </a:rPr>
                      <m:t>𝑃</m:t>
                    </m:r>
                  </m:oMath>
                </a14:m>
                <a:r>
                  <a:rPr lang="zh-CN" altLang="en-US" sz="2800" dirty="0">
                    <a:solidFill>
                      <a:srgbClr val="0000FF"/>
                    </a:solidFill>
                    <a:latin typeface="+mn-lt"/>
                    <a:ea typeface="+mn-ea"/>
                  </a:rPr>
                  <a:t>点的两光束的光程差为</a:t>
                </a:r>
              </a:p>
            </p:txBody>
          </p:sp>
        </mc:Choice>
        <mc:Fallback xmlns="">
          <p:sp>
            <p:nvSpPr>
              <p:cNvPr id="534565" name="Rectangle 37"/>
              <p:cNvSpPr>
                <a:spLocks noRot="1" noChangeAspect="1" noMove="1" noResize="1" noEditPoints="1" noAdjustHandles="1" noChangeArrowheads="1" noChangeShapeType="1" noTextEdit="1"/>
              </p:cNvSpPr>
              <p:nvPr/>
            </p:nvSpPr>
            <p:spPr bwMode="auto">
              <a:xfrm>
                <a:off x="1720731" y="2754606"/>
                <a:ext cx="7447039" cy="630942"/>
              </a:xfrm>
              <a:prstGeom prst="rect">
                <a:avLst/>
              </a:prstGeom>
              <a:blipFill>
                <a:blip r:embed="rId4"/>
                <a:stretch>
                  <a:fillRect l="-1637" t="-971" b="-1941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134049" y="3443950"/>
                <a:ext cx="45400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Cambria Math" panose="02040503050406030204" pitchFamily="18" charset="0"/>
                            </a:rPr>
                          </m:ctrlPr>
                        </m:sSupPr>
                        <m:e>
                          <m:r>
                            <a:rPr lang="zh-CN" altLang="en-US" sz="2800" i="1" smtClean="0">
                              <a:solidFill>
                                <a:srgbClr val="0000FF"/>
                              </a:solidFill>
                              <a:latin typeface="Cambria Math" panose="02040503050406030204" pitchFamily="18" charset="0"/>
                              <a:ea typeface="Cambria Math" panose="02040503050406030204" pitchFamily="18" charset="0"/>
                            </a:rPr>
                            <m:t>𝛿</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3134049" y="3443950"/>
                <a:ext cx="454002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7694013" y="2056797"/>
                <a:ext cx="30836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7694013" y="2056797"/>
                <a:ext cx="3083601" cy="523220"/>
              </a:xfrm>
              <a:prstGeom prst="rect">
                <a:avLst/>
              </a:prstGeom>
              <a:blipFill>
                <a:blip r:embed="rId7"/>
                <a:stretch>
                  <a:fillRect/>
                </a:stretch>
              </a:blipFill>
            </p:spPr>
            <p:txBody>
              <a:bodyPr/>
              <a:lstStyle/>
              <a:p>
                <a:r>
                  <a:rPr lang="zh-CN" altLang="en-US">
                    <a:noFill/>
                  </a:rPr>
                  <a:t> </a:t>
                </a:r>
              </a:p>
            </p:txBody>
          </p:sp>
        </mc:Fallback>
      </mc:AlternateContent>
      <p:grpSp>
        <p:nvGrpSpPr>
          <p:cNvPr id="2" name="组合 1"/>
          <p:cNvGrpSpPr/>
          <p:nvPr/>
        </p:nvGrpSpPr>
        <p:grpSpPr>
          <a:xfrm>
            <a:off x="8351577" y="3070050"/>
            <a:ext cx="3502452" cy="2453619"/>
            <a:chOff x="8351577" y="3070050"/>
            <a:chExt cx="3502452" cy="2453619"/>
          </a:xfrm>
        </p:grpSpPr>
        <p:grpSp>
          <p:nvGrpSpPr>
            <p:cNvPr id="157710" name="Group 15"/>
            <p:cNvGrpSpPr>
              <a:grpSpLocks/>
            </p:cNvGrpSpPr>
            <p:nvPr/>
          </p:nvGrpSpPr>
          <p:grpSpPr bwMode="auto">
            <a:xfrm>
              <a:off x="8351577" y="3070050"/>
              <a:ext cx="3097212" cy="2376488"/>
              <a:chOff x="3408" y="2238"/>
              <a:chExt cx="1951" cy="1497"/>
            </a:xfrm>
          </p:grpSpPr>
          <p:grpSp>
            <p:nvGrpSpPr>
              <p:cNvPr id="157711" name="Group 16"/>
              <p:cNvGrpSpPr>
                <a:grpSpLocks/>
              </p:cNvGrpSpPr>
              <p:nvPr/>
            </p:nvGrpSpPr>
            <p:grpSpPr bwMode="auto">
              <a:xfrm>
                <a:off x="3675" y="2238"/>
                <a:ext cx="1633" cy="1497"/>
                <a:chOff x="3696" y="2265"/>
                <a:chExt cx="1633" cy="1497"/>
              </a:xfrm>
            </p:grpSpPr>
            <p:sp>
              <p:nvSpPr>
                <p:cNvPr id="157725" name="Line 17"/>
                <p:cNvSpPr>
                  <a:spLocks noChangeShapeType="1"/>
                </p:cNvSpPr>
                <p:nvPr/>
              </p:nvSpPr>
              <p:spPr bwMode="auto">
                <a:xfrm>
                  <a:off x="3696" y="2764"/>
                  <a:ext cx="0" cy="218"/>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6" name="Line 18"/>
                <p:cNvSpPr>
                  <a:spLocks noChangeShapeType="1"/>
                </p:cNvSpPr>
                <p:nvPr/>
              </p:nvSpPr>
              <p:spPr bwMode="auto">
                <a:xfrm>
                  <a:off x="3696" y="3010"/>
                  <a:ext cx="0" cy="218"/>
                </a:xfrm>
                <a:prstGeom prst="line">
                  <a:avLst/>
                </a:prstGeom>
                <a:noFill/>
                <a:ln w="3810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7" name="Line 19"/>
                <p:cNvSpPr>
                  <a:spLocks noChangeShapeType="1"/>
                </p:cNvSpPr>
                <p:nvPr/>
              </p:nvSpPr>
              <p:spPr bwMode="auto">
                <a:xfrm flipV="1">
                  <a:off x="3977" y="2361"/>
                  <a:ext cx="0" cy="243"/>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8" name="Line 20"/>
                <p:cNvSpPr>
                  <a:spLocks noChangeShapeType="1"/>
                </p:cNvSpPr>
                <p:nvPr/>
              </p:nvSpPr>
              <p:spPr bwMode="auto">
                <a:xfrm flipV="1">
                  <a:off x="3977" y="3354"/>
                  <a:ext cx="0" cy="243"/>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9" name="Line 21"/>
                <p:cNvSpPr>
                  <a:spLocks noChangeShapeType="1"/>
                </p:cNvSpPr>
                <p:nvPr/>
              </p:nvSpPr>
              <p:spPr bwMode="auto">
                <a:xfrm>
                  <a:off x="3977" y="2685"/>
                  <a:ext cx="0" cy="630"/>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30" name="Line 22"/>
                <p:cNvSpPr>
                  <a:spLocks noChangeShapeType="1"/>
                </p:cNvSpPr>
                <p:nvPr/>
              </p:nvSpPr>
              <p:spPr bwMode="auto">
                <a:xfrm>
                  <a:off x="5329" y="2265"/>
                  <a:ext cx="0" cy="1497"/>
                </a:xfrm>
                <a:prstGeom prst="line">
                  <a:avLst/>
                </a:prstGeom>
                <a:noFill/>
                <a:ln w="57150">
                  <a:solidFill>
                    <a:srgbClr val="FF9933"/>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sp>
            <p:nvSpPr>
              <p:cNvPr id="157712" name="Line 23"/>
              <p:cNvSpPr>
                <a:spLocks noChangeShapeType="1"/>
              </p:cNvSpPr>
              <p:nvPr/>
            </p:nvSpPr>
            <p:spPr bwMode="auto">
              <a:xfrm>
                <a:off x="3408" y="2954"/>
                <a:ext cx="1951" cy="0"/>
              </a:xfrm>
              <a:prstGeom prst="line">
                <a:avLst/>
              </a:prstGeom>
              <a:noFill/>
              <a:ln w="9525">
                <a:solidFill>
                  <a:schemeClr val="tx2"/>
                </a:solidFill>
                <a:prstDash val="dashDot"/>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nvGrpSpPr>
              <p:cNvPr id="157713" name="Group 24"/>
              <p:cNvGrpSpPr>
                <a:grpSpLocks/>
              </p:cNvGrpSpPr>
              <p:nvPr/>
            </p:nvGrpSpPr>
            <p:grpSpPr bwMode="auto">
              <a:xfrm>
                <a:off x="3692" y="2592"/>
                <a:ext cx="1633" cy="816"/>
                <a:chOff x="3696" y="2614"/>
                <a:chExt cx="1633" cy="816"/>
              </a:xfrm>
            </p:grpSpPr>
            <p:sp>
              <p:nvSpPr>
                <p:cNvPr id="157720" name="Line 25"/>
                <p:cNvSpPr>
                  <a:spLocks noChangeShapeType="1"/>
                </p:cNvSpPr>
                <p:nvPr/>
              </p:nvSpPr>
              <p:spPr bwMode="auto">
                <a:xfrm flipV="1">
                  <a:off x="3696" y="2614"/>
                  <a:ext cx="273" cy="362"/>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1" name="Line 26"/>
                <p:cNvSpPr>
                  <a:spLocks noChangeShapeType="1"/>
                </p:cNvSpPr>
                <p:nvPr/>
              </p:nvSpPr>
              <p:spPr bwMode="auto">
                <a:xfrm>
                  <a:off x="3696" y="2976"/>
                  <a:ext cx="273" cy="363"/>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2" name="Line 27"/>
                <p:cNvSpPr>
                  <a:spLocks noChangeShapeType="1"/>
                </p:cNvSpPr>
                <p:nvPr/>
              </p:nvSpPr>
              <p:spPr bwMode="auto">
                <a:xfrm>
                  <a:off x="3969" y="2614"/>
                  <a:ext cx="1360" cy="362"/>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3" name="Line 28"/>
                <p:cNvSpPr>
                  <a:spLocks noChangeShapeType="1"/>
                </p:cNvSpPr>
                <p:nvPr/>
              </p:nvSpPr>
              <p:spPr bwMode="auto">
                <a:xfrm flipV="1">
                  <a:off x="3969" y="2976"/>
                  <a:ext cx="1360" cy="363"/>
                </a:xfrm>
                <a:prstGeom prst="line">
                  <a:avLst/>
                </a:prstGeom>
                <a:noFill/>
                <a:ln w="9525">
                  <a:solidFill>
                    <a:schemeClr val="tx2"/>
                  </a:solidFill>
                  <a:round/>
                  <a:headEnd/>
                  <a:tailEnd type="triangle" w="med" len="lg"/>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24" name="Rectangle 29"/>
                <p:cNvSpPr>
                  <a:spLocks noChangeArrowheads="1"/>
                </p:cNvSpPr>
                <p:nvPr/>
              </p:nvSpPr>
              <p:spPr bwMode="auto">
                <a:xfrm>
                  <a:off x="4241" y="3022"/>
                  <a:ext cx="181" cy="408"/>
                </a:xfrm>
                <a:prstGeom prst="rect">
                  <a:avLst/>
                </a:prstGeom>
                <a:solidFill>
                  <a:srgbClr val="6600FF">
                    <a:alpha val="50195"/>
                  </a:srgbClr>
                </a:solidFill>
                <a:ln w="9525">
                  <a:solidFill>
                    <a:schemeClr val="tx2">
                      <a:alpha val="50980"/>
                    </a:schemeClr>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157714" name="Group 30"/>
              <p:cNvGrpSpPr>
                <a:grpSpLocks/>
              </p:cNvGrpSpPr>
              <p:nvPr/>
            </p:nvGrpSpPr>
            <p:grpSpPr bwMode="auto">
              <a:xfrm>
                <a:off x="4039" y="3388"/>
                <a:ext cx="587" cy="182"/>
                <a:chOff x="4027" y="3410"/>
                <a:chExt cx="587" cy="182"/>
              </a:xfrm>
            </p:grpSpPr>
            <p:sp>
              <p:nvSpPr>
                <p:cNvPr id="157716" name="Line 31"/>
                <p:cNvSpPr>
                  <a:spLocks noChangeShapeType="1"/>
                </p:cNvSpPr>
                <p:nvPr/>
              </p:nvSpPr>
              <p:spPr bwMode="auto">
                <a:xfrm>
                  <a:off x="4239" y="3410"/>
                  <a:ext cx="0" cy="1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7" name="Line 32"/>
                <p:cNvSpPr>
                  <a:spLocks noChangeShapeType="1"/>
                </p:cNvSpPr>
                <p:nvPr/>
              </p:nvSpPr>
              <p:spPr bwMode="auto">
                <a:xfrm>
                  <a:off x="4411" y="3410"/>
                  <a:ext cx="0" cy="18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8" name="Line 33"/>
                <p:cNvSpPr>
                  <a:spLocks noChangeShapeType="1"/>
                </p:cNvSpPr>
                <p:nvPr/>
              </p:nvSpPr>
              <p:spPr bwMode="auto">
                <a:xfrm>
                  <a:off x="4027" y="3545"/>
                  <a:ext cx="1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sp>
              <p:nvSpPr>
                <p:cNvPr id="157719" name="Line 34"/>
                <p:cNvSpPr>
                  <a:spLocks noChangeShapeType="1"/>
                </p:cNvSpPr>
                <p:nvPr/>
              </p:nvSpPr>
              <p:spPr bwMode="auto">
                <a:xfrm flipH="1">
                  <a:off x="4432" y="3545"/>
                  <a:ext cx="182"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 name="矩形 2"/>
                <p:cNvSpPr/>
                <p:nvPr/>
              </p:nvSpPr>
              <p:spPr>
                <a:xfrm>
                  <a:off x="9559354" y="5000449"/>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a:solidFill>
                              <a:srgbClr val="0000FF"/>
                            </a:solidFill>
                            <a:latin typeface="Cambria Math" panose="02040503050406030204" pitchFamily="18" charset="0"/>
                          </a:rPr>
                          <m:t>𝑑</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9559354" y="5000449"/>
                  <a:ext cx="50385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11338375" y="3919362"/>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𝑃</m:t>
                        </m:r>
                      </m:oMath>
                    </m:oMathPara>
                  </a14:m>
                  <a:endParaRPr lang="zh-CN" altLang="en-US" sz="2800" i="1" dirty="0"/>
                </a:p>
              </p:txBody>
            </p:sp>
          </mc:Choice>
          <mc:Fallback xmlns="">
            <p:sp>
              <p:nvSpPr>
                <p:cNvPr id="37" name="矩形 36"/>
                <p:cNvSpPr>
                  <a:spLocks noRot="1" noChangeAspect="1" noMove="1" noResize="1" noEditPoints="1" noAdjustHandles="1" noChangeArrowheads="1" noChangeShapeType="1" noTextEdit="1"/>
                </p:cNvSpPr>
                <p:nvPr/>
              </p:nvSpPr>
              <p:spPr>
                <a:xfrm>
                  <a:off x="11338375" y="3919362"/>
                  <a:ext cx="515654" cy="523220"/>
                </a:xfrm>
                <a:prstGeom prst="rect">
                  <a:avLst/>
                </a:prstGeom>
                <a:blipFill>
                  <a:blip r:embed="rId9"/>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8" name="矩形 37"/>
              <p:cNvSpPr/>
              <p:nvPr/>
            </p:nvSpPr>
            <p:spPr>
              <a:xfrm>
                <a:off x="3765405" y="4672027"/>
                <a:ext cx="24815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e>
                      </m:d>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3765405" y="4672027"/>
                <a:ext cx="248157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3765405" y="5317786"/>
                <a:ext cx="737875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7</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−1</m:t>
                          </m:r>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7</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m:t>
                              </m:r>
                            </m:sup>
                          </m:sSup>
                        </m:num>
                        <m:den>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58−1</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6.6</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3765405" y="5317786"/>
                <a:ext cx="7378751" cy="95692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720731" y="153129"/>
                <a:ext cx="10022884"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25000"/>
                  </a:lnSpc>
                  <a:spcBef>
                    <a:spcPct val="50000"/>
                  </a:spcBef>
                </a:pPr>
                <a:r>
                  <a:rPr kumimoji="1" lang="zh-CN" altLang="en-US" sz="2800" dirty="0">
                    <a:solidFill>
                      <a:srgbClr val="0000FF"/>
                    </a:solidFill>
                    <a:latin typeface="+mn-lt"/>
                    <a:ea typeface="+mn-ea"/>
                  </a:rPr>
                  <a:t>例：用折射率</a:t>
                </a:r>
                <a14:m>
                  <m:oMath xmlns:m="http://schemas.openxmlformats.org/officeDocument/2006/math">
                    <m:r>
                      <a:rPr kumimoji="1" lang="en-US" altLang="zh-CN" sz="2800">
                        <a:solidFill>
                          <a:srgbClr val="0000FF"/>
                        </a:solidFill>
                        <a:latin typeface="Cambria Math" panose="02040503050406030204" pitchFamily="18" charset="0"/>
                        <a:ea typeface="+mn-ea"/>
                      </a:rPr>
                      <m:t>𝑛</m:t>
                    </m:r>
                    <m:r>
                      <a:rPr kumimoji="1" lang="en-US" altLang="zh-CN" sz="2800">
                        <a:solidFill>
                          <a:srgbClr val="0000FF"/>
                        </a:solidFill>
                        <a:latin typeface="Cambria Math" panose="02040503050406030204" pitchFamily="18" charset="0"/>
                        <a:ea typeface="+mn-ea"/>
                      </a:rPr>
                      <m:t>=1.58</m:t>
                    </m:r>
                  </m:oMath>
                </a14:m>
                <a:r>
                  <a:rPr kumimoji="1" lang="zh-CN" altLang="en-US" sz="2800" dirty="0">
                    <a:solidFill>
                      <a:srgbClr val="0000FF"/>
                    </a:solidFill>
                    <a:latin typeface="+mn-lt"/>
                    <a:ea typeface="+mn-ea"/>
                  </a:rPr>
                  <a:t>的很薄的云母片覆盖在双缝实验中的一条缝上，这时屏上的第七级亮条纹移到原来的零级亮条纹的位置上。如果入射光波长为</a:t>
                </a:r>
                <a14:m>
                  <m:oMath xmlns:m="http://schemas.openxmlformats.org/officeDocument/2006/math">
                    <m:r>
                      <a:rPr kumimoji="1" lang="en-US" altLang="zh-CN" sz="2800" smtClean="0">
                        <a:solidFill>
                          <a:srgbClr val="0000FF"/>
                        </a:solidFill>
                        <a:latin typeface="Cambria Math" panose="02040503050406030204" pitchFamily="18" charset="0"/>
                        <a:ea typeface="+mn-ea"/>
                      </a:rPr>
                      <m:t>550</m:t>
                    </m:r>
                    <m:r>
                      <a:rPr kumimoji="1" lang="en-US" altLang="zh-CN" sz="2800" smtClean="0">
                        <a:solidFill>
                          <a:srgbClr val="0000FF"/>
                        </a:solidFill>
                        <a:latin typeface="Cambria Math" panose="02040503050406030204" pitchFamily="18" charset="0"/>
                        <a:ea typeface="+mn-ea"/>
                      </a:rPr>
                      <m:t>𝑛𝑚</m:t>
                    </m:r>
                  </m:oMath>
                </a14:m>
                <a:r>
                  <a:rPr kumimoji="1" lang="zh-CN" altLang="en-US" sz="2800" dirty="0">
                    <a:solidFill>
                      <a:srgbClr val="0000FF"/>
                    </a:solidFill>
                    <a:latin typeface="+mn-lt"/>
                    <a:ea typeface="+mn-ea"/>
                  </a:rPr>
                  <a:t>，求：此云母片的厚度是多少？</a:t>
                </a:r>
              </a:p>
            </p:txBody>
          </p:sp>
        </mc:Choice>
        <mc:Fallback xmlns="">
          <p:sp>
            <p:nvSpPr>
              <p:cNvPr id="4" name="矩形 3"/>
              <p:cNvSpPr>
                <a:spLocks noRot="1" noChangeAspect="1" noMove="1" noResize="1" noEditPoints="1" noAdjustHandles="1" noChangeArrowheads="1" noChangeShapeType="1" noTextEdit="1"/>
              </p:cNvSpPr>
              <p:nvPr/>
            </p:nvSpPr>
            <p:spPr>
              <a:xfrm>
                <a:off x="1720731" y="153129"/>
                <a:ext cx="10022884" cy="1708160"/>
              </a:xfrm>
              <a:prstGeom prst="rect">
                <a:avLst/>
              </a:prstGeom>
              <a:blipFill>
                <a:blip r:embed="rId12"/>
                <a:stretch>
                  <a:fillRect l="-1217" r="-4866"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3694420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4533"/>
                                        </p:tgtEl>
                                        <p:attrNameLst>
                                          <p:attrName>style.visibility</p:attrName>
                                        </p:attrNameLst>
                                      </p:cBhvr>
                                      <p:to>
                                        <p:strVal val="visible"/>
                                      </p:to>
                                    </p:set>
                                    <p:animEffect transition="in" filter="wipe(left)">
                                      <p:cBhvr>
                                        <p:cTn id="12" dur="500"/>
                                        <p:tgtEl>
                                          <p:spTgt spid="53453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4534"/>
                                        </p:tgtEl>
                                        <p:attrNameLst>
                                          <p:attrName>style.visibility</p:attrName>
                                        </p:attrNameLst>
                                      </p:cBhvr>
                                      <p:to>
                                        <p:strVal val="visible"/>
                                      </p:to>
                                    </p:set>
                                    <p:animEffect transition="in" filter="wipe(left)">
                                      <p:cBhvr>
                                        <p:cTn id="22" dur="500"/>
                                        <p:tgtEl>
                                          <p:spTgt spid="53453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4565"/>
                                        </p:tgtEl>
                                        <p:attrNameLst>
                                          <p:attrName>style.visibility</p:attrName>
                                        </p:attrNameLst>
                                      </p:cBhvr>
                                      <p:to>
                                        <p:strVal val="visible"/>
                                      </p:to>
                                    </p:set>
                                    <p:animEffect transition="in" filter="wipe(left)">
                                      <p:cBhvr>
                                        <p:cTn id="32" dur="500"/>
                                        <p:tgtEl>
                                          <p:spTgt spid="5345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Effect transition="in" filter="wipe(left)">
                                      <p:cBhvr>
                                        <p:cTn id="37" dur="500"/>
                                        <p:tgtEl>
                                          <p:spTgt spid="3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34536"/>
                                        </p:tgtEl>
                                        <p:attrNameLst>
                                          <p:attrName>style.visibility</p:attrName>
                                        </p:attrNameLst>
                                      </p:cBhvr>
                                      <p:to>
                                        <p:strVal val="visible"/>
                                      </p:to>
                                    </p:set>
                                    <p:animEffect transition="in" filter="wipe(left)">
                                      <p:cBhvr>
                                        <p:cTn id="42" dur="500"/>
                                        <p:tgtEl>
                                          <p:spTgt spid="534536"/>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wipe(left)">
                                      <p:cBhvr>
                                        <p:cTn id="52"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4533" grpId="0"/>
      <p:bldP spid="534534" grpId="0"/>
      <p:bldP spid="534536" grpId="0"/>
      <p:bldP spid="534565" grpId="0"/>
      <p:bldP spid="34" grpId="0"/>
      <p:bldP spid="35" grpId="0"/>
      <p:bldP spid="38" grpId="0"/>
      <p:bldP spid="39" grpId="0"/>
      <p:bldP spid="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60" name="Text Box 4"/>
          <p:cNvSpPr txBox="1">
            <a:spLocks noChangeArrowheads="1"/>
          </p:cNvSpPr>
          <p:nvPr/>
        </p:nvSpPr>
        <p:spPr bwMode="auto">
          <a:xfrm>
            <a:off x="2968419" y="2897651"/>
            <a:ext cx="350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(1) </a:t>
            </a:r>
            <a:r>
              <a:rPr lang="zh-CN" altLang="en-US" sz="2800" dirty="0">
                <a:solidFill>
                  <a:srgbClr val="0000FF"/>
                </a:solidFill>
                <a:latin typeface="+mn-lt"/>
                <a:ea typeface="+mn-ea"/>
              </a:rPr>
              <a:t>明纹间距分别为</a:t>
            </a:r>
          </a:p>
        </p:txBody>
      </p:sp>
      <mc:AlternateContent xmlns:mc="http://schemas.openxmlformats.org/markup-compatibility/2006" xmlns:a14="http://schemas.microsoft.com/office/drawing/2010/main">
        <mc:Choice Requires="a14">
          <p:sp>
            <p:nvSpPr>
              <p:cNvPr id="531463" name="Text Box 7"/>
              <p:cNvSpPr txBox="1">
                <a:spLocks noChangeArrowheads="1"/>
              </p:cNvSpPr>
              <p:nvPr/>
            </p:nvSpPr>
            <p:spPr bwMode="auto">
              <a:xfrm>
                <a:off x="2181813" y="5276135"/>
                <a:ext cx="3163887"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en-US" altLang="zh-CN" sz="2800" dirty="0">
                    <a:solidFill>
                      <a:srgbClr val="0000FF"/>
                    </a:solidFill>
                    <a:latin typeface="+mn-lt"/>
                    <a:ea typeface="+mn-ea"/>
                  </a:rPr>
                  <a:t>(2) </a:t>
                </a:r>
                <a:r>
                  <a:rPr lang="zh-CN" altLang="en-US" sz="2800" dirty="0">
                    <a:solidFill>
                      <a:srgbClr val="0000FF"/>
                    </a:solidFill>
                    <a:latin typeface="+mn-lt"/>
                    <a:ea typeface="+mn-ea"/>
                  </a:rPr>
                  <a:t>双缝间距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为</a:t>
                </a:r>
              </a:p>
            </p:txBody>
          </p:sp>
        </mc:Choice>
        <mc:Fallback xmlns="">
          <p:sp>
            <p:nvSpPr>
              <p:cNvPr id="531463" name="Text Box 7"/>
              <p:cNvSpPr txBox="1">
                <a:spLocks noRot="1" noChangeAspect="1" noMove="1" noResize="1" noEditPoints="1" noAdjustHandles="1" noChangeArrowheads="1" noChangeShapeType="1" noTextEdit="1"/>
              </p:cNvSpPr>
              <p:nvPr/>
            </p:nvSpPr>
            <p:spPr bwMode="auto">
              <a:xfrm>
                <a:off x="2181813" y="5276135"/>
                <a:ext cx="3163887" cy="523220"/>
              </a:xfrm>
              <a:prstGeom prst="rect">
                <a:avLst/>
              </a:prstGeom>
              <a:blipFill>
                <a:blip r:embed="rId3"/>
                <a:stretch>
                  <a:fillRect l="-4046"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1466" name="Text Box 10"/>
          <p:cNvSpPr txBox="1">
            <a:spLocks noChangeArrowheads="1"/>
          </p:cNvSpPr>
          <p:nvPr/>
        </p:nvSpPr>
        <p:spPr bwMode="auto">
          <a:xfrm>
            <a:off x="2181813" y="2893361"/>
            <a:ext cx="14144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解： </a:t>
            </a:r>
          </a:p>
        </p:txBody>
      </p:sp>
      <mc:AlternateContent xmlns:mc="http://schemas.openxmlformats.org/markup-compatibility/2006" xmlns:a14="http://schemas.microsoft.com/office/drawing/2010/main">
        <mc:Choice Requires="a14">
          <p:sp>
            <p:nvSpPr>
              <p:cNvPr id="531467" name="Text Box 11"/>
              <p:cNvSpPr txBox="1">
                <a:spLocks noChangeArrowheads="1"/>
              </p:cNvSpPr>
              <p:nvPr/>
            </p:nvSpPr>
            <p:spPr bwMode="auto">
              <a:xfrm>
                <a:off x="2181813" y="332137"/>
                <a:ext cx="9266976"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None/>
                </a:pPr>
                <a:r>
                  <a:rPr lang="zh-CN" altLang="en-US" sz="2800" dirty="0">
                    <a:solidFill>
                      <a:srgbClr val="0000FF"/>
                    </a:solidFill>
                    <a:latin typeface="+mn-lt"/>
                    <a:ea typeface="+mn-ea"/>
                  </a:rPr>
                  <a:t>例：双缝干涉实验中，用钠光灯作单色光源，其波长为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589.3</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 </m:t>
                    </m:r>
                  </m:oMath>
                </a14:m>
                <a:r>
                  <a:rPr lang="zh-CN" altLang="en-US" sz="2800" dirty="0">
                    <a:solidFill>
                      <a:srgbClr val="0000FF"/>
                    </a:solidFill>
                    <a:latin typeface="+mn-lt"/>
                    <a:ea typeface="+mn-ea"/>
                  </a:rPr>
                  <a:t>，屏与双缝的距离</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𝐷</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a:t>
                </a:r>
                <a:endParaRPr lang="en-US" altLang="zh-CN" sz="2800" dirty="0">
                  <a:solidFill>
                    <a:srgbClr val="0000FF"/>
                  </a:solidFill>
                  <a:latin typeface="+mn-lt"/>
                  <a:ea typeface="+mn-ea"/>
                </a:endParaRPr>
              </a:p>
            </p:txBody>
          </p:sp>
        </mc:Choice>
        <mc:Fallback xmlns="">
          <p:sp>
            <p:nvSpPr>
              <p:cNvPr id="531467" name="Text Box 11"/>
              <p:cNvSpPr txBox="1">
                <a:spLocks noRot="1" noChangeAspect="1" noMove="1" noResize="1" noEditPoints="1" noAdjustHandles="1" noChangeArrowheads="1" noChangeShapeType="1" noTextEdit="1"/>
              </p:cNvSpPr>
              <p:nvPr/>
            </p:nvSpPr>
            <p:spPr bwMode="auto">
              <a:xfrm>
                <a:off x="2181813" y="332137"/>
                <a:ext cx="9266976" cy="954107"/>
              </a:xfrm>
              <a:prstGeom prst="rect">
                <a:avLst/>
              </a:prstGeom>
              <a:blipFill>
                <a:blip r:embed="rId4"/>
                <a:stretch>
                  <a:fillRect l="-1382" t="-6369" r="-1316"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1468" name="Text Box 12"/>
              <p:cNvSpPr txBox="1">
                <a:spLocks noChangeArrowheads="1"/>
              </p:cNvSpPr>
              <p:nvPr/>
            </p:nvSpPr>
            <p:spPr bwMode="auto">
              <a:xfrm>
                <a:off x="2181813" y="1231358"/>
                <a:ext cx="9266976" cy="17081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marL="6350" indent="-635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5000"/>
                  </a:lnSpc>
                  <a:spcBef>
                    <a:spcPct val="0"/>
                  </a:spcBef>
                  <a:buFontTx/>
                  <a:buNone/>
                </a:pPr>
                <a:r>
                  <a:rPr lang="zh-CN" altLang="en-US" sz="2800" dirty="0">
                    <a:solidFill>
                      <a:srgbClr val="0000FF"/>
                    </a:solidFill>
                    <a:latin typeface="+mn-lt"/>
                    <a:ea typeface="+mn-ea"/>
                  </a:rPr>
                  <a:t>求</a:t>
                </a:r>
                <a:r>
                  <a:rPr lang="en-US" altLang="zh-CN" sz="2800" dirty="0">
                    <a:solidFill>
                      <a:srgbClr val="0000FF"/>
                    </a:solidFill>
                    <a:latin typeface="+mn-lt"/>
                    <a:ea typeface="+mn-ea"/>
                  </a:rPr>
                  <a:t>(1)</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和</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=10</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，两种情况相邻明条纹间距分别为多大？</a:t>
                </a:r>
                <a:r>
                  <a:rPr lang="en-US" altLang="zh-CN" sz="2800" dirty="0">
                    <a:solidFill>
                      <a:srgbClr val="0000FF"/>
                    </a:solidFill>
                    <a:latin typeface="+mn-lt"/>
                    <a:ea typeface="+mn-ea"/>
                  </a:rPr>
                  <a:t>(2) </a:t>
                </a:r>
                <a:r>
                  <a:rPr lang="zh-CN" altLang="en-US" sz="2800" dirty="0">
                    <a:solidFill>
                      <a:srgbClr val="0000FF"/>
                    </a:solidFill>
                    <a:latin typeface="+mn-lt"/>
                    <a:ea typeface="+mn-ea"/>
                  </a:rPr>
                  <a:t>若相邻条纹的最小分辨距离为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65</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，能分清干涉条纹的双缝间距</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𝑑</m:t>
                    </m:r>
                  </m:oMath>
                </a14:m>
                <a:r>
                  <a:rPr lang="zh-CN" altLang="en-US" sz="2800" dirty="0">
                    <a:solidFill>
                      <a:srgbClr val="0000FF"/>
                    </a:solidFill>
                    <a:latin typeface="+mn-lt"/>
                    <a:ea typeface="+mn-ea"/>
                  </a:rPr>
                  <a:t>最大是多少？</a:t>
                </a:r>
              </a:p>
            </p:txBody>
          </p:sp>
        </mc:Choice>
        <mc:Fallback xmlns="">
          <p:sp>
            <p:nvSpPr>
              <p:cNvPr id="531468" name="Text Box 12"/>
              <p:cNvSpPr txBox="1">
                <a:spLocks noRot="1" noChangeAspect="1" noMove="1" noResize="1" noEditPoints="1" noAdjustHandles="1" noChangeArrowheads="1" noChangeShapeType="1" noTextEdit="1"/>
              </p:cNvSpPr>
              <p:nvPr/>
            </p:nvSpPr>
            <p:spPr bwMode="auto">
              <a:xfrm>
                <a:off x="2181813" y="1231358"/>
                <a:ext cx="9266976" cy="1708160"/>
              </a:xfrm>
              <a:prstGeom prst="rect">
                <a:avLst/>
              </a:prstGeom>
              <a:blipFill>
                <a:blip r:embed="rId5"/>
                <a:stretch>
                  <a:fillRect l="-1382" t="-357" r="-5132" b="-642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593340" y="3447394"/>
                <a:ext cx="196303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2593340" y="3447394"/>
                <a:ext cx="1963038" cy="898964"/>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331332" y="3415715"/>
                <a:ext cx="5450338"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r>
                        <a:rPr lang="en-US" altLang="zh-CN" sz="2800" b="0" i="1" smtClean="0">
                          <a:solidFill>
                            <a:srgbClr val="0000FF"/>
                          </a:solidFill>
                          <a:latin typeface="Cambria Math" panose="02040503050406030204" pitchFamily="18" charset="0"/>
                          <a:ea typeface="Cambria Math" panose="02040503050406030204" pitchFamily="18" charset="0"/>
                        </a:rPr>
                        <m:t>=0.35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4331332" y="3415715"/>
                <a:ext cx="5450338" cy="955133"/>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593340" y="4260073"/>
                <a:ext cx="1979581"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𝑥</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2593340" y="4260073"/>
                <a:ext cx="1979581"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331332" y="4228394"/>
                <a:ext cx="5649111"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10</m:t>
                          </m:r>
                        </m:den>
                      </m:f>
                      <m:r>
                        <a:rPr lang="en-US" altLang="zh-CN" sz="2800" b="0" i="1" smtClean="0">
                          <a:solidFill>
                            <a:srgbClr val="0000FF"/>
                          </a:solidFill>
                          <a:latin typeface="Cambria Math" panose="02040503050406030204" pitchFamily="18" charset="0"/>
                          <a:ea typeface="Cambria Math" panose="02040503050406030204" pitchFamily="18" charset="0"/>
                        </a:rPr>
                        <m:t>=0.035</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4331332" y="4228394"/>
                <a:ext cx="5649111" cy="955133"/>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72921" y="5669853"/>
                <a:ext cx="1620508"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𝑑</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572921" y="5669853"/>
                <a:ext cx="1620508" cy="89890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5958754" y="5641736"/>
                <a:ext cx="5251566" cy="955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600</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5.893</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0.065</m:t>
                          </m:r>
                        </m:den>
                      </m:f>
                      <m:r>
                        <a:rPr lang="en-US" altLang="zh-CN" sz="2800" b="0" i="1" smtClean="0">
                          <a:solidFill>
                            <a:srgbClr val="0000FF"/>
                          </a:solidFill>
                          <a:latin typeface="Cambria Math" panose="02040503050406030204" pitchFamily="18" charset="0"/>
                          <a:ea typeface="Cambria Math" panose="02040503050406030204" pitchFamily="18" charset="0"/>
                        </a:rPr>
                        <m:t>=5.4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7" name="矩形 16"/>
              <p:cNvSpPr>
                <a:spLocks noRot="1" noChangeAspect="1" noMove="1" noResize="1" noEditPoints="1" noAdjustHandles="1" noChangeArrowheads="1" noChangeShapeType="1" noTextEdit="1"/>
              </p:cNvSpPr>
              <p:nvPr/>
            </p:nvSpPr>
            <p:spPr>
              <a:xfrm>
                <a:off x="5958754" y="5641736"/>
                <a:ext cx="5251566" cy="955133"/>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2494377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1467"/>
                                        </p:tgtEl>
                                        <p:attrNameLst>
                                          <p:attrName>style.visibility</p:attrName>
                                        </p:attrNameLst>
                                      </p:cBhvr>
                                      <p:to>
                                        <p:strVal val="visible"/>
                                      </p:to>
                                    </p:set>
                                    <p:animEffect transition="in" filter="wipe(left)">
                                      <p:cBhvr>
                                        <p:cTn id="7" dur="500"/>
                                        <p:tgtEl>
                                          <p:spTgt spid="53146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1468"/>
                                        </p:tgtEl>
                                        <p:attrNameLst>
                                          <p:attrName>style.visibility</p:attrName>
                                        </p:attrNameLst>
                                      </p:cBhvr>
                                      <p:to>
                                        <p:strVal val="visible"/>
                                      </p:to>
                                    </p:set>
                                    <p:animEffect transition="in" filter="wipe(left)">
                                      <p:cBhvr>
                                        <p:cTn id="12" dur="500"/>
                                        <p:tgtEl>
                                          <p:spTgt spid="53146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31466"/>
                                        </p:tgtEl>
                                        <p:attrNameLst>
                                          <p:attrName>style.visibility</p:attrName>
                                        </p:attrNameLst>
                                      </p:cBhvr>
                                      <p:to>
                                        <p:strVal val="visible"/>
                                      </p:to>
                                    </p:set>
                                    <p:animEffect transition="in" filter="wipe(left)">
                                      <p:cBhvr>
                                        <p:cTn id="17" dur="500"/>
                                        <p:tgtEl>
                                          <p:spTgt spid="53146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1460"/>
                                        </p:tgtEl>
                                        <p:attrNameLst>
                                          <p:attrName>style.visibility</p:attrName>
                                        </p:attrNameLst>
                                      </p:cBhvr>
                                      <p:to>
                                        <p:strVal val="visible"/>
                                      </p:to>
                                    </p:set>
                                    <p:animEffect transition="in" filter="wipe(left)">
                                      <p:cBhvr>
                                        <p:cTn id="22" dur="500"/>
                                        <p:tgtEl>
                                          <p:spTgt spid="53146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wipe(left)">
                                      <p:cBhvr>
                                        <p:cTn id="32" dur="500"/>
                                        <p:tgtEl>
                                          <p:spTgt spid="1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left)">
                                      <p:cBhvr>
                                        <p:cTn id="42" dur="500"/>
                                        <p:tgtEl>
                                          <p:spTgt spid="1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1463"/>
                                        </p:tgtEl>
                                        <p:attrNameLst>
                                          <p:attrName>style.visibility</p:attrName>
                                        </p:attrNameLst>
                                      </p:cBhvr>
                                      <p:to>
                                        <p:strVal val="visible"/>
                                      </p:to>
                                    </p:set>
                                    <p:animEffect transition="in" filter="wipe(left)">
                                      <p:cBhvr>
                                        <p:cTn id="47" dur="500"/>
                                        <p:tgtEl>
                                          <p:spTgt spid="5314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left)">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7"/>
                                        </p:tgtEl>
                                        <p:attrNameLst>
                                          <p:attrName>style.visibility</p:attrName>
                                        </p:attrNameLst>
                                      </p:cBhvr>
                                      <p:to>
                                        <p:strVal val="visible"/>
                                      </p:to>
                                    </p:set>
                                    <p:animEffect transition="in" filter="wipe(left)">
                                      <p:cBhvr>
                                        <p:cTn id="5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1460" grpId="0" autoUpdateAnimBg="0"/>
      <p:bldP spid="531463" grpId="0"/>
      <p:bldP spid="531466" grpId="0" autoUpdateAnimBg="0"/>
      <p:bldP spid="531467" grpId="0" autoUpdateAnimBg="0"/>
      <p:bldP spid="531468" grpId="0" autoUpdateAnimBg="0"/>
      <p:bldP spid="11" grpId="0"/>
      <p:bldP spid="12" grpId="0"/>
      <p:bldP spid="13" grpId="0"/>
      <p:bldP spid="14" grpId="0"/>
      <p:bldP spid="15" grpId="0"/>
      <p:bldP spid="1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2484" name="Rectangle 4"/>
              <p:cNvSpPr>
                <a:spLocks noChangeArrowheads="1"/>
              </p:cNvSpPr>
              <p:nvPr/>
            </p:nvSpPr>
            <p:spPr bwMode="auto">
              <a:xfrm>
                <a:off x="1957387" y="595759"/>
                <a:ext cx="9478876"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例：在杨氏干涉装置中，已知双缝的间距为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342</m:t>
                    </m:r>
                    <m:r>
                      <a:rPr lang="en-US" altLang="zh-CN" sz="2800" i="1">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，双缝至屏幕的垂直距离为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。测得第</a:t>
                </a:r>
                <a:r>
                  <a:rPr lang="en-US" altLang="zh-CN" sz="2800" dirty="0">
                    <a:solidFill>
                      <a:srgbClr val="0000FF"/>
                    </a:solidFill>
                    <a:latin typeface="+mn-lt"/>
                    <a:ea typeface="+mn-ea"/>
                  </a:rPr>
                  <a:t>10</a:t>
                </a:r>
                <a:r>
                  <a:rPr lang="zh-CN" altLang="en-US" sz="2800" dirty="0">
                    <a:solidFill>
                      <a:srgbClr val="0000FF"/>
                    </a:solidFill>
                    <a:latin typeface="+mn-lt"/>
                    <a:ea typeface="+mn-ea"/>
                  </a:rPr>
                  <a:t>级干涉亮纹至中央亮纹之间的距离为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44</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rPr>
                  <a:t>， 试求光源的单色光波长。 </a:t>
                </a:r>
              </a:p>
            </p:txBody>
          </p:sp>
        </mc:Choice>
        <mc:Fallback xmlns="">
          <p:sp>
            <p:nvSpPr>
              <p:cNvPr id="532484" name="Rectangle 4"/>
              <p:cNvSpPr>
                <a:spLocks noRot="1" noChangeAspect="1" noMove="1" noResize="1" noEditPoints="1" noAdjustHandles="1" noChangeArrowheads="1" noChangeShapeType="1" noTextEdit="1"/>
              </p:cNvSpPr>
              <p:nvPr/>
            </p:nvSpPr>
            <p:spPr bwMode="auto">
              <a:xfrm>
                <a:off x="1957387" y="595759"/>
                <a:ext cx="9478876" cy="1384995"/>
              </a:xfrm>
              <a:prstGeom prst="rect">
                <a:avLst/>
              </a:prstGeom>
              <a:blipFill>
                <a:blip r:embed="rId3"/>
                <a:stretch>
                  <a:fillRect l="-1286" t="-4405" r="-1350" b="-1189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2487" name="Rectangle 7"/>
          <p:cNvSpPr>
            <a:spLocks noChangeArrowheads="1"/>
          </p:cNvSpPr>
          <p:nvPr/>
        </p:nvSpPr>
        <p:spPr bwMode="auto">
          <a:xfrm>
            <a:off x="1957387" y="2206973"/>
            <a:ext cx="3352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indent="0" algn="just" eaLnBrk="1" hangingPunct="1">
              <a:spcBef>
                <a:spcPct val="0"/>
              </a:spcBef>
              <a:buFontTx/>
              <a:buNone/>
            </a:pPr>
            <a:r>
              <a:rPr kumimoji="0" lang="zh-CN" altLang="en-US" sz="2800" dirty="0">
                <a:solidFill>
                  <a:srgbClr val="0000FF"/>
                </a:solidFill>
                <a:latin typeface="+mn-lt"/>
                <a:ea typeface="+mn-ea"/>
              </a:rPr>
              <a:t>解：根据题意得：</a:t>
            </a:r>
          </a:p>
        </p:txBody>
      </p:sp>
      <p:sp>
        <p:nvSpPr>
          <p:cNvPr id="532488" name="Rectangle 8"/>
          <p:cNvSpPr>
            <a:spLocks noChangeArrowheads="1"/>
          </p:cNvSpPr>
          <p:nvPr/>
        </p:nvSpPr>
        <p:spPr bwMode="auto">
          <a:xfrm>
            <a:off x="3166410" y="5409268"/>
            <a:ext cx="179957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所以，</a:t>
            </a:r>
            <a:endParaRPr kumimoji="0" lang="en-US" altLang="zh-CN" sz="2800" dirty="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8" name="矩形 7"/>
              <p:cNvSpPr/>
              <p:nvPr/>
            </p:nvSpPr>
            <p:spPr>
              <a:xfrm>
                <a:off x="2927764" y="2868567"/>
                <a:ext cx="258660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927764" y="2868567"/>
                <a:ext cx="2586606"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5856429" y="306073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m:t>
                          </m:r>
                        </m:e>
                      </m:d>
                    </m:oMath>
                  </m:oMathPara>
                </a14:m>
                <a:endParaRPr lang="zh-CN" altLang="en-US" sz="2800" dirty="0"/>
              </a:p>
            </p:txBody>
          </p:sp>
        </mc:Choice>
        <mc:Fallback xmlns="">
          <p:sp>
            <p:nvSpPr>
              <p:cNvPr id="9" name="矩形 8"/>
              <p:cNvSpPr>
                <a:spLocks noRot="1" noChangeAspect="1" noMove="1" noResize="1" noEditPoints="1" noAdjustHandles="1" noChangeArrowheads="1" noChangeShapeType="1" noTextEdit="1"/>
              </p:cNvSpPr>
              <p:nvPr/>
            </p:nvSpPr>
            <p:spPr>
              <a:xfrm>
                <a:off x="5856429" y="3060735"/>
                <a:ext cx="250357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839276" y="3852653"/>
                <a:ext cx="640521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0</m:t>
                      </m:r>
                      <m:r>
                        <a:rPr lang="en-US" altLang="zh-CN" sz="2800" i="1">
                          <a:solidFill>
                            <a:srgbClr val="0000FF"/>
                          </a:solidFill>
                          <a:latin typeface="Cambria Math" panose="02040503050406030204" pitchFamily="18" charset="0"/>
                          <a:ea typeface="Cambria Math" panose="02040503050406030204" pitchFamily="18" charset="0"/>
                        </a:rPr>
                        <m:t>.342</m:t>
                      </m:r>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f>
                        <m:fPr>
                          <m:ctrlPr>
                            <a:rPr lang="en-US" altLang="zh-CN" sz="2800" i="1" smtClean="0">
                              <a:solidFill>
                                <a:srgbClr val="0000FF"/>
                              </a:solidFill>
                              <a:latin typeface="Cambria Math"/>
                              <a:ea typeface="Cambria Math" panose="02040503050406030204" pitchFamily="18" charset="0"/>
                            </a:rPr>
                          </m:ctrlPr>
                        </m:fPr>
                        <m:num>
                          <m:r>
                            <a:rPr lang="en-US" altLang="zh-CN" sz="2800">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.44×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10</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2839276" y="3852653"/>
                <a:ext cx="6405215" cy="95410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4260405" y="5409268"/>
                <a:ext cx="25079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588.24</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4260405" y="5409268"/>
                <a:ext cx="2507930" cy="523220"/>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7889372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32484"/>
                                        </p:tgtEl>
                                        <p:attrNameLst>
                                          <p:attrName>style.visibility</p:attrName>
                                        </p:attrNameLst>
                                      </p:cBhvr>
                                      <p:to>
                                        <p:strVal val="visible"/>
                                      </p:to>
                                    </p:set>
                                    <p:anim calcmode="lin" valueType="num">
                                      <p:cBhvr additive="base">
                                        <p:cTn id="7" dur="500" fill="hold"/>
                                        <p:tgtEl>
                                          <p:spTgt spid="532484"/>
                                        </p:tgtEl>
                                        <p:attrNameLst>
                                          <p:attrName>ppt_x</p:attrName>
                                        </p:attrNameLst>
                                      </p:cBhvr>
                                      <p:tavLst>
                                        <p:tav tm="0">
                                          <p:val>
                                            <p:strVal val="0-#ppt_w/2"/>
                                          </p:val>
                                        </p:tav>
                                        <p:tav tm="100000">
                                          <p:val>
                                            <p:strVal val="#ppt_x"/>
                                          </p:val>
                                        </p:tav>
                                      </p:tavLst>
                                    </p:anim>
                                    <p:anim calcmode="lin" valueType="num">
                                      <p:cBhvr additive="base">
                                        <p:cTn id="8" dur="500" fill="hold"/>
                                        <p:tgtEl>
                                          <p:spTgt spid="53248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532487"/>
                                        </p:tgtEl>
                                        <p:attrNameLst>
                                          <p:attrName>style.visibility</p:attrName>
                                        </p:attrNameLst>
                                      </p:cBhvr>
                                      <p:to>
                                        <p:strVal val="visible"/>
                                      </p:to>
                                    </p:set>
                                    <p:anim calcmode="lin" valueType="num">
                                      <p:cBhvr additive="base">
                                        <p:cTn id="13" dur="500" fill="hold"/>
                                        <p:tgtEl>
                                          <p:spTgt spid="532487"/>
                                        </p:tgtEl>
                                        <p:attrNameLst>
                                          <p:attrName>ppt_x</p:attrName>
                                        </p:attrNameLst>
                                      </p:cBhvr>
                                      <p:tavLst>
                                        <p:tav tm="0">
                                          <p:val>
                                            <p:strVal val="0-#ppt_w/2"/>
                                          </p:val>
                                        </p:tav>
                                        <p:tav tm="100000">
                                          <p:val>
                                            <p:strVal val="#ppt_x"/>
                                          </p:val>
                                        </p:tav>
                                      </p:tavLst>
                                    </p:anim>
                                    <p:anim calcmode="lin" valueType="num">
                                      <p:cBhvr additive="base">
                                        <p:cTn id="14" dur="500" fill="hold"/>
                                        <p:tgtEl>
                                          <p:spTgt spid="53248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left)">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532488"/>
                                        </p:tgtEl>
                                        <p:attrNameLst>
                                          <p:attrName>style.visibility</p:attrName>
                                        </p:attrNameLst>
                                      </p:cBhvr>
                                      <p:to>
                                        <p:strVal val="visible"/>
                                      </p:to>
                                    </p:set>
                                    <p:anim calcmode="lin" valueType="num">
                                      <p:cBhvr additive="base">
                                        <p:cTn id="34" dur="500" fill="hold"/>
                                        <p:tgtEl>
                                          <p:spTgt spid="532488"/>
                                        </p:tgtEl>
                                        <p:attrNameLst>
                                          <p:attrName>ppt_x</p:attrName>
                                        </p:attrNameLst>
                                      </p:cBhvr>
                                      <p:tavLst>
                                        <p:tav tm="0">
                                          <p:val>
                                            <p:strVal val="0-#ppt_w/2"/>
                                          </p:val>
                                        </p:tav>
                                        <p:tav tm="100000">
                                          <p:val>
                                            <p:strVal val="#ppt_x"/>
                                          </p:val>
                                        </p:tav>
                                      </p:tavLst>
                                    </p:anim>
                                    <p:anim calcmode="lin" valueType="num">
                                      <p:cBhvr additive="base">
                                        <p:cTn id="35" dur="500" fill="hold"/>
                                        <p:tgtEl>
                                          <p:spTgt spid="532488"/>
                                        </p:tgtEl>
                                        <p:attrNameLst>
                                          <p:attrName>ppt_y</p:attrName>
                                        </p:attrNameLst>
                                      </p:cBhvr>
                                      <p:tavLst>
                                        <p:tav tm="0">
                                          <p:val>
                                            <p:strVal val="#ppt_y"/>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wipe(left)">
                                      <p:cBhvr>
                                        <p:cTn id="4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4" grpId="0" autoUpdateAnimBg="0"/>
      <p:bldP spid="532487" grpId="0" autoUpdateAnimBg="0"/>
      <p:bldP spid="532488" grpId="0" autoUpdateAnimBg="0"/>
      <p:bldP spid="8" grpId="0"/>
      <p:bldP spid="9"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33508" name="Rectangle 4"/>
              <p:cNvSpPr>
                <a:spLocks noChangeArrowheads="1"/>
              </p:cNvSpPr>
              <p:nvPr/>
            </p:nvSpPr>
            <p:spPr bwMode="auto">
              <a:xfrm>
                <a:off x="1847851" y="441098"/>
                <a:ext cx="9600938" cy="224676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例：在杨氏实验中，用波长为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632.8</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的氦氖激光束垂直照射到间距为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14</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a14:m>
                <a:r>
                  <a:rPr lang="zh-CN" altLang="en-US" sz="2800" dirty="0">
                    <a:solidFill>
                      <a:srgbClr val="0000FF"/>
                    </a:solidFill>
                    <a:latin typeface="+mn-lt"/>
                    <a:ea typeface="+mn-ea"/>
                  </a:rPr>
                  <a:t>的两个小孔上，小孔至屏幕的垂直距离为</a:t>
                </a:r>
                <a14:m>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50</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。试求在下列两种情况下屏幕上干涉条纹的间距：</a:t>
                </a:r>
                <a:endParaRPr lang="en-US" altLang="zh-CN" sz="2800" dirty="0">
                  <a:solidFill>
                    <a:srgbClr val="0000FF"/>
                  </a:solidFill>
                  <a:latin typeface="+mn-lt"/>
                  <a:ea typeface="+mn-ea"/>
                </a:endParaRPr>
              </a:p>
              <a:p>
                <a:pPr algn="just" eaLnBrk="1" hangingPunct="1">
                  <a:spcBef>
                    <a:spcPct val="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整个装置放在空气中；</a:t>
                </a:r>
                <a:endParaRPr lang="en-US" altLang="zh-CN" sz="2800" dirty="0">
                  <a:solidFill>
                    <a:srgbClr val="0000FF"/>
                  </a:solidFill>
                  <a:latin typeface="+mn-lt"/>
                  <a:ea typeface="+mn-ea"/>
                </a:endParaRPr>
              </a:p>
              <a:p>
                <a:pPr algn="just" eaLnBrk="1" hangingPunct="1">
                  <a:spcBef>
                    <a:spcPct val="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整个装置放在</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0" smtClean="0">
                        <a:solidFill>
                          <a:srgbClr val="0000FF"/>
                        </a:solidFill>
                        <a:latin typeface="Cambria Math" panose="02040503050406030204" pitchFamily="18" charset="0"/>
                        <a:ea typeface="Cambria Math" panose="02040503050406030204" pitchFamily="18" charset="0"/>
                      </a:rPr>
                      <m:t>=1.33</m:t>
                    </m:r>
                  </m:oMath>
                </a14:m>
                <a:r>
                  <a:rPr lang="zh-CN" altLang="en-US" sz="2800" dirty="0">
                    <a:solidFill>
                      <a:srgbClr val="0000FF"/>
                    </a:solidFill>
                    <a:latin typeface="+mn-lt"/>
                    <a:ea typeface="+mn-ea"/>
                  </a:rPr>
                  <a:t>的水中。</a:t>
                </a:r>
              </a:p>
            </p:txBody>
          </p:sp>
        </mc:Choice>
        <mc:Fallback xmlns="">
          <p:sp>
            <p:nvSpPr>
              <p:cNvPr id="533508" name="Rectangle 4"/>
              <p:cNvSpPr>
                <a:spLocks noRot="1" noChangeAspect="1" noMove="1" noResize="1" noEditPoints="1" noAdjustHandles="1" noChangeArrowheads="1" noChangeShapeType="1" noTextEdit="1"/>
              </p:cNvSpPr>
              <p:nvPr/>
            </p:nvSpPr>
            <p:spPr bwMode="auto">
              <a:xfrm>
                <a:off x="1847851" y="441098"/>
                <a:ext cx="9600938" cy="2246769"/>
              </a:xfrm>
              <a:prstGeom prst="rect">
                <a:avLst/>
              </a:prstGeom>
              <a:blipFill>
                <a:blip r:embed="rId3"/>
                <a:stretch>
                  <a:fillRect l="-1270" t="-2168" r="-1333" b="-704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33513" name="Rectangle 9"/>
          <p:cNvSpPr>
            <a:spLocks noChangeArrowheads="1"/>
          </p:cNvSpPr>
          <p:nvPr/>
        </p:nvSpPr>
        <p:spPr bwMode="auto">
          <a:xfrm>
            <a:off x="1847851" y="2805034"/>
            <a:ext cx="12219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解：</a:t>
            </a:r>
            <a:endParaRPr kumimoji="0" lang="en-US" altLang="zh-CN" sz="2800" dirty="0">
              <a:solidFill>
                <a:srgbClr val="0000FF"/>
              </a:solidFill>
              <a:latin typeface="+mn-lt"/>
              <a:ea typeface="+mn-ea"/>
            </a:endParaRPr>
          </a:p>
        </p:txBody>
      </p:sp>
      <p:sp>
        <p:nvSpPr>
          <p:cNvPr id="533514" name="Rectangle 10"/>
          <p:cNvSpPr>
            <a:spLocks noChangeArrowheads="1"/>
          </p:cNvSpPr>
          <p:nvPr/>
        </p:nvSpPr>
        <p:spPr bwMode="auto">
          <a:xfrm>
            <a:off x="1847851" y="5013432"/>
            <a:ext cx="563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所以相邻干涉条纹的间距为：</a:t>
            </a:r>
          </a:p>
        </p:txBody>
      </p:sp>
      <mc:AlternateContent xmlns:mc="http://schemas.openxmlformats.org/markup-compatibility/2006" xmlns:a14="http://schemas.microsoft.com/office/drawing/2010/main">
        <mc:Choice Requires="a14">
          <p:sp>
            <p:nvSpPr>
              <p:cNvPr id="7" name="矩形 6"/>
              <p:cNvSpPr/>
              <p:nvPr/>
            </p:nvSpPr>
            <p:spPr>
              <a:xfrm>
                <a:off x="3626230" y="4249526"/>
                <a:ext cx="3743396"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𝑑</m:t>
                          </m:r>
                        </m:num>
                        <m:den>
                          <m:r>
                            <a:rPr lang="en-US" altLang="zh-CN" sz="2800" i="1">
                              <a:solidFill>
                                <a:srgbClr val="0000FF"/>
                              </a:solidFill>
                              <a:latin typeface="Cambria Math" panose="02040503050406030204" pitchFamily="18" charset="0"/>
                              <a:ea typeface="Cambria Math" panose="02040503050406030204" pitchFamily="18" charset="0"/>
                            </a:rPr>
                            <m:t>𝐷</m:t>
                          </m:r>
                        </m:den>
                      </m:f>
                      <m:r>
                        <a:rPr lang="en-US" altLang="zh-CN" sz="2800" i="1">
                          <a:solidFill>
                            <a:srgbClr val="0000FF"/>
                          </a:solidFill>
                          <a:latin typeface="Cambria Math" panose="02040503050406030204" pitchFamily="18" charset="0"/>
                          <a:ea typeface="Cambria Math" panose="02040503050406030204" pitchFamily="18" charset="0"/>
                        </a:rPr>
                        <m:t>𝑥</m:t>
                      </m:r>
                    </m:oMath>
                  </m:oMathPara>
                </a14:m>
                <a:endParaRPr lang="zh-CN" altLang="en-US" sz="2800" dirty="0">
                  <a:solidFill>
                    <a:srgbClr val="0000FF"/>
                  </a:solidFill>
                </a:endParaRPr>
              </a:p>
            </p:txBody>
          </p:sp>
        </mc:Choice>
        <mc:Fallback xmlns="">
          <p:sp>
            <p:nvSpPr>
              <p:cNvPr id="7" name="矩形 6"/>
              <p:cNvSpPr>
                <a:spLocks noRot="1" noChangeAspect="1" noMove="1" noResize="1" noEditPoints="1" noAdjustHandles="1" noChangeArrowheads="1" noChangeShapeType="1" noTextEdit="1"/>
              </p:cNvSpPr>
              <p:nvPr/>
            </p:nvSpPr>
            <p:spPr>
              <a:xfrm>
                <a:off x="3626230" y="4249526"/>
                <a:ext cx="3743396" cy="907556"/>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3859307" y="5460678"/>
                <a:ext cx="1963269" cy="89896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𝑛𝑑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3859307" y="5460678"/>
                <a:ext cx="1963269"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52692" y="2572271"/>
                <a:ext cx="6991466"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𝑥</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𝐷</m:t>
                          </m:r>
                        </m:num>
                        <m:den>
                          <m:r>
                            <a:rPr lang="en-US" altLang="zh-CN" sz="2800" b="0" i="1" smtClean="0">
                              <a:solidFill>
                                <a:srgbClr val="0000FF"/>
                              </a:solidFill>
                              <a:latin typeface="Cambria Math" panose="02040503050406030204" pitchFamily="18" charset="0"/>
                              <a:ea typeface="Cambria Math" panose="02040503050406030204" pitchFamily="18" charset="0"/>
                            </a:rPr>
                            <m:t>𝑑</m:t>
                          </m:r>
                        </m:den>
                      </m:f>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0" smtClean="0">
                          <a:solidFill>
                            <a:srgbClr val="0000FF"/>
                          </a:solidFill>
                          <a:latin typeface="Cambria Math" panose="02040503050406030204" pitchFamily="18" charset="0"/>
                          <a:ea typeface="Cambria Math" panose="02040503050406030204" pitchFamily="18" charset="0"/>
                        </a:rPr>
                        <m:t>1.5</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632</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0"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b="0" i="1" smtClean="0">
                          <a:solidFill>
                            <a:srgbClr val="0000FF"/>
                          </a:solidFill>
                          <a:latin typeface="Cambria Math" panose="02040503050406030204" pitchFamily="18" charset="0"/>
                          <a:ea typeface="Cambria Math" panose="02040503050406030204" pitchFamily="18" charset="0"/>
                        </a:rPr>
                        <m:t>=0.833</m:t>
                      </m:r>
                      <m:r>
                        <a:rPr lang="en-US" altLang="zh-CN" sz="2800" b="0" i="1" smtClean="0">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2652692" y="2572271"/>
                <a:ext cx="6991466" cy="95692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1847851" y="3445421"/>
                <a:ext cx="8617131" cy="95410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r>
                  <a:rPr lang="zh-CN" altLang="en-US" sz="2800" dirty="0">
                    <a:solidFill>
                      <a:srgbClr val="0000FF"/>
                    </a:solidFill>
                    <a:latin typeface="+mn-lt"/>
                    <a:ea typeface="+mn-ea"/>
                  </a:rPr>
                  <a:t>设两孔间距为</a:t>
                </a:r>
                <a14:m>
                  <m:oMath xmlns:m="http://schemas.openxmlformats.org/officeDocument/2006/math">
                    <m:r>
                      <a:rPr lang="en-US" altLang="zh-CN" sz="2800">
                        <a:solidFill>
                          <a:srgbClr val="0000FF"/>
                        </a:solidFill>
                        <a:latin typeface="Cambria Math" panose="02040503050406030204" pitchFamily="18" charset="0"/>
                        <a:ea typeface="+mn-ea"/>
                      </a:rPr>
                      <m:t>𝑑</m:t>
                    </m:r>
                  </m:oMath>
                </a14:m>
                <a:r>
                  <a:rPr lang="zh-CN" altLang="en-US" sz="2800" dirty="0">
                    <a:solidFill>
                      <a:srgbClr val="0000FF"/>
                    </a:solidFill>
                    <a:latin typeface="+mn-lt"/>
                    <a:ea typeface="+mn-ea"/>
                  </a:rPr>
                  <a:t>，小孔至屏幕的距离为</a:t>
                </a:r>
                <a14:m>
                  <m:oMath xmlns:m="http://schemas.openxmlformats.org/officeDocument/2006/math">
                    <m:r>
                      <a:rPr lang="en-US" altLang="zh-CN" sz="2800">
                        <a:solidFill>
                          <a:srgbClr val="0000FF"/>
                        </a:solidFill>
                        <a:latin typeface="Cambria Math" panose="02040503050406030204" pitchFamily="18" charset="0"/>
                        <a:ea typeface="+mn-ea"/>
                      </a:rPr>
                      <m:t>𝐷</m:t>
                    </m:r>
                  </m:oMath>
                </a14:m>
                <a:r>
                  <a:rPr lang="zh-CN" altLang="en-US" sz="2800" dirty="0">
                    <a:solidFill>
                      <a:srgbClr val="0000FF"/>
                    </a:solidFill>
                    <a:latin typeface="+mn-lt"/>
                    <a:ea typeface="+mn-ea"/>
                  </a:rPr>
                  <a:t>，装置所处介质的折射率为</a:t>
                </a:r>
                <a14:m>
                  <m:oMath xmlns:m="http://schemas.openxmlformats.org/officeDocument/2006/math">
                    <m:r>
                      <a:rPr lang="en-US" altLang="zh-CN" sz="2800">
                        <a:solidFill>
                          <a:srgbClr val="0000FF"/>
                        </a:solidFill>
                        <a:latin typeface="Cambria Math" panose="02040503050406030204" pitchFamily="18" charset="0"/>
                        <a:ea typeface="+mn-ea"/>
                      </a:rPr>
                      <m:t>𝑛</m:t>
                    </m:r>
                  </m:oMath>
                </a14:m>
                <a:r>
                  <a:rPr lang="zh-CN" altLang="en-US" sz="2800" dirty="0">
                    <a:solidFill>
                      <a:srgbClr val="0000FF"/>
                    </a:solidFill>
                    <a:latin typeface="+mn-lt"/>
                    <a:ea typeface="+mn-ea"/>
                  </a:rPr>
                  <a:t>，则两小孔出射的光到屏幕的光程差为：</a:t>
                </a:r>
              </a:p>
            </p:txBody>
          </p:sp>
        </mc:Choice>
        <mc:Fallback xmlns="">
          <p:sp>
            <p:nvSpPr>
              <p:cNvPr id="2" name="矩形 1"/>
              <p:cNvSpPr>
                <a:spLocks noRot="1" noChangeAspect="1" noMove="1" noResize="1" noEditPoints="1" noAdjustHandles="1" noChangeArrowheads="1" noChangeShapeType="1" noTextEdit="1"/>
              </p:cNvSpPr>
              <p:nvPr/>
            </p:nvSpPr>
            <p:spPr>
              <a:xfrm>
                <a:off x="1847851" y="3445421"/>
                <a:ext cx="8617131" cy="954107"/>
              </a:xfrm>
              <a:prstGeom prst="rect">
                <a:avLst/>
              </a:prstGeom>
              <a:blipFill>
                <a:blip r:embed="rId7"/>
                <a:stretch>
                  <a:fillRect l="-1414" t="-6369" r="-5587"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5497928" y="5402713"/>
                <a:ext cx="6369424" cy="95692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1.5</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632.8×</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−9</m:t>
                              </m:r>
                            </m:sup>
                          </m:sSup>
                        </m:num>
                        <m:den>
                          <m:r>
                            <a:rPr lang="en-US" altLang="zh-CN" sz="2800" b="0" i="0" smtClean="0">
                              <a:solidFill>
                                <a:srgbClr val="0000FF"/>
                              </a:solidFill>
                              <a:latin typeface="Cambria Math" panose="02040503050406030204" pitchFamily="18" charset="0"/>
                              <a:ea typeface="Cambria Math" panose="02040503050406030204" pitchFamily="18" charset="0"/>
                            </a:rPr>
                            <m:t>1.33</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a:solidFill>
                                <a:srgbClr val="0000FF"/>
                              </a:solidFill>
                              <a:latin typeface="Cambria Math" panose="02040503050406030204" pitchFamily="18" charset="0"/>
                              <a:ea typeface="Cambria Math" panose="02040503050406030204" pitchFamily="18" charset="0"/>
                            </a:rPr>
                            <m:t>1</m:t>
                          </m:r>
                          <m:r>
                            <a:rPr lang="en-US" altLang="zh-CN" sz="2800" i="1">
                              <a:solidFill>
                                <a:srgbClr val="0000FF"/>
                              </a:solidFill>
                              <a:latin typeface="Cambria Math" panose="02040503050406030204" pitchFamily="18" charset="0"/>
                              <a:ea typeface="Cambria Math" panose="02040503050406030204" pitchFamily="18" charset="0"/>
                            </a:rPr>
                            <m:t>.14×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−3</m:t>
                              </m:r>
                            </m:sup>
                          </m:sSup>
                        </m:den>
                      </m:f>
                      <m:r>
                        <a:rPr lang="en-US" altLang="zh-CN" sz="2800" i="1">
                          <a:solidFill>
                            <a:srgbClr val="0000FF"/>
                          </a:solidFill>
                          <a:latin typeface="Cambria Math" panose="02040503050406030204" pitchFamily="18" charset="0"/>
                          <a:ea typeface="Cambria Math" panose="02040503050406030204" pitchFamily="18" charset="0"/>
                        </a:rPr>
                        <m:t>=0.</m:t>
                      </m:r>
                      <m:r>
                        <a:rPr lang="en-US" altLang="zh-CN" sz="2800" b="0" i="1" smtClean="0">
                          <a:solidFill>
                            <a:srgbClr val="0000FF"/>
                          </a:solidFill>
                          <a:latin typeface="Cambria Math" panose="02040503050406030204" pitchFamily="18" charset="0"/>
                          <a:ea typeface="Cambria Math" panose="02040503050406030204" pitchFamily="18" charset="0"/>
                        </a:rPr>
                        <m:t>626</m:t>
                      </m:r>
                      <m:r>
                        <a:rPr lang="en-US" altLang="zh-CN" sz="2800" i="1">
                          <a:solidFill>
                            <a:srgbClr val="0000FF"/>
                          </a:solidFill>
                          <a:latin typeface="Cambria Math" panose="02040503050406030204" pitchFamily="18" charset="0"/>
                          <a:ea typeface="Cambria Math" panose="02040503050406030204" pitchFamily="18" charset="0"/>
                        </a:rPr>
                        <m:t>𝑚𝑚</m:t>
                      </m:r>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5497928" y="5402713"/>
                <a:ext cx="6369424" cy="956929"/>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67030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3508"/>
                                        </p:tgtEl>
                                        <p:attrNameLst>
                                          <p:attrName>style.visibility</p:attrName>
                                        </p:attrNameLst>
                                      </p:cBhvr>
                                      <p:to>
                                        <p:strVal val="visible"/>
                                      </p:to>
                                    </p:set>
                                    <p:animEffect transition="in" filter="wipe(left)">
                                      <p:cBhvr>
                                        <p:cTn id="7" dur="500"/>
                                        <p:tgtEl>
                                          <p:spTgt spid="53350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3513"/>
                                        </p:tgtEl>
                                        <p:attrNameLst>
                                          <p:attrName>style.visibility</p:attrName>
                                        </p:attrNameLst>
                                      </p:cBhvr>
                                      <p:to>
                                        <p:strVal val="visible"/>
                                      </p:to>
                                    </p:set>
                                    <p:animEffect transition="in" filter="wipe(left)">
                                      <p:cBhvr>
                                        <p:cTn id="12" dur="500"/>
                                        <p:tgtEl>
                                          <p:spTgt spid="5335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3514"/>
                                        </p:tgtEl>
                                        <p:attrNameLst>
                                          <p:attrName>style.visibility</p:attrName>
                                        </p:attrNameLst>
                                      </p:cBhvr>
                                      <p:to>
                                        <p:strVal val="visible"/>
                                      </p:to>
                                    </p:set>
                                    <p:animEffect transition="in" filter="wipe(left)">
                                      <p:cBhvr>
                                        <p:cTn id="32" dur="500"/>
                                        <p:tgtEl>
                                          <p:spTgt spid="5335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wipe(left)">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wipe(left)">
                                      <p:cBhvr>
                                        <p:cTn id="4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3508" grpId="0"/>
      <p:bldP spid="533513" grpId="0"/>
      <p:bldP spid="533514" grpId="0"/>
      <p:bldP spid="7" grpId="0"/>
      <p:bldP spid="8" grpId="0"/>
      <p:bldP spid="9" grpId="0"/>
      <p:bldP spid="2"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组 3"/>
          <p:cNvGrpSpPr/>
          <p:nvPr/>
        </p:nvGrpSpPr>
        <p:grpSpPr>
          <a:xfrm>
            <a:off x="-21102" y="2847434"/>
            <a:ext cx="12213103" cy="1296345"/>
            <a:chOff x="-21102" y="2847433"/>
            <a:chExt cx="12213102" cy="1296345"/>
          </a:xfrm>
        </p:grpSpPr>
        <p:sp>
          <p:nvSpPr>
            <p:cNvPr id="48" name="矩形 47"/>
            <p:cNvSpPr/>
            <p:nvPr/>
          </p:nvSpPr>
          <p:spPr>
            <a:xfrm flipH="1">
              <a:off x="0" y="2872348"/>
              <a:ext cx="12192000" cy="1252063"/>
            </a:xfrm>
            <a:prstGeom prst="rect">
              <a:avLst/>
            </a:prstGeom>
            <a:gradFill>
              <a:gsLst>
                <a:gs pos="0">
                  <a:schemeClr val="accent1">
                    <a:lumMod val="5000"/>
                    <a:lumOff val="95000"/>
                    <a:alpha val="0"/>
                  </a:schemeClr>
                </a:gs>
                <a:gs pos="78000">
                  <a:schemeClr val="accent5"/>
                </a:gs>
              </a:gsLst>
              <a:lin ang="10800000" scaled="0"/>
            </a:gradFill>
            <a:ln>
              <a:noFill/>
            </a:ln>
            <a:effectLst>
              <a:outerShdw blurRad="393700" dist="76200" dir="5820000" sx="99000" sy="99000" algn="t"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圆角矩形 49"/>
            <p:cNvSpPr/>
            <p:nvPr/>
          </p:nvSpPr>
          <p:spPr>
            <a:xfrm rot="10800000" flipV="1">
              <a:off x="464451" y="2847433"/>
              <a:ext cx="1273995" cy="1291039"/>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38" tIns="45719" rIns="91438" bIns="45719" rtlCol="0" anchor="ctr"/>
            <a:lstStyle/>
            <a:p>
              <a:pPr algn="ctr"/>
              <a:r>
                <a:rPr lang="en-US" altLang="zh-CN" sz="6000" dirty="0"/>
                <a:t>1</a:t>
              </a:r>
              <a:endParaRPr lang="zh-CN" altLang="en-US" sz="6000" dirty="0"/>
            </a:p>
          </p:txBody>
        </p:sp>
        <p:sp>
          <p:nvSpPr>
            <p:cNvPr id="51" name="文本框 50"/>
            <p:cNvSpPr txBox="1"/>
            <p:nvPr/>
          </p:nvSpPr>
          <p:spPr>
            <a:xfrm>
              <a:off x="9216390" y="3089230"/>
              <a:ext cx="2954651" cy="830995"/>
            </a:xfrm>
            <a:prstGeom prst="rect">
              <a:avLst/>
            </a:prstGeom>
            <a:noFill/>
          </p:spPr>
          <p:txBody>
            <a:bodyPr wrap="none" lIns="91438" tIns="45719" rIns="91438" bIns="45719" rtlCol="0">
              <a:spAutoFit/>
            </a:bodyPr>
            <a:lstStyle/>
            <a:p>
              <a:r>
                <a:rPr lang="zh-CN" altLang="en-US" sz="4800" spc="600" dirty="0">
                  <a:solidFill>
                    <a:schemeClr val="bg1"/>
                  </a:solidFill>
                  <a:latin typeface="微软雅黑" pitchFamily="34" charset="-122"/>
                  <a:ea typeface="微软雅黑" pitchFamily="34" charset="-122"/>
                </a:rPr>
                <a:t>光的干涉</a:t>
              </a:r>
            </a:p>
          </p:txBody>
        </p:sp>
        <p:grpSp>
          <p:nvGrpSpPr>
            <p:cNvPr id="55" name="组 2"/>
            <p:cNvGrpSpPr/>
            <p:nvPr/>
          </p:nvGrpSpPr>
          <p:grpSpPr>
            <a:xfrm>
              <a:off x="-21102" y="2858492"/>
              <a:ext cx="242777" cy="1285286"/>
              <a:chOff x="-21102" y="2858492"/>
              <a:chExt cx="242777" cy="1285286"/>
            </a:xfrm>
          </p:grpSpPr>
          <p:sp>
            <p:nvSpPr>
              <p:cNvPr id="59" name="圆角矩形 58"/>
              <p:cNvSpPr/>
              <p:nvPr/>
            </p:nvSpPr>
            <p:spPr>
              <a:xfrm rot="16200000" flipV="1">
                <a:off x="-13338" y="3643334"/>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圆角矩形 59"/>
              <p:cNvSpPr/>
              <p:nvPr/>
            </p:nvSpPr>
            <p:spPr>
              <a:xfrm rot="16200000" flipV="1">
                <a:off x="-13338" y="3908764"/>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圆角矩形 60"/>
              <p:cNvSpPr/>
              <p:nvPr/>
            </p:nvSpPr>
            <p:spPr>
              <a:xfrm rot="16200000" flipV="1">
                <a:off x="-13338" y="3122170"/>
                <a:ext cx="227250" cy="242777"/>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61"/>
              <p:cNvSpPr/>
              <p:nvPr/>
            </p:nvSpPr>
            <p:spPr>
              <a:xfrm rot="16200000" flipV="1">
                <a:off x="-13338" y="3387600"/>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圆角矩形 62"/>
              <p:cNvSpPr/>
              <p:nvPr/>
            </p:nvSpPr>
            <p:spPr>
              <a:xfrm rot="16200000" flipV="1">
                <a:off x="-13338" y="2850728"/>
                <a:ext cx="227250" cy="242777"/>
              </a:xfrm>
              <a:prstGeom prst="roundRect">
                <a:avLst>
                  <a:gd name="adj" fmla="val 5039"/>
                </a:avLst>
              </a:prstGeom>
              <a:solidFill>
                <a:schemeClr val="accent5">
                  <a:lumMod val="5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65" name="组 27"/>
          <p:cNvGrpSpPr/>
          <p:nvPr/>
        </p:nvGrpSpPr>
        <p:grpSpPr>
          <a:xfrm>
            <a:off x="11454106" y="252857"/>
            <a:ext cx="737892" cy="484288"/>
            <a:chOff x="11454105" y="252856"/>
            <a:chExt cx="737892" cy="484288"/>
          </a:xfrm>
        </p:grpSpPr>
        <p:grpSp>
          <p:nvGrpSpPr>
            <p:cNvPr id="67" name="组 29"/>
            <p:cNvGrpSpPr/>
            <p:nvPr/>
          </p:nvGrpSpPr>
          <p:grpSpPr>
            <a:xfrm>
              <a:off x="12039604" y="252856"/>
              <a:ext cx="152393" cy="484287"/>
              <a:chOff x="12039604" y="252856"/>
              <a:chExt cx="152393" cy="484287"/>
            </a:xfrm>
          </p:grpSpPr>
          <p:sp>
            <p:nvSpPr>
              <p:cNvPr id="71" name="圆角矩形 70"/>
              <p:cNvSpPr/>
              <p:nvPr/>
            </p:nvSpPr>
            <p:spPr>
              <a:xfrm rot="16200000" flipV="1">
                <a:off x="12072988" y="518121"/>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圆角矩形 71"/>
              <p:cNvSpPr/>
              <p:nvPr/>
            </p:nvSpPr>
            <p:spPr>
              <a:xfrm rot="16200000" flipV="1">
                <a:off x="12072988" y="618134"/>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圆角矩形 72"/>
              <p:cNvSpPr/>
              <p:nvPr/>
            </p:nvSpPr>
            <p:spPr>
              <a:xfrm rot="16200000" flipV="1">
                <a:off x="12072988" y="321750"/>
                <a:ext cx="85626" cy="152392"/>
              </a:xfrm>
              <a:prstGeom prst="roundRect">
                <a:avLst>
                  <a:gd name="adj" fmla="val 5039"/>
                </a:avLst>
              </a:prstGeom>
              <a:solidFill>
                <a:srgbClr val="4472C4"/>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圆角矩形 73"/>
              <p:cNvSpPr/>
              <p:nvPr/>
            </p:nvSpPr>
            <p:spPr>
              <a:xfrm rot="16200000" flipV="1">
                <a:off x="12072988" y="42176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圆角矩形 74"/>
              <p:cNvSpPr/>
              <p:nvPr/>
            </p:nvSpPr>
            <p:spPr>
              <a:xfrm rot="16200000" flipV="1">
                <a:off x="12072987" y="219473"/>
                <a:ext cx="85626" cy="152392"/>
              </a:xfrm>
              <a:prstGeom prst="roundRect">
                <a:avLst>
                  <a:gd name="adj" fmla="val 5039"/>
                </a:avLst>
              </a:prstGeom>
              <a:solidFill>
                <a:srgbClr val="2F5597"/>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8" name="组合 99"/>
            <p:cNvGrpSpPr/>
            <p:nvPr/>
          </p:nvGrpSpPr>
          <p:grpSpPr>
            <a:xfrm>
              <a:off x="11454105" y="252857"/>
              <a:ext cx="491115" cy="484287"/>
              <a:chOff x="1528923" y="220268"/>
              <a:chExt cx="1284096" cy="1266241"/>
            </a:xfrm>
          </p:grpSpPr>
          <p:sp>
            <p:nvSpPr>
              <p:cNvPr id="69" name="圆角矩形 68"/>
              <p:cNvSpPr/>
              <p:nvPr/>
            </p:nvSpPr>
            <p:spPr>
              <a:xfrm rot="16200000" flipV="1">
                <a:off x="1537850" y="211341"/>
                <a:ext cx="1266241" cy="1284096"/>
              </a:xfrm>
              <a:prstGeom prst="roundRect">
                <a:avLst>
                  <a:gd name="adj" fmla="val 5039"/>
                </a:avLst>
              </a:prstGeom>
              <a:solidFill>
                <a:schemeClr val="accent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Freeform 96"/>
              <p:cNvSpPr/>
              <p:nvPr/>
            </p:nvSpPr>
            <p:spPr bwMode="auto">
              <a:xfrm>
                <a:off x="1804148" y="499514"/>
                <a:ext cx="733647" cy="707752"/>
              </a:xfrm>
              <a:custGeom>
                <a:avLst/>
                <a:gdLst>
                  <a:gd name="T0" fmla="*/ 184 w 216"/>
                  <a:gd name="T1" fmla="*/ 0 h 208"/>
                  <a:gd name="T2" fmla="*/ 152 w 216"/>
                  <a:gd name="T3" fmla="*/ 32 h 208"/>
                  <a:gd name="T4" fmla="*/ 154 w 216"/>
                  <a:gd name="T5" fmla="*/ 41 h 208"/>
                  <a:gd name="T6" fmla="*/ 60 w 216"/>
                  <a:gd name="T7" fmla="*/ 80 h 208"/>
                  <a:gd name="T8" fmla="*/ 32 w 216"/>
                  <a:gd name="T9" fmla="*/ 64 h 208"/>
                  <a:gd name="T10" fmla="*/ 0 w 216"/>
                  <a:gd name="T11" fmla="*/ 96 h 208"/>
                  <a:gd name="T12" fmla="*/ 32 w 216"/>
                  <a:gd name="T13" fmla="*/ 128 h 208"/>
                  <a:gd name="T14" fmla="*/ 56 w 216"/>
                  <a:gd name="T15" fmla="*/ 118 h 208"/>
                  <a:gd name="T16" fmla="*/ 116 w 216"/>
                  <a:gd name="T17" fmla="*/ 161 h 208"/>
                  <a:gd name="T18" fmla="*/ 112 w 216"/>
                  <a:gd name="T19" fmla="*/ 176 h 208"/>
                  <a:gd name="T20" fmla="*/ 144 w 216"/>
                  <a:gd name="T21" fmla="*/ 208 h 208"/>
                  <a:gd name="T22" fmla="*/ 176 w 216"/>
                  <a:gd name="T23" fmla="*/ 176 h 208"/>
                  <a:gd name="T24" fmla="*/ 144 w 216"/>
                  <a:gd name="T25" fmla="*/ 144 h 208"/>
                  <a:gd name="T26" fmla="*/ 121 w 216"/>
                  <a:gd name="T27" fmla="*/ 154 h 208"/>
                  <a:gd name="T28" fmla="*/ 61 w 216"/>
                  <a:gd name="T29" fmla="*/ 111 h 208"/>
                  <a:gd name="T30" fmla="*/ 64 w 216"/>
                  <a:gd name="T31" fmla="*/ 96 h 208"/>
                  <a:gd name="T32" fmla="*/ 63 w 216"/>
                  <a:gd name="T33" fmla="*/ 87 h 208"/>
                  <a:gd name="T34" fmla="*/ 157 w 216"/>
                  <a:gd name="T35" fmla="*/ 48 h 208"/>
                  <a:gd name="T36" fmla="*/ 184 w 216"/>
                  <a:gd name="T37" fmla="*/ 64 h 208"/>
                  <a:gd name="T38" fmla="*/ 216 w 216"/>
                  <a:gd name="T39" fmla="*/ 32 h 208"/>
                  <a:gd name="T40" fmla="*/ 184 w 216"/>
                  <a:gd name="T41"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6" h="208">
                    <a:moveTo>
                      <a:pt x="184" y="0"/>
                    </a:moveTo>
                    <a:cubicBezTo>
                      <a:pt x="167" y="0"/>
                      <a:pt x="152" y="14"/>
                      <a:pt x="152" y="32"/>
                    </a:cubicBezTo>
                    <a:cubicBezTo>
                      <a:pt x="152" y="35"/>
                      <a:pt x="153" y="38"/>
                      <a:pt x="154" y="41"/>
                    </a:cubicBezTo>
                    <a:cubicBezTo>
                      <a:pt x="60" y="80"/>
                      <a:pt x="60" y="80"/>
                      <a:pt x="60" y="80"/>
                    </a:cubicBezTo>
                    <a:cubicBezTo>
                      <a:pt x="55" y="70"/>
                      <a:pt x="44" y="64"/>
                      <a:pt x="32" y="64"/>
                    </a:cubicBezTo>
                    <a:cubicBezTo>
                      <a:pt x="15" y="64"/>
                      <a:pt x="0" y="78"/>
                      <a:pt x="0" y="96"/>
                    </a:cubicBezTo>
                    <a:cubicBezTo>
                      <a:pt x="0" y="113"/>
                      <a:pt x="15" y="128"/>
                      <a:pt x="32" y="128"/>
                    </a:cubicBezTo>
                    <a:cubicBezTo>
                      <a:pt x="42" y="128"/>
                      <a:pt x="50" y="124"/>
                      <a:pt x="56" y="118"/>
                    </a:cubicBezTo>
                    <a:cubicBezTo>
                      <a:pt x="116" y="161"/>
                      <a:pt x="116" y="161"/>
                      <a:pt x="116" y="161"/>
                    </a:cubicBezTo>
                    <a:cubicBezTo>
                      <a:pt x="114" y="165"/>
                      <a:pt x="112" y="170"/>
                      <a:pt x="112" y="176"/>
                    </a:cubicBezTo>
                    <a:cubicBezTo>
                      <a:pt x="112" y="193"/>
                      <a:pt x="127" y="208"/>
                      <a:pt x="144" y="208"/>
                    </a:cubicBezTo>
                    <a:cubicBezTo>
                      <a:pt x="162" y="208"/>
                      <a:pt x="176" y="193"/>
                      <a:pt x="176" y="176"/>
                    </a:cubicBezTo>
                    <a:cubicBezTo>
                      <a:pt x="176" y="158"/>
                      <a:pt x="162" y="144"/>
                      <a:pt x="144" y="144"/>
                    </a:cubicBezTo>
                    <a:cubicBezTo>
                      <a:pt x="135" y="144"/>
                      <a:pt x="127" y="148"/>
                      <a:pt x="121" y="154"/>
                    </a:cubicBezTo>
                    <a:cubicBezTo>
                      <a:pt x="61" y="111"/>
                      <a:pt x="61" y="111"/>
                      <a:pt x="61" y="111"/>
                    </a:cubicBezTo>
                    <a:cubicBezTo>
                      <a:pt x="63" y="107"/>
                      <a:pt x="64" y="101"/>
                      <a:pt x="64" y="96"/>
                    </a:cubicBezTo>
                    <a:cubicBezTo>
                      <a:pt x="64" y="93"/>
                      <a:pt x="64" y="90"/>
                      <a:pt x="63" y="87"/>
                    </a:cubicBezTo>
                    <a:cubicBezTo>
                      <a:pt x="157" y="48"/>
                      <a:pt x="157" y="48"/>
                      <a:pt x="157" y="48"/>
                    </a:cubicBezTo>
                    <a:cubicBezTo>
                      <a:pt x="162" y="57"/>
                      <a:pt x="173" y="64"/>
                      <a:pt x="184" y="64"/>
                    </a:cubicBezTo>
                    <a:cubicBezTo>
                      <a:pt x="202" y="64"/>
                      <a:pt x="216" y="49"/>
                      <a:pt x="216" y="32"/>
                    </a:cubicBezTo>
                    <a:cubicBezTo>
                      <a:pt x="216" y="14"/>
                      <a:pt x="202" y="0"/>
                      <a:pt x="184" y="0"/>
                    </a:cubicBezTo>
                    <a:close/>
                  </a:path>
                </a:pathLst>
              </a:custGeom>
              <a:solidFill>
                <a:schemeClr val="bg1"/>
              </a:solidFill>
              <a:ln>
                <a:noFill/>
              </a:ln>
            </p:spPr>
            <p:txBody>
              <a:bodyPr vert="horz" wrap="square" lIns="91440" tIns="45720" rIns="91440" bIns="45720" numCol="1" anchor="t" anchorCtr="0" compatLnSpc="1"/>
              <a:lstStyle/>
              <a:p>
                <a:endParaRPr lang="zh-CN" altLang="en-US" dirty="0">
                  <a:solidFill>
                    <a:srgbClr val="AD1C21"/>
                  </a:solidFill>
                  <a:ea typeface="微软雅黑" panose="020B0503020204020204" pitchFamily="34" charset="-122"/>
                </a:endParaRPr>
              </a:p>
            </p:txBody>
          </p:sp>
        </p:grpSp>
      </p:grpSp>
    </p:spTree>
    <p:extLst>
      <p:ext uri="{BB962C8B-B14F-4D97-AF65-F5344CB8AC3E}">
        <p14:creationId xmlns:p14="http://schemas.microsoft.com/office/powerpoint/2010/main" val="34040796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36"/>
          <p:cNvSpPr txBox="1">
            <a:spLocks noChangeArrowheads="1"/>
          </p:cNvSpPr>
          <p:nvPr/>
        </p:nvSpPr>
        <p:spPr bwMode="auto">
          <a:xfrm>
            <a:off x="1992313" y="620714"/>
            <a:ext cx="5759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6600CC"/>
                </a:solidFill>
                <a:latin typeface="+mn-lt"/>
                <a:ea typeface="+mn-ea"/>
              </a:rPr>
              <a:t>四、光程与光程差</a:t>
            </a:r>
          </a:p>
        </p:txBody>
      </p:sp>
      <p:grpSp>
        <p:nvGrpSpPr>
          <p:cNvPr id="9" name="Group 10">
            <a:extLst>
              <a:ext uri="{FF2B5EF4-FFF2-40B4-BE49-F238E27FC236}">
                <a16:creationId xmlns:a16="http://schemas.microsoft.com/office/drawing/2014/main" xmlns="" id="{95413A09-750A-4725-96EC-C19FE49FFDC5}"/>
              </a:ext>
            </a:extLst>
          </p:cNvPr>
          <p:cNvGrpSpPr>
            <a:grpSpLocks/>
          </p:cNvGrpSpPr>
          <p:nvPr/>
        </p:nvGrpSpPr>
        <p:grpSpPr bwMode="auto">
          <a:xfrm>
            <a:off x="6705818" y="2676873"/>
            <a:ext cx="2574925" cy="609600"/>
            <a:chOff x="3058" y="912"/>
            <a:chExt cx="1598" cy="384"/>
          </a:xfrm>
        </p:grpSpPr>
        <p:sp>
          <p:nvSpPr>
            <p:cNvPr id="10" name="AutoShape 11">
              <a:extLst>
                <a:ext uri="{FF2B5EF4-FFF2-40B4-BE49-F238E27FC236}">
                  <a16:creationId xmlns:a16="http://schemas.microsoft.com/office/drawing/2014/main" xmlns="" id="{EC4BF33B-4679-4904-9BC0-BCAC1C66C024}"/>
                </a:ext>
              </a:extLst>
            </p:cNvPr>
            <p:cNvSpPr>
              <a:spLocks noChangeArrowheads="1"/>
            </p:cNvSpPr>
            <p:nvPr/>
          </p:nvSpPr>
          <p:spPr bwMode="auto">
            <a:xfrm>
              <a:off x="3058" y="912"/>
              <a:ext cx="1598" cy="384"/>
            </a:xfrm>
            <a:prstGeom prst="wedgeRectCallout">
              <a:avLst>
                <a:gd name="adj1" fmla="val -73309"/>
                <a:gd name="adj2" fmla="val 34032"/>
              </a:avLst>
            </a:prstGeom>
            <a:gradFill rotWithShape="0">
              <a:gsLst>
                <a:gs pos="0">
                  <a:srgbClr val="EDFAD2"/>
                </a:gs>
                <a:gs pos="50000">
                  <a:srgbClr val="FFFFFF"/>
                </a:gs>
                <a:gs pos="100000">
                  <a:srgbClr val="EDFAD2"/>
                </a:gs>
              </a:gsLst>
              <a:lin ang="5400000" scaled="1"/>
            </a:gradFill>
            <a:ln w="9525">
              <a:solidFill>
                <a:schemeClr val="tx1"/>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1" name="Rectangle 12">
              <a:extLst>
                <a:ext uri="{FF2B5EF4-FFF2-40B4-BE49-F238E27FC236}">
                  <a16:creationId xmlns:a16="http://schemas.microsoft.com/office/drawing/2014/main" xmlns="" id="{F0ED9880-2C60-4E6D-AFFC-C4D88F64EB1C}"/>
                </a:ext>
              </a:extLst>
            </p:cNvPr>
            <p:cNvSpPr>
              <a:spLocks noChangeArrowheads="1"/>
            </p:cNvSpPr>
            <p:nvPr/>
          </p:nvSpPr>
          <p:spPr bwMode="auto">
            <a:xfrm>
              <a:off x="3096" y="945"/>
              <a:ext cx="1469"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空气中的波长</a:t>
              </a:r>
            </a:p>
          </p:txBody>
        </p:sp>
      </p:grpSp>
      <p:grpSp>
        <p:nvGrpSpPr>
          <p:cNvPr id="12" name="Group 13">
            <a:extLst>
              <a:ext uri="{FF2B5EF4-FFF2-40B4-BE49-F238E27FC236}">
                <a16:creationId xmlns:a16="http://schemas.microsoft.com/office/drawing/2014/main" xmlns="" id="{70FBAE26-C85C-44B9-92AB-994A1631C09B}"/>
              </a:ext>
            </a:extLst>
          </p:cNvPr>
          <p:cNvGrpSpPr>
            <a:grpSpLocks/>
          </p:cNvGrpSpPr>
          <p:nvPr/>
        </p:nvGrpSpPr>
        <p:grpSpPr bwMode="auto">
          <a:xfrm>
            <a:off x="6689943" y="3411690"/>
            <a:ext cx="2590800" cy="609600"/>
            <a:chOff x="3024" y="1392"/>
            <a:chExt cx="1632" cy="384"/>
          </a:xfrm>
        </p:grpSpPr>
        <p:sp>
          <p:nvSpPr>
            <p:cNvPr id="13" name="AutoShape 14">
              <a:extLst>
                <a:ext uri="{FF2B5EF4-FFF2-40B4-BE49-F238E27FC236}">
                  <a16:creationId xmlns:a16="http://schemas.microsoft.com/office/drawing/2014/main" xmlns="" id="{EF4774D4-B2AB-4EEE-B470-38F5075322DE}"/>
                </a:ext>
              </a:extLst>
            </p:cNvPr>
            <p:cNvSpPr>
              <a:spLocks noChangeArrowheads="1"/>
            </p:cNvSpPr>
            <p:nvPr/>
          </p:nvSpPr>
          <p:spPr bwMode="auto">
            <a:xfrm>
              <a:off x="3024" y="1392"/>
              <a:ext cx="1632" cy="384"/>
            </a:xfrm>
            <a:prstGeom prst="wedgeRectCallout">
              <a:avLst>
                <a:gd name="adj1" fmla="val -72650"/>
                <a:gd name="adj2" fmla="val 1575"/>
              </a:avLst>
            </a:prstGeom>
            <a:gradFill rotWithShape="0">
              <a:gsLst>
                <a:gs pos="0">
                  <a:srgbClr val="EDFAD2"/>
                </a:gs>
                <a:gs pos="50000">
                  <a:srgbClr val="FFFFFF"/>
                </a:gs>
                <a:gs pos="100000">
                  <a:srgbClr val="EDFAD2"/>
                </a:gs>
              </a:gsLst>
              <a:lin ang="5400000" scaled="1"/>
            </a:gradFill>
            <a:ln w="9525">
              <a:solidFill>
                <a:schemeClr val="tx2"/>
              </a:solidFill>
              <a:miter lim="800000"/>
              <a:headEnd/>
              <a:tailEnd/>
            </a:ln>
          </p:spPr>
          <p:txBody>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14" name="Text Box 15">
              <a:extLst>
                <a:ext uri="{FF2B5EF4-FFF2-40B4-BE49-F238E27FC236}">
                  <a16:creationId xmlns:a16="http://schemas.microsoft.com/office/drawing/2014/main" xmlns="" id="{BFEE61E0-5609-4B59-AC44-0DF2FA3B24FE}"/>
                </a:ext>
              </a:extLst>
            </p:cNvPr>
            <p:cNvSpPr txBox="1">
              <a:spLocks noChangeArrowheads="1"/>
            </p:cNvSpPr>
            <p:nvPr/>
          </p:nvSpPr>
          <p:spPr bwMode="auto">
            <a:xfrm>
              <a:off x="3096" y="1424"/>
              <a:ext cx="1536" cy="330"/>
            </a:xfrm>
            <a:prstGeom prst="rect">
              <a:avLst/>
            </a:prstGeom>
            <a:gradFill rotWithShape="0">
              <a:gsLst>
                <a:gs pos="0">
                  <a:srgbClr val="EDFAD2"/>
                </a:gs>
                <a:gs pos="50000">
                  <a:srgbClr val="FFFFFF"/>
                </a:gs>
                <a:gs pos="100000">
                  <a:srgbClr val="EDFAD2"/>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介质的折射率</a:t>
              </a:r>
            </a:p>
          </p:txBody>
        </p:sp>
      </p:grpSp>
      <p:sp>
        <p:nvSpPr>
          <p:cNvPr id="15" name="Text Box 16">
            <a:extLst>
              <a:ext uri="{FF2B5EF4-FFF2-40B4-BE49-F238E27FC236}">
                <a16:creationId xmlns:a16="http://schemas.microsoft.com/office/drawing/2014/main" xmlns="" id="{0C1629EB-40B3-4A1A-A6F2-EC5881DAD83C}"/>
              </a:ext>
            </a:extLst>
          </p:cNvPr>
          <p:cNvSpPr txBox="1">
            <a:spLocks noChangeArrowheads="1"/>
          </p:cNvSpPr>
          <p:nvPr/>
        </p:nvSpPr>
        <p:spPr bwMode="auto">
          <a:xfrm>
            <a:off x="2117944" y="3202410"/>
            <a:ext cx="2592386"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介质中的波长</a:t>
            </a:r>
          </a:p>
        </p:txBody>
      </p:sp>
      <p:sp>
        <p:nvSpPr>
          <p:cNvPr id="16" name="Text Box 17">
            <a:extLst>
              <a:ext uri="{FF2B5EF4-FFF2-40B4-BE49-F238E27FC236}">
                <a16:creationId xmlns:a16="http://schemas.microsoft.com/office/drawing/2014/main" xmlns="" id="{56A6D75F-855C-48BE-93BB-682040D6DB0B}"/>
              </a:ext>
            </a:extLst>
          </p:cNvPr>
          <p:cNvSpPr txBox="1">
            <a:spLocks noChangeArrowheads="1"/>
          </p:cNvSpPr>
          <p:nvPr/>
        </p:nvSpPr>
        <p:spPr bwMode="auto">
          <a:xfrm>
            <a:off x="2117944" y="4295220"/>
            <a:ext cx="19700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代入，有：</a:t>
            </a:r>
          </a:p>
        </p:txBody>
      </p:sp>
      <p:sp>
        <p:nvSpPr>
          <p:cNvPr id="17" name="Text Box 20">
            <a:extLst>
              <a:ext uri="{FF2B5EF4-FFF2-40B4-BE49-F238E27FC236}">
                <a16:creationId xmlns:a16="http://schemas.microsoft.com/office/drawing/2014/main" xmlns="" id="{953A1B98-4865-4D75-AEFF-784EDE55F759}"/>
              </a:ext>
            </a:extLst>
          </p:cNvPr>
          <p:cNvSpPr txBox="1">
            <a:spLocks noChangeArrowheads="1"/>
          </p:cNvSpPr>
          <p:nvPr/>
        </p:nvSpPr>
        <p:spPr bwMode="auto">
          <a:xfrm>
            <a:off x="3172837" y="5720283"/>
            <a:ext cx="16129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光程差</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xmlns="" id="{0613DE27-5476-4E39-B4E1-D42458D2A6FF}"/>
                  </a:ext>
                </a:extLst>
              </p:cNvPr>
              <p:cNvSpPr/>
              <p:nvPr/>
            </p:nvSpPr>
            <p:spPr>
              <a:xfrm>
                <a:off x="4847107" y="2990404"/>
                <a:ext cx="1328248"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dirty="0">
                  <a:solidFill>
                    <a:srgbClr val="0000FF"/>
                  </a:solidFill>
                </a:endParaRPr>
              </a:p>
            </p:txBody>
          </p:sp>
        </mc:Choice>
        <mc:Fallback xmlns="">
          <p:sp>
            <p:nvSpPr>
              <p:cNvPr id="21" name="矩形 20">
                <a:extLst>
                  <a:ext uri="{FF2B5EF4-FFF2-40B4-BE49-F238E27FC236}">
                    <a16:creationId xmlns:a16="http://schemas.microsoft.com/office/drawing/2014/main" id="{0613DE27-5476-4E39-B4E1-D42458D2A6FF}"/>
                  </a:ext>
                </a:extLst>
              </p:cNvPr>
              <p:cNvSpPr>
                <a:spLocks noRot="1" noChangeAspect="1" noMove="1" noResize="1" noEditPoints="1" noAdjustHandles="1" noChangeArrowheads="1" noChangeShapeType="1" noTextEdit="1"/>
              </p:cNvSpPr>
              <p:nvPr/>
            </p:nvSpPr>
            <p:spPr>
              <a:xfrm>
                <a:off x="4847107" y="2990404"/>
                <a:ext cx="1328248"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xmlns="" id="{1CD0EABF-276C-4AA9-9293-3EA43E90D716}"/>
                  </a:ext>
                </a:extLst>
              </p:cNvPr>
              <p:cNvSpPr/>
              <p:nvPr/>
            </p:nvSpPr>
            <p:spPr>
              <a:xfrm>
                <a:off x="3979287" y="4043587"/>
                <a:ext cx="4077975"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FF0000"/>
                          </a:solidFill>
                          <a:latin typeface="Cambria Math" panose="02040503050406030204" pitchFamily="18" charset="0"/>
                          <a:ea typeface="Cambria Math" panose="02040503050406030204" pitchFamily="18" charset="0"/>
                        </a:rPr>
                        <m:t>Δ</m:t>
                      </m:r>
                      <m:r>
                        <a:rPr lang="zh-CN" altLang="en-US" sz="2800" i="1">
                          <a:solidFill>
                            <a:srgbClr val="FF0000"/>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den>
                      </m:f>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e>
                      </m:d>
                    </m:oMath>
                  </m:oMathPara>
                </a14:m>
                <a:endParaRPr lang="zh-CN" altLang="en-US" sz="2800" dirty="0">
                  <a:solidFill>
                    <a:srgbClr val="0000FF"/>
                  </a:solidFill>
                </a:endParaRPr>
              </a:p>
            </p:txBody>
          </p:sp>
        </mc:Choice>
        <mc:Fallback xmlns="">
          <p:sp>
            <p:nvSpPr>
              <p:cNvPr id="22" name="矩形 21">
                <a:extLst>
                  <a:ext uri="{FF2B5EF4-FFF2-40B4-BE49-F238E27FC236}">
                    <a16:creationId xmlns:a16="http://schemas.microsoft.com/office/drawing/2014/main" id="{1CD0EABF-276C-4AA9-9293-3EA43E90D716}"/>
                  </a:ext>
                </a:extLst>
              </p:cNvPr>
              <p:cNvSpPr>
                <a:spLocks noRot="1" noChangeAspect="1" noMove="1" noResize="1" noEditPoints="1" noAdjustHandles="1" noChangeArrowheads="1" noChangeShapeType="1" noTextEdit="1"/>
              </p:cNvSpPr>
              <p:nvPr/>
            </p:nvSpPr>
            <p:spPr>
              <a:xfrm>
                <a:off x="3979287" y="4043587"/>
                <a:ext cx="4077975" cy="90178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xmlns="" id="{1F047FF4-C7FE-4128-8E33-1CF5EC7EFE48}"/>
                  </a:ext>
                </a:extLst>
              </p:cNvPr>
              <p:cNvSpPr/>
              <p:nvPr/>
            </p:nvSpPr>
            <p:spPr>
              <a:xfrm>
                <a:off x="4763968" y="5687345"/>
                <a:ext cx="27147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FF0000"/>
                          </a:solidFill>
                          <a:latin typeface="Cambria Math" panose="02040503050406030204" pitchFamily="18" charset="0"/>
                          <a:ea typeface="Cambria Math" panose="02040503050406030204" pitchFamily="18" charset="0"/>
                        </a:rPr>
                        <m:t>𝛿</m:t>
                      </m:r>
                      <m:r>
                        <a:rPr lang="en-US" altLang="zh-CN" sz="2800" b="0" i="1" smtClean="0">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2</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2</m:t>
                          </m:r>
                        </m:sub>
                      </m:sSub>
                      <m:r>
                        <a:rPr lang="en-US" altLang="zh-CN" sz="2800" i="1">
                          <a:solidFill>
                            <a:srgbClr val="FF0000"/>
                          </a:solidFill>
                          <a:latin typeface="Cambria Math" panose="02040503050406030204" pitchFamily="18" charset="0"/>
                          <a:ea typeface="Cambria Math" panose="02040503050406030204" pitchFamily="18" charset="0"/>
                        </a:rPr>
                        <m:t>−</m:t>
                      </m:r>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𝑛</m:t>
                          </m:r>
                        </m:e>
                        <m:sub>
                          <m:r>
                            <a:rPr lang="en-US" altLang="zh-CN" sz="2800" i="1">
                              <a:solidFill>
                                <a:srgbClr val="FF0000"/>
                              </a:solidFill>
                              <a:latin typeface="Cambria Math" panose="02040503050406030204" pitchFamily="18" charset="0"/>
                              <a:ea typeface="Cambria Math" panose="02040503050406030204" pitchFamily="18" charset="0"/>
                            </a:rPr>
                            <m:t>1</m:t>
                          </m:r>
                        </m:sub>
                      </m:sSub>
                      <m:sSub>
                        <m:sSubPr>
                          <m:ctrlPr>
                            <a:rPr lang="en-US" altLang="zh-CN" sz="2800" i="1">
                              <a:solidFill>
                                <a:srgbClr val="FF0000"/>
                              </a:solidFill>
                              <a:latin typeface="Cambria Math"/>
                              <a:ea typeface="Cambria Math" panose="02040503050406030204" pitchFamily="18" charset="0"/>
                            </a:rPr>
                          </m:ctrlPr>
                        </m:sSubPr>
                        <m:e>
                          <m:r>
                            <a:rPr lang="en-US" altLang="zh-CN" sz="2800" i="1">
                              <a:solidFill>
                                <a:srgbClr val="FF0000"/>
                              </a:solidFill>
                              <a:latin typeface="Cambria Math" panose="02040503050406030204" pitchFamily="18" charset="0"/>
                              <a:ea typeface="Cambria Math" panose="02040503050406030204" pitchFamily="18" charset="0"/>
                            </a:rPr>
                            <m:t>𝑟</m:t>
                          </m:r>
                        </m:e>
                        <m:sub>
                          <m:r>
                            <a:rPr lang="en-US" altLang="zh-CN" sz="2800" i="1">
                              <a:solidFill>
                                <a:srgbClr val="FF0000"/>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FF0000"/>
                  </a:solidFill>
                </a:endParaRPr>
              </a:p>
            </p:txBody>
          </p:sp>
        </mc:Choice>
        <mc:Fallback xmlns="">
          <p:sp>
            <p:nvSpPr>
              <p:cNvPr id="23" name="矩形 22">
                <a:extLst>
                  <a:ext uri="{FF2B5EF4-FFF2-40B4-BE49-F238E27FC236}">
                    <a16:creationId xmlns:a16="http://schemas.microsoft.com/office/drawing/2014/main" id="{1F047FF4-C7FE-4128-8E33-1CF5EC7EFE48}"/>
                  </a:ext>
                </a:extLst>
              </p:cNvPr>
              <p:cNvSpPr>
                <a:spLocks noRot="1" noChangeAspect="1" noMove="1" noResize="1" noEditPoints="1" noAdjustHandles="1" noChangeArrowheads="1" noChangeShapeType="1" noTextEdit="1"/>
              </p:cNvSpPr>
              <p:nvPr/>
            </p:nvSpPr>
            <p:spPr>
              <a:xfrm>
                <a:off x="4763968" y="5687345"/>
                <a:ext cx="2714781" cy="523220"/>
              </a:xfrm>
              <a:prstGeom prst="rect">
                <a:avLst/>
              </a:prstGeom>
              <a:blipFill>
                <a:blip r:embed="rId5"/>
                <a:stretch>
                  <a:fillRect/>
                </a:stretch>
              </a:blipFill>
            </p:spPr>
            <p:txBody>
              <a:bodyPr/>
              <a:lstStyle/>
              <a:p>
                <a:r>
                  <a:rPr lang="zh-CN" altLang="en-US">
                    <a:noFill/>
                  </a:rPr>
                  <a:t> </a:t>
                </a:r>
              </a:p>
            </p:txBody>
          </p:sp>
        </mc:Fallback>
      </mc:AlternateContent>
      <p:sp>
        <p:nvSpPr>
          <p:cNvPr id="24" name="Text Box 20">
            <a:extLst>
              <a:ext uri="{FF2B5EF4-FFF2-40B4-BE49-F238E27FC236}">
                <a16:creationId xmlns:a16="http://schemas.microsoft.com/office/drawing/2014/main" xmlns="" id="{47640121-16A5-4DB7-A528-CF626AA979B0}"/>
              </a:ext>
            </a:extLst>
          </p:cNvPr>
          <p:cNvSpPr txBox="1">
            <a:spLocks noChangeArrowheads="1"/>
          </p:cNvSpPr>
          <p:nvPr/>
        </p:nvSpPr>
        <p:spPr bwMode="auto">
          <a:xfrm>
            <a:off x="3172837" y="5064290"/>
            <a:ext cx="126188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FF0000"/>
                </a:solidFill>
                <a:latin typeface="+mn-lt"/>
                <a:ea typeface="+mn-ea"/>
              </a:rPr>
              <a:t>光程</a:t>
            </a:r>
            <a:r>
              <a:rPr lang="zh-CN" altLang="en-US"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xmlns="" id="{309F22EF-D5E5-46A1-A65F-8D5F9F34DA56}"/>
                  </a:ext>
                </a:extLst>
              </p:cNvPr>
              <p:cNvSpPr/>
              <p:nvPr/>
            </p:nvSpPr>
            <p:spPr>
              <a:xfrm>
                <a:off x="4785737" y="5064290"/>
                <a:ext cx="13356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𝑛𝑟</m:t>
                      </m:r>
                    </m:oMath>
                  </m:oMathPara>
                </a14:m>
                <a:endParaRPr lang="zh-CN" altLang="en-US" sz="2800" dirty="0">
                  <a:solidFill>
                    <a:srgbClr val="0000FF"/>
                  </a:solidFill>
                </a:endParaRPr>
              </a:p>
            </p:txBody>
          </p:sp>
        </mc:Choice>
        <mc:Fallback xmlns="">
          <p:sp>
            <p:nvSpPr>
              <p:cNvPr id="25" name="矩形 24">
                <a:extLst>
                  <a:ext uri="{FF2B5EF4-FFF2-40B4-BE49-F238E27FC236}">
                    <a16:creationId xmlns:a16="http://schemas.microsoft.com/office/drawing/2014/main" id="{309F22EF-D5E5-46A1-A65F-8D5F9F34DA56}"/>
                  </a:ext>
                </a:extLst>
              </p:cNvPr>
              <p:cNvSpPr>
                <a:spLocks noRot="1" noChangeAspect="1" noMove="1" noResize="1" noEditPoints="1" noAdjustHandles="1" noChangeArrowheads="1" noChangeShapeType="1" noTextEdit="1"/>
              </p:cNvSpPr>
              <p:nvPr/>
            </p:nvSpPr>
            <p:spPr>
              <a:xfrm>
                <a:off x="4785737" y="5064290"/>
                <a:ext cx="1335622" cy="523220"/>
              </a:xfrm>
              <a:prstGeom prst="rect">
                <a:avLst/>
              </a:prstGeom>
              <a:blipFill>
                <a:blip r:embed="rId6"/>
                <a:stretch>
                  <a:fillRect/>
                </a:stretch>
              </a:blipFill>
            </p:spPr>
            <p:txBody>
              <a:bodyPr/>
              <a:lstStyle/>
              <a:p>
                <a:r>
                  <a:rPr lang="zh-CN" altLang="en-US">
                    <a:noFill/>
                  </a:rPr>
                  <a:t> </a:t>
                </a:r>
              </a:p>
            </p:txBody>
          </p:sp>
        </mc:Fallback>
      </mc:AlternateContent>
      <p:grpSp>
        <p:nvGrpSpPr>
          <p:cNvPr id="26" name="组合 25">
            <a:extLst>
              <a:ext uri="{FF2B5EF4-FFF2-40B4-BE49-F238E27FC236}">
                <a16:creationId xmlns:a16="http://schemas.microsoft.com/office/drawing/2014/main" xmlns="" id="{4F62B2E8-3C6A-4438-9723-28F5E47BA31C}"/>
              </a:ext>
            </a:extLst>
          </p:cNvPr>
          <p:cNvGrpSpPr/>
          <p:nvPr/>
        </p:nvGrpSpPr>
        <p:grpSpPr>
          <a:xfrm>
            <a:off x="8838156" y="501412"/>
            <a:ext cx="2819400" cy="1975152"/>
            <a:chOff x="7310438" y="725911"/>
            <a:chExt cx="2819400" cy="1975152"/>
          </a:xfrm>
        </p:grpSpPr>
        <p:grpSp>
          <p:nvGrpSpPr>
            <p:cNvPr id="27" name="Group 15">
              <a:extLst>
                <a:ext uri="{FF2B5EF4-FFF2-40B4-BE49-F238E27FC236}">
                  <a16:creationId xmlns:a16="http://schemas.microsoft.com/office/drawing/2014/main" xmlns="" id="{23A1D77E-3EF5-4303-BCF2-8EE2D42C8961}"/>
                </a:ext>
              </a:extLst>
            </p:cNvPr>
            <p:cNvGrpSpPr>
              <a:grpSpLocks/>
            </p:cNvGrpSpPr>
            <p:nvPr/>
          </p:nvGrpSpPr>
          <p:grpSpPr bwMode="auto">
            <a:xfrm>
              <a:off x="7310438" y="725911"/>
              <a:ext cx="2819400" cy="1975152"/>
              <a:chOff x="204" y="1976"/>
              <a:chExt cx="2177" cy="1556"/>
            </a:xfrm>
          </p:grpSpPr>
          <p:sp>
            <p:nvSpPr>
              <p:cNvPr id="33" name="AutoShape 16">
                <a:extLst>
                  <a:ext uri="{FF2B5EF4-FFF2-40B4-BE49-F238E27FC236}">
                    <a16:creationId xmlns:a16="http://schemas.microsoft.com/office/drawing/2014/main" xmlns="" id="{9612CAF6-4469-4817-8538-C4C4D9814BA7}"/>
                  </a:ext>
                </a:extLst>
              </p:cNvPr>
              <p:cNvSpPr>
                <a:spLocks noChangeArrowheads="1"/>
              </p:cNvSpPr>
              <p:nvPr/>
            </p:nvSpPr>
            <p:spPr bwMode="auto">
              <a:xfrm>
                <a:off x="204" y="1976"/>
                <a:ext cx="2177" cy="1556"/>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34" name="AutoShape 17">
                <a:extLst>
                  <a:ext uri="{FF2B5EF4-FFF2-40B4-BE49-F238E27FC236}">
                    <a16:creationId xmlns:a16="http://schemas.microsoft.com/office/drawing/2014/main" xmlns="" id="{F49032C0-38E7-4276-ADD6-AB9586AAB66D}"/>
                  </a:ext>
                </a:extLst>
              </p:cNvPr>
              <p:cNvSpPr>
                <a:spLocks noChangeArrowheads="1"/>
              </p:cNvSpPr>
              <p:nvPr/>
            </p:nvSpPr>
            <p:spPr bwMode="auto">
              <a:xfrm>
                <a:off x="521" y="2504"/>
                <a:ext cx="95" cy="91"/>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zh-CN" sz="2800">
                  <a:solidFill>
                    <a:srgbClr val="0000FF"/>
                  </a:solidFill>
                  <a:latin typeface="+mn-lt"/>
                  <a:ea typeface="+mn-ea"/>
                </a:endParaRPr>
              </a:p>
            </p:txBody>
          </p:sp>
          <p:sp>
            <p:nvSpPr>
              <p:cNvPr id="35" name="AutoShape 18">
                <a:extLst>
                  <a:ext uri="{FF2B5EF4-FFF2-40B4-BE49-F238E27FC236}">
                    <a16:creationId xmlns:a16="http://schemas.microsoft.com/office/drawing/2014/main" xmlns="" id="{E8C0C0AC-37CA-4562-9D2E-A41C9C49F887}"/>
                  </a:ext>
                </a:extLst>
              </p:cNvPr>
              <p:cNvSpPr>
                <a:spLocks noChangeArrowheads="1"/>
              </p:cNvSpPr>
              <p:nvPr/>
            </p:nvSpPr>
            <p:spPr bwMode="auto">
              <a:xfrm>
                <a:off x="567" y="3321"/>
                <a:ext cx="97" cy="98"/>
              </a:xfrm>
              <a:prstGeom prst="star16">
                <a:avLst>
                  <a:gd name="adj" fmla="val 37500"/>
                </a:avLst>
              </a:prstGeom>
              <a:solidFill>
                <a:srgbClr val="CC0000"/>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36" name="Line 19">
                <a:extLst>
                  <a:ext uri="{FF2B5EF4-FFF2-40B4-BE49-F238E27FC236}">
                    <a16:creationId xmlns:a16="http://schemas.microsoft.com/office/drawing/2014/main" xmlns="" id="{A88D074A-7063-4614-9AC7-E041246C5FFC}"/>
                  </a:ext>
                </a:extLst>
              </p:cNvPr>
              <p:cNvSpPr>
                <a:spLocks noChangeShapeType="1"/>
              </p:cNvSpPr>
              <p:nvPr/>
            </p:nvSpPr>
            <p:spPr bwMode="auto">
              <a:xfrm flipV="1">
                <a:off x="616" y="2363"/>
                <a:ext cx="1440" cy="192"/>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37" name="Line 20">
                <a:extLst>
                  <a:ext uri="{FF2B5EF4-FFF2-40B4-BE49-F238E27FC236}">
                    <a16:creationId xmlns:a16="http://schemas.microsoft.com/office/drawing/2014/main" xmlns="" id="{21A9085D-78C8-48A1-8EA6-CA17532C3E8B}"/>
                  </a:ext>
                </a:extLst>
              </p:cNvPr>
              <p:cNvSpPr>
                <a:spLocks noChangeShapeType="1"/>
              </p:cNvSpPr>
              <p:nvPr/>
            </p:nvSpPr>
            <p:spPr bwMode="auto">
              <a:xfrm flipV="1">
                <a:off x="657" y="2363"/>
                <a:ext cx="1399" cy="976"/>
              </a:xfrm>
              <a:prstGeom prst="line">
                <a:avLst/>
              </a:prstGeom>
              <a:noFill/>
              <a:ln w="38100">
                <a:solidFill>
                  <a:srgbClr val="FF3300"/>
                </a:solidFill>
                <a:miter lim="800000"/>
                <a:headEnd/>
                <a:tailEnd type="triangle" w="med" len="me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sp>
            <p:nvSpPr>
              <p:cNvPr id="38" name="Oval 26">
                <a:extLst>
                  <a:ext uri="{FF2B5EF4-FFF2-40B4-BE49-F238E27FC236}">
                    <a16:creationId xmlns:a16="http://schemas.microsoft.com/office/drawing/2014/main" xmlns="" id="{538C9C7D-B058-4070-ABA7-472D0892B262}"/>
                  </a:ext>
                </a:extLst>
              </p:cNvPr>
              <p:cNvSpPr>
                <a:spLocks noChangeArrowheads="1"/>
              </p:cNvSpPr>
              <p:nvPr/>
            </p:nvSpPr>
            <p:spPr bwMode="auto">
              <a:xfrm>
                <a:off x="2063" y="2323"/>
                <a:ext cx="91" cy="91"/>
              </a:xfrm>
              <a:prstGeom prst="ellipse">
                <a:avLst/>
              </a:prstGeom>
              <a:solidFill>
                <a:srgbClr val="FF9933"/>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xmlns="" id="{599BBB7B-97CD-428A-A3E3-EBF1A79B025F}"/>
                    </a:ext>
                  </a:extLst>
                </p:cNvPr>
                <p:cNvSpPr/>
                <p:nvPr/>
              </p:nvSpPr>
              <p:spPr>
                <a:xfrm>
                  <a:off x="7483476" y="913811"/>
                  <a:ext cx="61792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5" name="矩形 24"/>
                <p:cNvSpPr>
                  <a:spLocks noRot="1" noChangeAspect="1" noMove="1" noResize="1" noEditPoints="1" noAdjustHandles="1" noChangeArrowheads="1" noChangeShapeType="1" noTextEdit="1"/>
                </p:cNvSpPr>
                <p:nvPr/>
              </p:nvSpPr>
              <p:spPr>
                <a:xfrm>
                  <a:off x="7483476" y="913811"/>
                  <a:ext cx="61792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xmlns="" id="{B8228F1A-281C-4D76-8C21-E07D0FB26C87}"/>
                    </a:ext>
                  </a:extLst>
                </p:cNvPr>
                <p:cNvSpPr/>
                <p:nvPr/>
              </p:nvSpPr>
              <p:spPr>
                <a:xfrm>
                  <a:off x="9467087" y="725911"/>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26" name="矩形 25"/>
                <p:cNvSpPr>
                  <a:spLocks noRot="1" noChangeAspect="1" noMove="1" noResize="1" noEditPoints="1" noAdjustHandles="1" noChangeArrowheads="1" noChangeShapeType="1" noTextEdit="1"/>
                </p:cNvSpPr>
                <p:nvPr/>
              </p:nvSpPr>
              <p:spPr>
                <a:xfrm>
                  <a:off x="9467087" y="725911"/>
                  <a:ext cx="515654"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xmlns="" id="{FC33E643-4975-4AA4-8894-D80A488BEF8F}"/>
                    </a:ext>
                  </a:extLst>
                </p:cNvPr>
                <p:cNvSpPr/>
                <p:nvPr/>
              </p:nvSpPr>
              <p:spPr>
                <a:xfrm>
                  <a:off x="7450674" y="1901355"/>
                  <a:ext cx="6261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7450674" y="1901355"/>
                  <a:ext cx="62619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xmlns="" id="{251A11E5-7D9D-4396-B83B-B11808D221F2}"/>
                    </a:ext>
                  </a:extLst>
                </p:cNvPr>
                <p:cNvSpPr/>
                <p:nvPr/>
              </p:nvSpPr>
              <p:spPr>
                <a:xfrm>
                  <a:off x="8294454" y="837485"/>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8294454" y="837485"/>
                  <a:ext cx="78386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xmlns="" id="{76FA5C4A-93CB-462C-A064-524BDE7AB42F}"/>
                    </a:ext>
                  </a:extLst>
                </p:cNvPr>
                <p:cNvSpPr/>
                <p:nvPr/>
              </p:nvSpPr>
              <p:spPr>
                <a:xfrm>
                  <a:off x="8563086" y="1833042"/>
                  <a:ext cx="78386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𝑟</m:t>
                                </m:r>
                              </m:e>
                            </m:acc>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8563086" y="1833042"/>
                  <a:ext cx="783868"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9" name="矩形 38">
                <a:extLst>
                  <a:ext uri="{FF2B5EF4-FFF2-40B4-BE49-F238E27FC236}">
                    <a16:creationId xmlns:a16="http://schemas.microsoft.com/office/drawing/2014/main" xmlns="" id="{0E039851-A4E7-483B-951B-209428D93AC4}"/>
                  </a:ext>
                </a:extLst>
              </p:cNvPr>
              <p:cNvSpPr/>
              <p:nvPr/>
            </p:nvSpPr>
            <p:spPr>
              <a:xfrm>
                <a:off x="2577738" y="1831322"/>
                <a:ext cx="3477812"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Δ</m:t>
                      </m:r>
                      <m:r>
                        <a:rPr lang="zh-CN" altLang="en-US" sz="2800" i="1">
                          <a:solidFill>
                            <a:srgbClr val="0000FF"/>
                          </a:solidFill>
                          <a:latin typeface="Cambria Math" panose="02040503050406030204" pitchFamily="18" charset="0"/>
                          <a:ea typeface="Cambria Math" panose="02040503050406030204" pitchFamily="18" charset="0"/>
                        </a:rPr>
                        <m:t>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d>
                        <m:dPr>
                          <m:ctrlPr>
                            <a:rPr lang="en-US" altLang="zh-CN" sz="2800" i="1">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2</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1</m:t>
                                  </m:r>
                                </m:sub>
                              </m:sSub>
                            </m:num>
                            <m:den>
                              <m:sSub>
                                <m:sSubPr>
                                  <m:ctrlPr>
                                    <a:rPr lang="en-US" altLang="zh-CN" sz="2800" i="1">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e>
                      </m:d>
                    </m:oMath>
                  </m:oMathPara>
                </a14:m>
                <a:endParaRPr lang="zh-CN" altLang="en-US" sz="2800" dirty="0">
                  <a:solidFill>
                    <a:srgbClr val="0000FF"/>
                  </a:solidFill>
                </a:endParaRPr>
              </a:p>
            </p:txBody>
          </p:sp>
        </mc:Choice>
        <mc:Fallback xmlns="">
          <p:sp>
            <p:nvSpPr>
              <p:cNvPr id="39" name="矩形 38">
                <a:extLst>
                  <a:ext uri="{FF2B5EF4-FFF2-40B4-BE49-F238E27FC236}">
                    <a16:creationId xmlns:a16="http://schemas.microsoft.com/office/drawing/2014/main" id="{0E039851-A4E7-483B-951B-209428D93AC4}"/>
                  </a:ext>
                </a:extLst>
              </p:cNvPr>
              <p:cNvSpPr>
                <a:spLocks noRot="1" noChangeAspect="1" noMove="1" noResize="1" noEditPoints="1" noAdjustHandles="1" noChangeArrowheads="1" noChangeShapeType="1" noTextEdit="1"/>
              </p:cNvSpPr>
              <p:nvPr/>
            </p:nvSpPr>
            <p:spPr>
              <a:xfrm>
                <a:off x="2577738" y="1831322"/>
                <a:ext cx="3477812" cy="1060483"/>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Text Box 16">
                <a:extLst>
                  <a:ext uri="{FF2B5EF4-FFF2-40B4-BE49-F238E27FC236}">
                    <a16:creationId xmlns:a16="http://schemas.microsoft.com/office/drawing/2014/main" xmlns="" id="{CB43D6BD-08D6-4E7A-A553-962A78C80F32}"/>
                  </a:ext>
                </a:extLst>
              </p:cNvPr>
              <p:cNvSpPr txBox="1">
                <a:spLocks noChangeArrowheads="1"/>
              </p:cNvSpPr>
              <p:nvPr/>
            </p:nvSpPr>
            <p:spPr bwMode="auto">
              <a:xfrm>
                <a:off x="1992312" y="1313930"/>
                <a:ext cx="683677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dirty="0">
                    <a:solidFill>
                      <a:srgbClr val="0000FF"/>
                    </a:solidFill>
                    <a:latin typeface="+mn-lt"/>
                    <a:ea typeface="+mn-ea"/>
                  </a:rPr>
                  <a:t>设光源</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𝑆</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初相相同，则点的相位差为</a:t>
                </a:r>
              </a:p>
            </p:txBody>
          </p:sp>
        </mc:Choice>
        <mc:Fallback xmlns="">
          <p:sp>
            <p:nvSpPr>
              <p:cNvPr id="40" name="Text Box 16">
                <a:extLst>
                  <a:ext uri="{FF2B5EF4-FFF2-40B4-BE49-F238E27FC236}">
                    <a16:creationId xmlns:a16="http://schemas.microsoft.com/office/drawing/2014/main" id="{CB43D6BD-08D6-4E7A-A553-962A78C80F32}"/>
                  </a:ext>
                </a:extLst>
              </p:cNvPr>
              <p:cNvSpPr txBox="1">
                <a:spLocks noRot="1" noChangeAspect="1" noMove="1" noResize="1" noEditPoints="1" noAdjustHandles="1" noChangeArrowheads="1" noChangeShapeType="1" noTextEdit="1"/>
              </p:cNvSpPr>
              <p:nvPr/>
            </p:nvSpPr>
            <p:spPr bwMode="auto">
              <a:xfrm>
                <a:off x="1992312" y="1313930"/>
                <a:ext cx="6836778" cy="523220"/>
              </a:xfrm>
              <a:prstGeom prst="rect">
                <a:avLst/>
              </a:prstGeom>
              <a:blipFill>
                <a:blip r:embed="rId13"/>
                <a:stretch>
                  <a:fillRect l="-187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a:extLst>
                  <a:ext uri="{FF2B5EF4-FFF2-40B4-BE49-F238E27FC236}">
                    <a16:creationId xmlns:a16="http://schemas.microsoft.com/office/drawing/2014/main" xmlns="" id="{97E9B5A4-2991-45DC-83BB-BA8E651AE5D0}"/>
                  </a:ext>
                </a:extLst>
              </p:cNvPr>
              <p:cNvSpPr/>
              <p:nvPr/>
            </p:nvSpPr>
            <p:spPr>
              <a:xfrm>
                <a:off x="7836531" y="4064422"/>
                <a:ext cx="1664943"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m:t>
                      </m:r>
                      <m:r>
                        <a:rPr lang="en-US" altLang="zh-CN" sz="2800" i="1">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a:rPr lang="en-US" altLang="zh-CN" sz="2800" i="1">
                              <a:solidFill>
                                <a:srgbClr val="FF0000"/>
                              </a:solidFill>
                              <a:latin typeface="Cambria Math" panose="02040503050406030204" pitchFamily="18" charset="0"/>
                              <a:ea typeface="Cambria Math" panose="02040503050406030204" pitchFamily="18" charset="0"/>
                            </a:rPr>
                            <m:t>2</m:t>
                          </m:r>
                          <m:r>
                            <a:rPr lang="zh-CN" altLang="en-US" sz="2800" i="1">
                              <a:solidFill>
                                <a:srgbClr val="FF0000"/>
                              </a:solidFill>
                              <a:latin typeface="Cambria Math" panose="02040503050406030204" pitchFamily="18" charset="0"/>
                              <a:ea typeface="Cambria Math" panose="02040503050406030204" pitchFamily="18" charset="0"/>
                            </a:rPr>
                            <m:t>𝜋</m:t>
                          </m:r>
                        </m:num>
                        <m:den>
                          <m:r>
                            <m:rPr>
                              <m:sty m:val="p"/>
                            </m:rPr>
                            <a:rPr lang="el-GR" altLang="zh-CN" sz="2800" i="1">
                              <a:solidFill>
                                <a:srgbClr val="FF0000"/>
                              </a:solidFill>
                              <a:latin typeface="Cambria Math" panose="02040503050406030204" pitchFamily="18" charset="0"/>
                              <a:ea typeface="Cambria Math" panose="02040503050406030204" pitchFamily="18" charset="0"/>
                            </a:rPr>
                            <m:t>λ</m:t>
                          </m:r>
                        </m:den>
                      </m:f>
                      <m:r>
                        <a:rPr lang="zh-CN" altLang="en-US" sz="2800" i="1">
                          <a:solidFill>
                            <a:srgbClr val="FF0000"/>
                          </a:solidFill>
                          <a:latin typeface="Cambria Math" panose="02040503050406030204" pitchFamily="18" charset="0"/>
                          <a:ea typeface="Cambria Math" panose="02040503050406030204" pitchFamily="18" charset="0"/>
                        </a:rPr>
                        <m:t>𝛿</m:t>
                      </m:r>
                    </m:oMath>
                  </m:oMathPara>
                </a14:m>
                <a:endParaRPr lang="zh-CN" altLang="en-US" sz="2800" dirty="0">
                  <a:solidFill>
                    <a:srgbClr val="FF0000"/>
                  </a:solidFill>
                </a:endParaRPr>
              </a:p>
            </p:txBody>
          </p:sp>
        </mc:Choice>
        <mc:Fallback xmlns="">
          <p:sp>
            <p:nvSpPr>
              <p:cNvPr id="41" name="矩形 40">
                <a:extLst>
                  <a:ext uri="{FF2B5EF4-FFF2-40B4-BE49-F238E27FC236}">
                    <a16:creationId xmlns:a16="http://schemas.microsoft.com/office/drawing/2014/main" id="{97E9B5A4-2991-45DC-83BB-BA8E651AE5D0}"/>
                  </a:ext>
                </a:extLst>
              </p:cNvPr>
              <p:cNvSpPr>
                <a:spLocks noRot="1" noChangeAspect="1" noMove="1" noResize="1" noEditPoints="1" noAdjustHandles="1" noChangeArrowheads="1" noChangeShapeType="1" noTextEdit="1"/>
              </p:cNvSpPr>
              <p:nvPr/>
            </p:nvSpPr>
            <p:spPr>
              <a:xfrm>
                <a:off x="7836531" y="4064422"/>
                <a:ext cx="1664943" cy="901785"/>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327846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wipe(left)">
                                      <p:cBhvr>
                                        <p:cTn id="22" dur="500"/>
                                        <p:tgtEl>
                                          <p:spTgt spid="3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wipe(right)">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2"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right)">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2"/>
                                        </p:tgtEl>
                                        <p:attrNameLst>
                                          <p:attrName>style.visibility</p:attrName>
                                        </p:attrNameLst>
                                      </p:cBhvr>
                                      <p:to>
                                        <p:strVal val="visible"/>
                                      </p:to>
                                    </p:set>
                                    <p:animEffect transition="in" filter="wipe(left)">
                                      <p:cBhvr>
                                        <p:cTn id="52" dur="500"/>
                                        <p:tgtEl>
                                          <p:spTgt spid="2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wipe(left)">
                                      <p:cBhvr>
                                        <p:cTn id="62" dur="500"/>
                                        <p:tgtEl>
                                          <p:spTgt spid="2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3"/>
                                        </p:tgtEl>
                                        <p:attrNameLst>
                                          <p:attrName>style.visibility</p:attrName>
                                        </p:attrNameLst>
                                      </p:cBhvr>
                                      <p:to>
                                        <p:strVal val="visible"/>
                                      </p:to>
                                    </p:set>
                                    <p:animEffect transition="in" filter="wipe(left)">
                                      <p:cBhvr>
                                        <p:cTn id="72" dur="500"/>
                                        <p:tgtEl>
                                          <p:spTgt spid="23"/>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Effect transition="in" filter="wipe(left)">
                                      <p:cBhvr>
                                        <p:cTn id="7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6" grpId="0"/>
      <p:bldP spid="17" grpId="0"/>
      <p:bldP spid="21" grpId="0"/>
      <p:bldP spid="22" grpId="0"/>
      <p:bldP spid="23" grpId="0"/>
      <p:bldP spid="24" grpId="0"/>
      <p:bldP spid="25" grpId="0"/>
      <p:bldP spid="39" grpId="0"/>
      <p:bldP spid="40" grpId="0"/>
      <p:bldP spid="4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7081" name="Picture 9" descr="肥皂膜的干涉"/>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763" y="2457130"/>
            <a:ext cx="3455988"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3"/>
          <p:cNvGrpSpPr>
            <a:grpSpLocks/>
          </p:cNvGrpSpPr>
          <p:nvPr/>
        </p:nvGrpSpPr>
        <p:grpSpPr bwMode="auto">
          <a:xfrm>
            <a:off x="2782169" y="1392712"/>
            <a:ext cx="4429125" cy="4643437"/>
            <a:chOff x="360" y="1035"/>
            <a:chExt cx="2790" cy="2925"/>
          </a:xfrm>
        </p:grpSpPr>
        <p:sp>
          <p:nvSpPr>
            <p:cNvPr id="161796" name="AutoShape 12"/>
            <p:cNvSpPr>
              <a:spLocks noChangeArrowheads="1"/>
            </p:cNvSpPr>
            <p:nvPr/>
          </p:nvSpPr>
          <p:spPr bwMode="auto">
            <a:xfrm>
              <a:off x="360" y="1035"/>
              <a:ext cx="2790" cy="2925"/>
            </a:xfrm>
            <a:prstGeom prst="roundRect">
              <a:avLst>
                <a:gd name="adj" fmla="val 16667"/>
              </a:avLst>
            </a:prstGeom>
            <a:blipFill dpi="0" rotWithShape="1">
              <a:blip r:embed="rId4"/>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61797" name="Rectangle 11"/>
            <p:cNvSpPr>
              <a:spLocks noChangeArrowheads="1"/>
            </p:cNvSpPr>
            <p:nvPr/>
          </p:nvSpPr>
          <p:spPr bwMode="auto">
            <a:xfrm>
              <a:off x="553" y="1113"/>
              <a:ext cx="2404" cy="2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光波经薄膜两表面反射后相互叠加所形成的干涉现象，称为</a:t>
              </a:r>
              <a:r>
                <a:rPr lang="zh-CN" altLang="en-US" sz="2800" dirty="0">
                  <a:solidFill>
                    <a:srgbClr val="FF0000"/>
                  </a:solidFill>
                  <a:latin typeface="+mn-lt"/>
                  <a:ea typeface="+mn-ea"/>
                </a:rPr>
                <a:t>薄膜干涉</a:t>
              </a:r>
              <a:r>
                <a:rPr lang="zh-CN" altLang="en-US" sz="2800" dirty="0">
                  <a:solidFill>
                    <a:srgbClr val="0000FF"/>
                  </a:solidFill>
                  <a:latin typeface="+mn-lt"/>
                  <a:ea typeface="+mn-ea"/>
                </a:rPr>
                <a:t>。</a:t>
              </a:r>
            </a:p>
            <a:p>
              <a:pPr algn="just" eaLnBrk="1" hangingPunct="1">
                <a:spcBef>
                  <a:spcPct val="0"/>
                </a:spcBef>
                <a:buFontTx/>
                <a:buNone/>
              </a:pPr>
              <a:r>
                <a:rPr lang="zh-CN" altLang="en-US" sz="2800" dirty="0">
                  <a:solidFill>
                    <a:srgbClr val="0000FF"/>
                  </a:solidFill>
                  <a:latin typeface="+mn-lt"/>
                  <a:ea typeface="+mn-ea"/>
                </a:rPr>
                <a:t>在日光照射下，肥皂泡薄膜、油薄膜或金属表面氧化层薄膜等表面上出现的花纹，这是薄膜上产生的干涉现象引起的。这类干涉现象称为薄膜干涉。</a:t>
              </a:r>
            </a:p>
          </p:txBody>
        </p:sp>
      </p:grpSp>
      <p:sp>
        <p:nvSpPr>
          <p:cNvPr id="6" name="Text Box 36"/>
          <p:cNvSpPr txBox="1">
            <a:spLocks noChangeArrowheads="1"/>
          </p:cNvSpPr>
          <p:nvPr/>
        </p:nvSpPr>
        <p:spPr bwMode="auto">
          <a:xfrm>
            <a:off x="1992313" y="620714"/>
            <a:ext cx="5759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6600CC"/>
                </a:solidFill>
                <a:latin typeface="+mn-lt"/>
                <a:ea typeface="+mn-ea"/>
              </a:rPr>
              <a:t>五、薄膜干涉</a:t>
            </a:r>
          </a:p>
        </p:txBody>
      </p:sp>
    </p:spTree>
    <p:extLst>
      <p:ext uri="{BB962C8B-B14F-4D97-AF65-F5344CB8AC3E}">
        <p14:creationId xmlns:p14="http://schemas.microsoft.com/office/powerpoint/2010/main" val="49011565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edge">
                                      <p:cBhvr>
                                        <p:cTn id="10" dur="500"/>
                                        <p:tgtEl>
                                          <p:spTgt spid="2"/>
                                        </p:tgtEl>
                                      </p:cBhvr>
                                    </p:animEffect>
                                  </p:childTnLst>
                                </p:cTn>
                              </p:par>
                            </p:childTnLst>
                          </p:cTn>
                        </p:par>
                        <p:par>
                          <p:cTn id="11" fill="hold" nodeType="withGroup">
                            <p:stCondLst>
                              <p:cond delay="500"/>
                            </p:stCondLst>
                            <p:childTnLst>
                              <p:par>
                                <p:cTn id="12" presetID="9" presetClass="entr" presetSubtype="0" fill="hold" nodeType="afterEffect">
                                  <p:stCondLst>
                                    <p:cond delay="0"/>
                                  </p:stCondLst>
                                  <p:childTnLst>
                                    <p:set>
                                      <p:cBhvr>
                                        <p:cTn id="13" dur="1" fill="hold">
                                          <p:stCondLst>
                                            <p:cond delay="0"/>
                                          </p:stCondLst>
                                        </p:cTn>
                                        <p:tgtEl>
                                          <p:spTgt spid="387081"/>
                                        </p:tgtEl>
                                        <p:attrNameLst>
                                          <p:attrName>style.visibility</p:attrName>
                                        </p:attrNameLst>
                                      </p:cBhvr>
                                      <p:to>
                                        <p:strVal val="visible"/>
                                      </p:to>
                                    </p:set>
                                    <p:animEffect transition="in" filter="dissolve">
                                      <p:cBhvr>
                                        <p:cTn id="14" dur="500"/>
                                        <p:tgtEl>
                                          <p:spTgt spid="3870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100" name="Rectangle 4"/>
          <p:cNvSpPr>
            <a:spLocks noChangeArrowheads="1"/>
          </p:cNvSpPr>
          <p:nvPr/>
        </p:nvSpPr>
        <p:spPr bwMode="auto">
          <a:xfrm>
            <a:off x="2892076" y="590952"/>
            <a:ext cx="62563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薄膜干涉中相干光的形成（分振幅法）</a:t>
            </a:r>
          </a:p>
        </p:txBody>
      </p:sp>
      <p:grpSp>
        <p:nvGrpSpPr>
          <p:cNvPr id="7" name="Group 119"/>
          <p:cNvGrpSpPr>
            <a:grpSpLocks/>
          </p:cNvGrpSpPr>
          <p:nvPr/>
        </p:nvGrpSpPr>
        <p:grpSpPr bwMode="auto">
          <a:xfrm>
            <a:off x="2892076" y="1758966"/>
            <a:ext cx="5181600" cy="3581400"/>
            <a:chOff x="1968" y="720"/>
            <a:chExt cx="3264" cy="2256"/>
          </a:xfrm>
        </p:grpSpPr>
        <p:sp>
          <p:nvSpPr>
            <p:cNvPr id="8" name="Rectangle 88"/>
            <p:cNvSpPr>
              <a:spLocks noChangeArrowheads="1"/>
            </p:cNvSpPr>
            <p:nvPr/>
          </p:nvSpPr>
          <p:spPr bwMode="auto">
            <a:xfrm>
              <a:off x="1968" y="720"/>
              <a:ext cx="3264" cy="2256"/>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9" name="Rectangle 9"/>
            <p:cNvSpPr>
              <a:spLocks noChangeArrowheads="1"/>
            </p:cNvSpPr>
            <p:nvPr/>
          </p:nvSpPr>
          <p:spPr bwMode="auto">
            <a:xfrm>
              <a:off x="2400" y="1968"/>
              <a:ext cx="2496" cy="576"/>
            </a:xfrm>
            <a:prstGeom prst="rect">
              <a:avLst/>
            </a:prstGeom>
            <a:solidFill>
              <a:srgbClr val="CAEDF2">
                <a:alpha val="50195"/>
              </a:srgbClr>
            </a:solidFill>
            <a:ln>
              <a:noFill/>
            </a:ln>
            <a:extLst>
              <a:ext uri="{91240B29-F687-4F45-9708-019B960494DF}">
                <a14:hiddenLine xmlns:a14="http://schemas.microsoft.com/office/drawing/2010/main" w="19050">
                  <a:solidFill>
                    <a:srgbClr val="000000"/>
                  </a:solidFill>
                  <a:miter lim="800000"/>
                  <a:headEnd/>
                  <a:tailEnd/>
                </a14:hiddenLine>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a:p>
              <a:pPr algn="ctr">
                <a:spcBef>
                  <a:spcPct val="0"/>
                </a:spcBef>
                <a:buClrTx/>
                <a:buFontTx/>
                <a:buNone/>
              </a:pPr>
              <a:endParaRPr kumimoji="0" lang="zh-CN" altLang="en-US" sz="2400"/>
            </a:p>
          </p:txBody>
        </p:sp>
        <p:sp>
          <p:nvSpPr>
            <p:cNvPr id="10" name="Line 40"/>
            <p:cNvSpPr>
              <a:spLocks noChangeShapeType="1"/>
            </p:cNvSpPr>
            <p:nvPr/>
          </p:nvSpPr>
          <p:spPr bwMode="auto">
            <a:xfrm>
              <a:off x="4726" y="743"/>
              <a:ext cx="240" cy="288"/>
            </a:xfrm>
            <a:prstGeom prst="line">
              <a:avLst/>
            </a:prstGeom>
            <a:noFill/>
            <a:ln w="2857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81"/>
            <p:cNvSpPr>
              <a:spLocks noChangeShapeType="1"/>
            </p:cNvSpPr>
            <p:nvPr/>
          </p:nvSpPr>
          <p:spPr bwMode="auto">
            <a:xfrm>
              <a:off x="2400" y="1968"/>
              <a:ext cx="2496" cy="0"/>
            </a:xfrm>
            <a:prstGeom prst="line">
              <a:avLst/>
            </a:prstGeom>
            <a:noFill/>
            <a:ln w="19050">
              <a:solidFill>
                <a:srgbClr val="3333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18" name="Line 82"/>
            <p:cNvSpPr>
              <a:spLocks noChangeShapeType="1"/>
            </p:cNvSpPr>
            <p:nvPr/>
          </p:nvSpPr>
          <p:spPr bwMode="auto">
            <a:xfrm>
              <a:off x="2400" y="2544"/>
              <a:ext cx="2496" cy="0"/>
            </a:xfrm>
            <a:prstGeom prst="line">
              <a:avLst/>
            </a:prstGeom>
            <a:noFill/>
            <a:ln w="19050">
              <a:solidFill>
                <a:srgbClr val="333333"/>
              </a:solidFill>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20" name="Line 110"/>
            <p:cNvSpPr>
              <a:spLocks noChangeShapeType="1"/>
            </p:cNvSpPr>
            <p:nvPr/>
          </p:nvSpPr>
          <p:spPr bwMode="auto">
            <a:xfrm flipH="1" flipV="1">
              <a:off x="4656" y="1968"/>
              <a:ext cx="0" cy="576"/>
            </a:xfrm>
            <a:prstGeom prst="line">
              <a:avLst/>
            </a:prstGeom>
            <a:noFill/>
            <a:ln w="19050">
              <a:solidFill>
                <a:srgbClr val="FF33CC"/>
              </a:solidFill>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22" name="Group 98"/>
          <p:cNvGrpSpPr>
            <a:grpSpLocks/>
          </p:cNvGrpSpPr>
          <p:nvPr/>
        </p:nvGrpSpPr>
        <p:grpSpPr bwMode="auto">
          <a:xfrm>
            <a:off x="4568476" y="2901966"/>
            <a:ext cx="304800" cy="1600200"/>
            <a:chOff x="3024" y="1440"/>
            <a:chExt cx="192" cy="1008"/>
          </a:xfrm>
        </p:grpSpPr>
        <p:sp>
          <p:nvSpPr>
            <p:cNvPr id="23" name="Line 13"/>
            <p:cNvSpPr>
              <a:spLocks noChangeShapeType="1"/>
            </p:cNvSpPr>
            <p:nvPr/>
          </p:nvSpPr>
          <p:spPr bwMode="auto">
            <a:xfrm flipV="1">
              <a:off x="3216" y="1440"/>
              <a:ext cx="0" cy="100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rc 31"/>
            <p:cNvSpPr>
              <a:spLocks/>
            </p:cNvSpPr>
            <p:nvPr/>
          </p:nvSpPr>
          <p:spPr bwMode="auto">
            <a:xfrm flipH="1">
              <a:off x="3024" y="1680"/>
              <a:ext cx="192" cy="96"/>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28" name="Line 56"/>
          <p:cNvSpPr>
            <a:spLocks noChangeShapeType="1"/>
          </p:cNvSpPr>
          <p:nvPr/>
        </p:nvSpPr>
        <p:spPr bwMode="auto">
          <a:xfrm flipH="1" flipV="1">
            <a:off x="5406680" y="3282966"/>
            <a:ext cx="381000" cy="457200"/>
          </a:xfrm>
          <a:prstGeom prst="line">
            <a:avLst/>
          </a:prstGeom>
          <a:noFill/>
          <a:ln w="28575">
            <a:solidFill>
              <a:srgbClr val="CC0099"/>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0" name="Group 121"/>
          <p:cNvGrpSpPr>
            <a:grpSpLocks/>
          </p:cNvGrpSpPr>
          <p:nvPr/>
        </p:nvGrpSpPr>
        <p:grpSpPr bwMode="auto">
          <a:xfrm>
            <a:off x="5330476" y="1987566"/>
            <a:ext cx="2133600" cy="3352800"/>
            <a:chOff x="3504" y="864"/>
            <a:chExt cx="1344" cy="2112"/>
          </a:xfrm>
        </p:grpSpPr>
        <p:sp>
          <p:nvSpPr>
            <p:cNvPr id="31" name="Line 73"/>
            <p:cNvSpPr>
              <a:spLocks noChangeShapeType="1"/>
            </p:cNvSpPr>
            <p:nvPr/>
          </p:nvSpPr>
          <p:spPr bwMode="auto">
            <a:xfrm flipV="1">
              <a:off x="4320" y="1296"/>
              <a:ext cx="288" cy="24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9"/>
            <p:cNvSpPr>
              <a:spLocks noChangeShapeType="1"/>
            </p:cNvSpPr>
            <p:nvPr/>
          </p:nvSpPr>
          <p:spPr bwMode="auto">
            <a:xfrm flipV="1">
              <a:off x="3504"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3" name="Line 20"/>
            <p:cNvSpPr>
              <a:spLocks noChangeShapeType="1"/>
            </p:cNvSpPr>
            <p:nvPr/>
          </p:nvSpPr>
          <p:spPr bwMode="auto">
            <a:xfrm flipV="1">
              <a:off x="3792" y="1440"/>
              <a:ext cx="624" cy="528"/>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Line 24"/>
            <p:cNvSpPr>
              <a:spLocks noChangeShapeType="1"/>
            </p:cNvSpPr>
            <p:nvPr/>
          </p:nvSpPr>
          <p:spPr bwMode="auto">
            <a:xfrm>
              <a:off x="3504" y="2544"/>
              <a:ext cx="336"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5" name="Line 29"/>
            <p:cNvSpPr>
              <a:spLocks noChangeShapeType="1"/>
            </p:cNvSpPr>
            <p:nvPr/>
          </p:nvSpPr>
          <p:spPr bwMode="auto">
            <a:xfrm flipV="1">
              <a:off x="4560" y="864"/>
              <a:ext cx="288" cy="48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7" name="Text Box 52"/>
            <p:cNvSpPr txBox="1">
              <a:spLocks noChangeArrowheads="1"/>
            </p:cNvSpPr>
            <p:nvPr/>
          </p:nvSpPr>
          <p:spPr bwMode="auto">
            <a:xfrm>
              <a:off x="4060" y="1344"/>
              <a:ext cx="40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3</a:t>
              </a:r>
            </a:p>
          </p:txBody>
        </p:sp>
        <p:sp>
          <p:nvSpPr>
            <p:cNvPr id="38" name="Text Box 86"/>
            <p:cNvSpPr txBox="1">
              <a:spLocks noChangeArrowheads="1"/>
            </p:cNvSpPr>
            <p:nvPr/>
          </p:nvSpPr>
          <p:spPr bwMode="auto">
            <a:xfrm>
              <a:off x="3504" y="2688"/>
              <a:ext cx="57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0000FF"/>
                  </a:solidFill>
                </a:rPr>
                <a:t>4</a:t>
              </a:r>
            </a:p>
          </p:txBody>
        </p:sp>
      </p:grpSp>
      <p:grpSp>
        <p:nvGrpSpPr>
          <p:cNvPr id="39" name="Group 94"/>
          <p:cNvGrpSpPr>
            <a:grpSpLocks/>
          </p:cNvGrpSpPr>
          <p:nvPr/>
        </p:nvGrpSpPr>
        <p:grpSpPr bwMode="auto">
          <a:xfrm>
            <a:off x="5787676" y="3740166"/>
            <a:ext cx="1524000" cy="1600200"/>
            <a:chOff x="3792" y="1968"/>
            <a:chExt cx="960" cy="1008"/>
          </a:xfrm>
        </p:grpSpPr>
        <p:sp>
          <p:nvSpPr>
            <p:cNvPr id="40" name="Line 22"/>
            <p:cNvSpPr>
              <a:spLocks noChangeShapeType="1"/>
            </p:cNvSpPr>
            <p:nvPr/>
          </p:nvSpPr>
          <p:spPr bwMode="auto">
            <a:xfrm>
              <a:off x="3792"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1" name="Line 23"/>
            <p:cNvSpPr>
              <a:spLocks noChangeShapeType="1"/>
            </p:cNvSpPr>
            <p:nvPr/>
          </p:nvSpPr>
          <p:spPr bwMode="auto">
            <a:xfrm flipV="1">
              <a:off x="4080" y="2112"/>
              <a:ext cx="192" cy="432"/>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25"/>
            <p:cNvSpPr>
              <a:spLocks noChangeShapeType="1"/>
            </p:cNvSpPr>
            <p:nvPr/>
          </p:nvSpPr>
          <p:spPr bwMode="auto">
            <a:xfrm>
              <a:off x="4080" y="2544"/>
              <a:ext cx="336" cy="384"/>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Text Box 87"/>
            <p:cNvSpPr txBox="1">
              <a:spLocks noChangeArrowheads="1"/>
            </p:cNvSpPr>
            <p:nvPr/>
          </p:nvSpPr>
          <p:spPr bwMode="auto">
            <a:xfrm>
              <a:off x="4080" y="2688"/>
              <a:ext cx="67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0000FF"/>
                  </a:solidFill>
                </a:rPr>
                <a:t>5</a:t>
              </a:r>
            </a:p>
          </p:txBody>
        </p:sp>
      </p:grpSp>
      <p:grpSp>
        <p:nvGrpSpPr>
          <p:cNvPr id="45" name="Group 122"/>
          <p:cNvGrpSpPr>
            <a:grpSpLocks/>
          </p:cNvGrpSpPr>
          <p:nvPr/>
        </p:nvGrpSpPr>
        <p:grpSpPr bwMode="auto">
          <a:xfrm>
            <a:off x="3730276" y="2444766"/>
            <a:ext cx="1143000" cy="1295400"/>
            <a:chOff x="2496" y="1152"/>
            <a:chExt cx="720" cy="816"/>
          </a:xfrm>
        </p:grpSpPr>
        <p:sp>
          <p:nvSpPr>
            <p:cNvPr id="46" name="Line 18"/>
            <p:cNvSpPr>
              <a:spLocks noChangeShapeType="1"/>
            </p:cNvSpPr>
            <p:nvPr/>
          </p:nvSpPr>
          <p:spPr bwMode="auto">
            <a:xfrm rot="396450" flipH="1" flipV="1">
              <a:off x="2641" y="1440"/>
              <a:ext cx="144" cy="96"/>
            </a:xfrm>
            <a:prstGeom prst="line">
              <a:avLst/>
            </a:prstGeom>
            <a:noFill/>
            <a:ln w="3810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0"/>
            <p:cNvSpPr>
              <a:spLocks noChangeShapeType="1"/>
            </p:cNvSpPr>
            <p:nvPr/>
          </p:nvSpPr>
          <p:spPr bwMode="auto">
            <a:xfrm>
              <a:off x="2496" y="1296"/>
              <a:ext cx="720" cy="672"/>
            </a:xfrm>
            <a:prstGeom prst="line">
              <a:avLst/>
            </a:prstGeom>
            <a:noFill/>
            <a:ln w="38100">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Text Box 50"/>
            <p:cNvSpPr txBox="1">
              <a:spLocks noChangeArrowheads="1"/>
            </p:cNvSpPr>
            <p:nvPr/>
          </p:nvSpPr>
          <p:spPr bwMode="auto">
            <a:xfrm>
              <a:off x="2592" y="1152"/>
              <a:ext cx="432"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1</a:t>
              </a:r>
              <a:endParaRPr kumimoji="0" lang="zh-CN" altLang="en-US" sz="2400"/>
            </a:p>
          </p:txBody>
        </p:sp>
      </p:grpSp>
      <p:grpSp>
        <p:nvGrpSpPr>
          <p:cNvPr id="50" name="Group 99"/>
          <p:cNvGrpSpPr>
            <a:grpSpLocks/>
          </p:cNvGrpSpPr>
          <p:nvPr/>
        </p:nvGrpSpPr>
        <p:grpSpPr bwMode="auto">
          <a:xfrm>
            <a:off x="4874869" y="3740166"/>
            <a:ext cx="509588" cy="1219200"/>
            <a:chOff x="3217" y="1968"/>
            <a:chExt cx="321" cy="768"/>
          </a:xfrm>
        </p:grpSpPr>
        <p:grpSp>
          <p:nvGrpSpPr>
            <p:cNvPr id="51" name="Group 96"/>
            <p:cNvGrpSpPr>
              <a:grpSpLocks/>
            </p:cNvGrpSpPr>
            <p:nvPr/>
          </p:nvGrpSpPr>
          <p:grpSpPr bwMode="auto">
            <a:xfrm>
              <a:off x="3217" y="2160"/>
              <a:ext cx="321" cy="144"/>
              <a:chOff x="3217" y="2160"/>
              <a:chExt cx="321" cy="144"/>
            </a:xfrm>
          </p:grpSpPr>
          <p:sp>
            <p:nvSpPr>
              <p:cNvPr id="53" name="Arc 34"/>
              <p:cNvSpPr>
                <a:spLocks/>
              </p:cNvSpPr>
              <p:nvPr/>
            </p:nvSpPr>
            <p:spPr bwMode="auto">
              <a:xfrm rot="13394629" flipH="1">
                <a:off x="3217" y="2160"/>
                <a:ext cx="96" cy="137"/>
              </a:xfrm>
              <a:custGeom>
                <a:avLst/>
                <a:gdLst>
                  <a:gd name="T0" fmla="*/ 0 w 21600"/>
                  <a:gd name="T1" fmla="*/ 0 h 20614"/>
                  <a:gd name="T2" fmla="*/ 0 w 21600"/>
                  <a:gd name="T3" fmla="*/ 0 h 20614"/>
                  <a:gd name="T4" fmla="*/ 0 w 21600"/>
                  <a:gd name="T5" fmla="*/ 0 h 20614"/>
                  <a:gd name="T6" fmla="*/ 0 60000 65536"/>
                  <a:gd name="T7" fmla="*/ 0 60000 65536"/>
                  <a:gd name="T8" fmla="*/ 0 60000 65536"/>
                  <a:gd name="T9" fmla="*/ 0 w 21600"/>
                  <a:gd name="T10" fmla="*/ 0 h 20614"/>
                  <a:gd name="T11" fmla="*/ 21600 w 21600"/>
                  <a:gd name="T12" fmla="*/ 20614 h 20614"/>
                </a:gdLst>
                <a:ahLst/>
                <a:cxnLst>
                  <a:cxn ang="T6">
                    <a:pos x="T0" y="T1"/>
                  </a:cxn>
                  <a:cxn ang="T7">
                    <a:pos x="T2" y="T3"/>
                  </a:cxn>
                  <a:cxn ang="T8">
                    <a:pos x="T4" y="T5"/>
                  </a:cxn>
                </a:cxnLst>
                <a:rect l="T9" t="T10" r="T11" b="T12"/>
                <a:pathLst>
                  <a:path w="21600" h="20614" fill="none" extrusionOk="0">
                    <a:moveTo>
                      <a:pt x="6451" y="-1"/>
                    </a:moveTo>
                    <a:cubicBezTo>
                      <a:pt x="15464" y="2820"/>
                      <a:pt x="21600" y="11169"/>
                      <a:pt x="21600" y="20614"/>
                    </a:cubicBezTo>
                  </a:path>
                  <a:path w="21600" h="20614" stroke="0" extrusionOk="0">
                    <a:moveTo>
                      <a:pt x="6451" y="-1"/>
                    </a:moveTo>
                    <a:cubicBezTo>
                      <a:pt x="15464" y="2820"/>
                      <a:pt x="21600" y="11169"/>
                      <a:pt x="21600" y="20614"/>
                    </a:cubicBezTo>
                    <a:lnTo>
                      <a:pt x="0" y="20614"/>
                    </a:lnTo>
                    <a:lnTo>
                      <a:pt x="6451" y="-1"/>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54" name="Arc 35"/>
              <p:cNvSpPr>
                <a:spLocks/>
              </p:cNvSpPr>
              <p:nvPr/>
            </p:nvSpPr>
            <p:spPr bwMode="auto">
              <a:xfrm rot="10986807" flipV="1">
                <a:off x="3361" y="2254"/>
                <a:ext cx="177" cy="50"/>
              </a:xfrm>
              <a:custGeom>
                <a:avLst/>
                <a:gdLst>
                  <a:gd name="T0" fmla="*/ 0 w 18917"/>
                  <a:gd name="T1" fmla="*/ 0 h 21245"/>
                  <a:gd name="T2" fmla="*/ 0 w 18917"/>
                  <a:gd name="T3" fmla="*/ 0 h 21245"/>
                  <a:gd name="T4" fmla="*/ 0 w 18917"/>
                  <a:gd name="T5" fmla="*/ 0 h 21245"/>
                  <a:gd name="T6" fmla="*/ 0 60000 65536"/>
                  <a:gd name="T7" fmla="*/ 0 60000 65536"/>
                  <a:gd name="T8" fmla="*/ 0 60000 65536"/>
                  <a:gd name="T9" fmla="*/ 0 w 18917"/>
                  <a:gd name="T10" fmla="*/ 0 h 21245"/>
                  <a:gd name="T11" fmla="*/ 18917 w 18917"/>
                  <a:gd name="T12" fmla="*/ 21245 h 21245"/>
                </a:gdLst>
                <a:ahLst/>
                <a:cxnLst>
                  <a:cxn ang="T6">
                    <a:pos x="T0" y="T1"/>
                  </a:cxn>
                  <a:cxn ang="T7">
                    <a:pos x="T2" y="T3"/>
                  </a:cxn>
                  <a:cxn ang="T8">
                    <a:pos x="T4" y="T5"/>
                  </a:cxn>
                </a:cxnLst>
                <a:rect l="T9" t="T10" r="T11" b="T12"/>
                <a:pathLst>
                  <a:path w="18917" h="21245" fill="none" extrusionOk="0">
                    <a:moveTo>
                      <a:pt x="3899" y="-1"/>
                    </a:moveTo>
                    <a:cubicBezTo>
                      <a:pt x="10274" y="1169"/>
                      <a:pt x="15788" y="5141"/>
                      <a:pt x="18917" y="10818"/>
                    </a:cubicBezTo>
                  </a:path>
                  <a:path w="18917" h="21245" stroke="0" extrusionOk="0">
                    <a:moveTo>
                      <a:pt x="3899" y="-1"/>
                    </a:moveTo>
                    <a:cubicBezTo>
                      <a:pt x="10274" y="1169"/>
                      <a:pt x="15788" y="5141"/>
                      <a:pt x="18917" y="10818"/>
                    </a:cubicBezTo>
                    <a:lnTo>
                      <a:pt x="0" y="21245"/>
                    </a:lnTo>
                    <a:lnTo>
                      <a:pt x="3899" y="-1"/>
                    </a:lnTo>
                    <a:close/>
                  </a:path>
                </a:pathLst>
              </a:custGeom>
              <a:noFill/>
              <a:ln w="28575">
                <a:solidFill>
                  <a:srgbClr val="FF99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grpSp>
        <p:sp>
          <p:nvSpPr>
            <p:cNvPr id="52" name="Line 16"/>
            <p:cNvSpPr>
              <a:spLocks noChangeShapeType="1"/>
            </p:cNvSpPr>
            <p:nvPr/>
          </p:nvSpPr>
          <p:spPr bwMode="auto">
            <a:xfrm flipV="1">
              <a:off x="3504" y="1968"/>
              <a:ext cx="0" cy="768"/>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57" name="Group 120"/>
          <p:cNvGrpSpPr>
            <a:grpSpLocks/>
          </p:cNvGrpSpPr>
          <p:nvPr/>
        </p:nvGrpSpPr>
        <p:grpSpPr bwMode="auto">
          <a:xfrm>
            <a:off x="4873276" y="1987566"/>
            <a:ext cx="2590800" cy="2667000"/>
            <a:chOff x="3216" y="864"/>
            <a:chExt cx="1632" cy="1680"/>
          </a:xfrm>
        </p:grpSpPr>
        <p:sp>
          <p:nvSpPr>
            <p:cNvPr id="58" name="Line 12"/>
            <p:cNvSpPr>
              <a:spLocks noChangeShapeType="1"/>
            </p:cNvSpPr>
            <p:nvPr/>
          </p:nvSpPr>
          <p:spPr bwMode="auto">
            <a:xfrm>
              <a:off x="3216" y="1968"/>
              <a:ext cx="288" cy="57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0" name="Line 27"/>
            <p:cNvSpPr>
              <a:spLocks noChangeShapeType="1"/>
            </p:cNvSpPr>
            <p:nvPr/>
          </p:nvSpPr>
          <p:spPr bwMode="auto">
            <a:xfrm flipV="1">
              <a:off x="4320" y="864"/>
              <a:ext cx="528" cy="144"/>
            </a:xfrm>
            <a:prstGeom prst="line">
              <a:avLst/>
            </a:prstGeom>
            <a:noFill/>
            <a:ln w="28575">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1" name="Text Box 51"/>
            <p:cNvSpPr txBox="1">
              <a:spLocks noChangeArrowheads="1"/>
            </p:cNvSpPr>
            <p:nvPr/>
          </p:nvSpPr>
          <p:spPr bwMode="auto">
            <a:xfrm>
              <a:off x="3792" y="1008"/>
              <a:ext cx="48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fontAlgn="t">
                <a:spcBef>
                  <a:spcPct val="50000"/>
                </a:spcBef>
                <a:buClrTx/>
                <a:buFontTx/>
                <a:buNone/>
              </a:pPr>
              <a:r>
                <a:rPr kumimoji="0" lang="zh-CN" altLang="en-US" sz="2400">
                  <a:solidFill>
                    <a:srgbClr val="FF0000"/>
                  </a:solidFill>
                </a:rPr>
                <a:t>2</a:t>
              </a:r>
            </a:p>
          </p:txBody>
        </p:sp>
        <p:sp>
          <p:nvSpPr>
            <p:cNvPr id="62" name="Line 14"/>
            <p:cNvSpPr>
              <a:spLocks noChangeShapeType="1"/>
            </p:cNvSpPr>
            <p:nvPr/>
          </p:nvSpPr>
          <p:spPr bwMode="auto">
            <a:xfrm flipV="1">
              <a:off x="3216" y="1008"/>
              <a:ext cx="1104" cy="960"/>
            </a:xfrm>
            <a:prstGeom prst="line">
              <a:avLst/>
            </a:prstGeom>
            <a:noFill/>
            <a:ln w="28575">
              <a:solidFill>
                <a:srgbClr val="FF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63" name="Line 78"/>
            <p:cNvSpPr>
              <a:spLocks noChangeShapeType="1"/>
            </p:cNvSpPr>
            <p:nvPr/>
          </p:nvSpPr>
          <p:spPr bwMode="auto">
            <a:xfrm flipV="1">
              <a:off x="3936" y="1248"/>
              <a:ext cx="96" cy="96"/>
            </a:xfrm>
            <a:prstGeom prst="line">
              <a:avLst/>
            </a:prstGeom>
            <a:noFill/>
            <a:ln w="38100">
              <a:solidFill>
                <a:srgbClr val="FF0000"/>
              </a:solidFill>
              <a:round/>
              <a:headEnd/>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64" name="Oval 26"/>
          <p:cNvSpPr>
            <a:spLocks noChangeArrowheads="1"/>
          </p:cNvSpPr>
          <p:nvPr/>
        </p:nvSpPr>
        <p:spPr bwMode="auto">
          <a:xfrm rot="19380629">
            <a:off x="6708426" y="1933591"/>
            <a:ext cx="228600" cy="1066800"/>
          </a:xfrm>
          <a:prstGeom prst="ellipse">
            <a:avLst/>
          </a:prstGeom>
          <a:solidFill>
            <a:srgbClr val="00FFCC">
              <a:alpha val="50195"/>
            </a:srgbClr>
          </a:solidFill>
          <a:ln w="9525">
            <a:solidFill>
              <a:srgbClr val="00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400"/>
          </a:p>
        </p:txBody>
      </p:sp>
      <p:sp>
        <p:nvSpPr>
          <p:cNvPr id="65" name="Text Box 6"/>
          <p:cNvSpPr txBox="1">
            <a:spLocks noChangeArrowheads="1"/>
          </p:cNvSpPr>
          <p:nvPr/>
        </p:nvSpPr>
        <p:spPr bwMode="auto">
          <a:xfrm>
            <a:off x="8265763" y="1677219"/>
            <a:ext cx="368636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在光近垂直入射时，可观察到定位于薄膜表面的干涉现象；当光以一定的倾角入射到膜上时，干涉现象出现在无限远处或在会聚透镜的焦平面上，前者称等厚干涉，后者称等倾干涉。</a:t>
            </a:r>
          </a:p>
        </p:txBody>
      </p:sp>
      <mc:AlternateContent xmlns:mc="http://schemas.openxmlformats.org/markup-compatibility/2006" xmlns:a14="http://schemas.microsoft.com/office/drawing/2010/main">
        <mc:Choice Requires="a14">
          <p:sp>
            <p:nvSpPr>
              <p:cNvPr id="2" name="矩形 1"/>
              <p:cNvSpPr/>
              <p:nvPr/>
            </p:nvSpPr>
            <p:spPr>
              <a:xfrm>
                <a:off x="3539072" y="3880585"/>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3539072" y="3880585"/>
                <a:ext cx="6580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549831" y="3178562"/>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3549831" y="3178562"/>
                <a:ext cx="64972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537800" y="4583943"/>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67" name="矩形 66"/>
              <p:cNvSpPr>
                <a:spLocks noRot="1" noChangeAspect="1" noMove="1" noResize="1" noEditPoints="1" noAdjustHandles="1" noChangeArrowheads="1" noChangeShapeType="1" noTextEdit="1"/>
              </p:cNvSpPr>
              <p:nvPr/>
            </p:nvSpPr>
            <p:spPr>
              <a:xfrm>
                <a:off x="3537800" y="4583943"/>
                <a:ext cx="658001"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2940955" y="4267576"/>
                <a:ext cx="736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68" name="矩形 67"/>
              <p:cNvSpPr>
                <a:spLocks noRot="1" noChangeAspect="1" noMove="1" noResize="1" noEditPoints="1" noAdjustHandles="1" noChangeArrowheads="1" noChangeShapeType="1" noTextEdit="1"/>
              </p:cNvSpPr>
              <p:nvPr/>
            </p:nvSpPr>
            <p:spPr>
              <a:xfrm>
                <a:off x="2940955" y="4267576"/>
                <a:ext cx="73635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2982155" y="3402356"/>
                <a:ext cx="7280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𝑀</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69" name="矩形 68"/>
              <p:cNvSpPr>
                <a:spLocks noRot="1" noChangeAspect="1" noMove="1" noResize="1" noEditPoints="1" noAdjustHandles="1" noChangeArrowheads="1" noChangeShapeType="1" noTextEdit="1"/>
              </p:cNvSpPr>
              <p:nvPr/>
            </p:nvSpPr>
            <p:spPr>
              <a:xfrm>
                <a:off x="2982155" y="3402356"/>
                <a:ext cx="7280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4454114" y="3617637"/>
                <a:ext cx="51520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4454114" y="3617637"/>
                <a:ext cx="515206"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070628" y="3904333"/>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7070628" y="3904333"/>
                <a:ext cx="50385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6266007" y="4414469"/>
                <a:ext cx="52251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6266007" y="4414469"/>
                <a:ext cx="522514"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5758962" y="3483646"/>
                <a:ext cx="5146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𝐶</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5758962" y="3483646"/>
                <a:ext cx="51462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5011310" y="2868956"/>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5011310" y="2868956"/>
                <a:ext cx="543033"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4422574" y="2823158"/>
                <a:ext cx="4092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𝑖</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4422574" y="2823158"/>
                <a:ext cx="409279"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7022145" y="2689642"/>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7022145" y="2689642"/>
                <a:ext cx="482183"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7499524" y="2105369"/>
                <a:ext cx="5156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𝑃</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7499524" y="2105369"/>
                <a:ext cx="515654"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4924163" y="4544665"/>
                <a:ext cx="52931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4924163" y="4544665"/>
                <a:ext cx="529312"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4965600" y="3671007"/>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4965600" y="3671007"/>
                <a:ext cx="482824"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4769004" y="4077976"/>
                <a:ext cx="4828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𝛾</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769004" y="4077976"/>
                <a:ext cx="482824" cy="523220"/>
              </a:xfrm>
              <a:prstGeom prst="rect">
                <a:avLst/>
              </a:prstGeom>
              <a:blipFill>
                <a:blip r:embed="rId1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6579587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388100"/>
                                        </p:tgtEl>
                                        <p:attrNameLst>
                                          <p:attrName>style.visibility</p:attrName>
                                        </p:attrNameLst>
                                      </p:cBhvr>
                                      <p:to>
                                        <p:strVal val="visible"/>
                                      </p:to>
                                    </p:set>
                                    <p:anim calcmode="discrete" valueType="clr">
                                      <p:cBhvr override="childStyle">
                                        <p:cTn id="7" dur="80"/>
                                        <p:tgtEl>
                                          <p:spTgt spid="388100"/>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88100"/>
                                        </p:tgtEl>
                                        <p:attrNameLst>
                                          <p:attrName>fillcolor</p:attrName>
                                        </p:attrNameLst>
                                      </p:cBhvr>
                                      <p:tavLst>
                                        <p:tav tm="0">
                                          <p:val>
                                            <p:clrVal>
                                              <a:schemeClr val="accent2"/>
                                            </p:clrVal>
                                          </p:val>
                                        </p:tav>
                                        <p:tav tm="50000">
                                          <p:val>
                                            <p:clrVal>
                                              <a:schemeClr val="hlink"/>
                                            </p:clrVal>
                                          </p:val>
                                        </p:tav>
                                      </p:tavLst>
                                    </p:anim>
                                    <p:set>
                                      <p:cBhvr>
                                        <p:cTn id="9" dur="80"/>
                                        <p:tgtEl>
                                          <p:spTgt spid="388100"/>
                                        </p:tgtEl>
                                        <p:attrNameLst>
                                          <p:attrName>fill.type</p:attrName>
                                        </p:attrNameLst>
                                      </p:cBhvr>
                                      <p:to>
                                        <p:strVal val="solid"/>
                                      </p:to>
                                    </p:se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left)">
                                      <p:cBhvr>
                                        <p:cTn id="14" dur="500"/>
                                        <p:tgtEl>
                                          <p:spTgt spid="7"/>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wipe(left)">
                                      <p:cBhvr>
                                        <p:cTn id="17" dur="500"/>
                                        <p:tgtEl>
                                          <p:spTgt spid="69"/>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wipe(left)">
                                      <p:cBhvr>
                                        <p:cTn id="20" dur="500"/>
                                        <p:tgtEl>
                                          <p:spTgt spid="6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6"/>
                                        </p:tgtEl>
                                        <p:attrNameLst>
                                          <p:attrName>style.visibility</p:attrName>
                                        </p:attrNameLst>
                                      </p:cBhvr>
                                      <p:to>
                                        <p:strVal val="visible"/>
                                      </p:to>
                                    </p:set>
                                    <p:animEffect transition="in" filter="wipe(left)">
                                      <p:cBhvr>
                                        <p:cTn id="23" dur="500"/>
                                        <p:tgtEl>
                                          <p:spTgt spid="6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wipe(left)">
                                      <p:cBhvr>
                                        <p:cTn id="26" dur="500"/>
                                        <p:tgtEl>
                                          <p:spTgt spid="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wipe(left)">
                                      <p:cBhvr>
                                        <p:cTn id="29" dur="500"/>
                                        <p:tgtEl>
                                          <p:spTgt spid="67"/>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wipe(left)">
                                      <p:cBhvr>
                                        <p:cTn id="32" dur="500"/>
                                        <p:tgtEl>
                                          <p:spTgt spid="64"/>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77"/>
                                        </p:tgtEl>
                                        <p:attrNameLst>
                                          <p:attrName>style.visibility</p:attrName>
                                        </p:attrNameLst>
                                      </p:cBhvr>
                                      <p:to>
                                        <p:strVal val="visible"/>
                                      </p:to>
                                    </p:set>
                                    <p:animEffect transition="in" filter="wipe(left)">
                                      <p:cBhvr>
                                        <p:cTn id="35" dur="500"/>
                                        <p:tgtEl>
                                          <p:spTgt spid="7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76"/>
                                        </p:tgtEl>
                                        <p:attrNameLst>
                                          <p:attrName>style.visibility</p:attrName>
                                        </p:attrNameLst>
                                      </p:cBhvr>
                                      <p:to>
                                        <p:strVal val="visible"/>
                                      </p:to>
                                    </p:set>
                                    <p:animEffect transition="in" filter="wipe(left)">
                                      <p:cBhvr>
                                        <p:cTn id="38" dur="500"/>
                                        <p:tgtEl>
                                          <p:spTgt spid="76"/>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down)">
                                      <p:cBhvr>
                                        <p:cTn id="41" dur="500"/>
                                        <p:tgtEl>
                                          <p:spTgt spid="71"/>
                                        </p:tgtEl>
                                      </p:cBhvr>
                                    </p:animEffect>
                                  </p:childTnLst>
                                </p:cTn>
                              </p:par>
                            </p:childTnLst>
                          </p:cTn>
                        </p:par>
                      </p:childTnLst>
                    </p:cTn>
                  </p:par>
                  <p:par>
                    <p:cTn id="42" fill="hold">
                      <p:stCondLst>
                        <p:cond delay="indefinite"/>
                      </p:stCondLst>
                      <p:childTnLst>
                        <p:par>
                          <p:cTn id="43" fill="hold">
                            <p:stCondLst>
                              <p:cond delay="0"/>
                            </p:stCondLst>
                            <p:childTnLst>
                              <p:par>
                                <p:cTn id="44" presetID="18" presetClass="entr" presetSubtype="6" fill="hold" nodeType="clickEffect">
                                  <p:stCondLst>
                                    <p:cond delay="0"/>
                                  </p:stCondLst>
                                  <p:childTnLst>
                                    <p:set>
                                      <p:cBhvr>
                                        <p:cTn id="45" dur="1" fill="hold">
                                          <p:stCondLst>
                                            <p:cond delay="0"/>
                                          </p:stCondLst>
                                        </p:cTn>
                                        <p:tgtEl>
                                          <p:spTgt spid="45"/>
                                        </p:tgtEl>
                                        <p:attrNameLst>
                                          <p:attrName>style.visibility</p:attrName>
                                        </p:attrNameLst>
                                      </p:cBhvr>
                                      <p:to>
                                        <p:strVal val="visible"/>
                                      </p:to>
                                    </p:set>
                                    <p:animEffect transition="in" filter="strips(downRight)">
                                      <p:cBhvr>
                                        <p:cTn id="46" dur="500"/>
                                        <p:tgtEl>
                                          <p:spTgt spid="4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0"/>
                                        </p:tgtEl>
                                        <p:attrNameLst>
                                          <p:attrName>style.visibility</p:attrName>
                                        </p:attrNameLst>
                                      </p:cBhvr>
                                      <p:to>
                                        <p:strVal val="visible"/>
                                      </p:to>
                                    </p:set>
                                    <p:animEffect transition="in" filter="wipe(left)">
                                      <p:cBhvr>
                                        <p:cTn id="51" dur="500"/>
                                        <p:tgtEl>
                                          <p:spTgt spid="70"/>
                                        </p:tgtEl>
                                      </p:cBhvr>
                                    </p:animEffect>
                                  </p:childTnLst>
                                </p:cTn>
                              </p:par>
                            </p:childTnLst>
                          </p:cTn>
                        </p:par>
                      </p:childTnLst>
                    </p:cTn>
                  </p:par>
                  <p:par>
                    <p:cTn id="52" fill="hold">
                      <p:stCondLst>
                        <p:cond delay="indefinite"/>
                      </p:stCondLst>
                      <p:childTnLst>
                        <p:par>
                          <p:cTn id="53" fill="hold">
                            <p:stCondLst>
                              <p:cond delay="0"/>
                            </p:stCondLst>
                            <p:childTnLst>
                              <p:par>
                                <p:cTn id="54" presetID="4" presetClass="entr" presetSubtype="32" fill="hold" nodeType="clickEffect">
                                  <p:stCondLst>
                                    <p:cond delay="0"/>
                                  </p:stCondLst>
                                  <p:childTnLst>
                                    <p:set>
                                      <p:cBhvr>
                                        <p:cTn id="55" dur="1" fill="hold">
                                          <p:stCondLst>
                                            <p:cond delay="0"/>
                                          </p:stCondLst>
                                        </p:cTn>
                                        <p:tgtEl>
                                          <p:spTgt spid="57"/>
                                        </p:tgtEl>
                                        <p:attrNameLst>
                                          <p:attrName>style.visibility</p:attrName>
                                        </p:attrNameLst>
                                      </p:cBhvr>
                                      <p:to>
                                        <p:strVal val="visible"/>
                                      </p:to>
                                    </p:set>
                                    <p:animEffect transition="in" filter="box(out)">
                                      <p:cBhvr>
                                        <p:cTn id="56" dur="500"/>
                                        <p:tgtEl>
                                          <p:spTgt spid="5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8"/>
                                        </p:tgtEl>
                                        <p:attrNameLst>
                                          <p:attrName>style.visibility</p:attrName>
                                        </p:attrNameLst>
                                      </p:cBhvr>
                                      <p:to>
                                        <p:strVal val="visible"/>
                                      </p:to>
                                    </p:set>
                                    <p:animEffect transition="in" filter="wipe(left)">
                                      <p:cBhvr>
                                        <p:cTn id="61" dur="500"/>
                                        <p:tgtEl>
                                          <p:spTgt spid="78"/>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499"/>
                                          </p:stCondLst>
                                        </p:cTn>
                                        <p:tgtEl>
                                          <p:spTgt spid="2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75"/>
                                        </p:tgtEl>
                                        <p:attrNameLst>
                                          <p:attrName>style.visibility</p:attrName>
                                        </p:attrNameLst>
                                      </p:cBhvr>
                                      <p:to>
                                        <p:strVal val="visible"/>
                                      </p:to>
                                    </p:set>
                                    <p:animEffect transition="in" filter="wipe(left)">
                                      <p:cBhvr>
                                        <p:cTn id="70" dur="500"/>
                                        <p:tgtEl>
                                          <p:spTgt spid="75"/>
                                        </p:tgtEl>
                                      </p:cBhvr>
                                    </p:animEffect>
                                  </p:childTnLst>
                                </p:cTn>
                              </p:par>
                            </p:childTnLst>
                          </p:cTn>
                        </p:par>
                      </p:childTnLst>
                    </p:cTn>
                  </p:par>
                  <p:par>
                    <p:cTn id="71" fill="hold">
                      <p:stCondLst>
                        <p:cond delay="indefinite"/>
                      </p:stCondLst>
                      <p:childTnLst>
                        <p:par>
                          <p:cTn id="72" fill="hold">
                            <p:stCondLst>
                              <p:cond delay="0"/>
                            </p:stCondLst>
                            <p:childTnLst>
                              <p:par>
                                <p:cTn id="73" presetID="18" presetClass="entr" presetSubtype="6" fill="hold" nodeType="clickEffect">
                                  <p:stCondLst>
                                    <p:cond delay="0"/>
                                  </p:stCondLst>
                                  <p:childTnLst>
                                    <p:set>
                                      <p:cBhvr>
                                        <p:cTn id="74" dur="1" fill="hold">
                                          <p:stCondLst>
                                            <p:cond delay="0"/>
                                          </p:stCondLst>
                                        </p:cTn>
                                        <p:tgtEl>
                                          <p:spTgt spid="50"/>
                                        </p:tgtEl>
                                        <p:attrNameLst>
                                          <p:attrName>style.visibility</p:attrName>
                                        </p:attrNameLst>
                                      </p:cBhvr>
                                      <p:to>
                                        <p:strVal val="visible"/>
                                      </p:to>
                                    </p:set>
                                    <p:animEffect transition="in" filter="strips(downRight)">
                                      <p:cBhvr>
                                        <p:cTn id="75" dur="500"/>
                                        <p:tgtEl>
                                          <p:spTgt spid="50"/>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80"/>
                                        </p:tgtEl>
                                        <p:attrNameLst>
                                          <p:attrName>style.visibility</p:attrName>
                                        </p:attrNameLst>
                                      </p:cBhvr>
                                      <p:to>
                                        <p:strVal val="visible"/>
                                      </p:to>
                                    </p:set>
                                    <p:animEffect transition="in" filter="wipe(left)">
                                      <p:cBhvr>
                                        <p:cTn id="80" dur="500"/>
                                        <p:tgtEl>
                                          <p:spTgt spid="80"/>
                                        </p:tgtEl>
                                      </p:cBhvr>
                                    </p:animEffec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79"/>
                                        </p:tgtEl>
                                        <p:attrNameLst>
                                          <p:attrName>style.visibility</p:attrName>
                                        </p:attrNameLst>
                                      </p:cBhvr>
                                      <p:to>
                                        <p:strVal val="visible"/>
                                      </p:to>
                                    </p:set>
                                    <p:animEffect transition="in" filter="wipe(left)">
                                      <p:cBhvr>
                                        <p:cTn id="85" dur="500"/>
                                        <p:tgtEl>
                                          <p:spTgt spid="79"/>
                                        </p:tgtEl>
                                      </p:cBhvr>
                                    </p:animEffect>
                                  </p:childTnLst>
                                </p:cTn>
                              </p:par>
                            </p:childTnLst>
                          </p:cTn>
                        </p:par>
                      </p:childTnLst>
                    </p:cTn>
                  </p:par>
                  <p:par>
                    <p:cTn id="86" fill="hold">
                      <p:stCondLst>
                        <p:cond delay="indefinite"/>
                      </p:stCondLst>
                      <p:childTnLst>
                        <p:par>
                          <p:cTn id="87" fill="hold">
                            <p:stCondLst>
                              <p:cond delay="0"/>
                            </p:stCondLst>
                            <p:childTnLst>
                              <p:par>
                                <p:cTn id="88" presetID="18" presetClass="entr" presetSubtype="3"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strips(upRight)">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22" presetClass="entr" presetSubtype="8" fill="hold" grpId="0" nodeType="clickEffect">
                                  <p:stCondLst>
                                    <p:cond delay="0"/>
                                  </p:stCondLst>
                                  <p:childTnLst>
                                    <p:set>
                                      <p:cBhvr>
                                        <p:cTn id="94" dur="1" fill="hold">
                                          <p:stCondLst>
                                            <p:cond delay="0"/>
                                          </p:stCondLst>
                                        </p:cTn>
                                        <p:tgtEl>
                                          <p:spTgt spid="73"/>
                                        </p:tgtEl>
                                        <p:attrNameLst>
                                          <p:attrName>style.visibility</p:attrName>
                                        </p:attrNameLst>
                                      </p:cBhvr>
                                      <p:to>
                                        <p:strVal val="visible"/>
                                      </p:to>
                                    </p:set>
                                    <p:animEffect transition="in" filter="wipe(left)">
                                      <p:cBhvr>
                                        <p:cTn id="95" dur="500"/>
                                        <p:tgtEl>
                                          <p:spTgt spid="73"/>
                                        </p:tgtEl>
                                      </p:cBhvr>
                                    </p:animEffect>
                                  </p:childTnLst>
                                </p:cTn>
                              </p:par>
                            </p:childTnLst>
                          </p:cTn>
                        </p:par>
                      </p:childTnLst>
                    </p:cTn>
                  </p:par>
                  <p:par>
                    <p:cTn id="96" fill="hold">
                      <p:stCondLst>
                        <p:cond delay="indefinite"/>
                      </p:stCondLst>
                      <p:childTnLst>
                        <p:par>
                          <p:cTn id="97" fill="hold">
                            <p:stCondLst>
                              <p:cond delay="0"/>
                            </p:stCondLst>
                            <p:childTnLst>
                              <p:par>
                                <p:cTn id="98" presetID="18" presetClass="entr" presetSubtype="6" fill="hold" nodeType="click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strips(downRight)">
                                      <p:cBhvr>
                                        <p:cTn id="100" dur="500"/>
                                        <p:tgtEl>
                                          <p:spTgt spid="39"/>
                                        </p:tgtEl>
                                      </p:cBhvr>
                                    </p:animEffect>
                                  </p:childTnLst>
                                </p:cTn>
                              </p:par>
                            </p:childTnLst>
                          </p:cTn>
                        </p:par>
                      </p:childTnLst>
                    </p:cTn>
                  </p:par>
                  <p:par>
                    <p:cTn id="101" fill="hold">
                      <p:stCondLst>
                        <p:cond delay="indefinite"/>
                      </p:stCondLst>
                      <p:childTnLst>
                        <p:par>
                          <p:cTn id="102" fill="hold">
                            <p:stCondLst>
                              <p:cond delay="0"/>
                            </p:stCondLst>
                            <p:childTnLst>
                              <p:par>
                                <p:cTn id="103" presetID="22" presetClass="entr" presetSubtype="8" fill="hold" grpId="0" nodeType="clickEffect">
                                  <p:stCondLst>
                                    <p:cond delay="0"/>
                                  </p:stCondLst>
                                  <p:childTnLst>
                                    <p:set>
                                      <p:cBhvr>
                                        <p:cTn id="104" dur="1" fill="hold">
                                          <p:stCondLst>
                                            <p:cond delay="0"/>
                                          </p:stCondLst>
                                        </p:cTn>
                                        <p:tgtEl>
                                          <p:spTgt spid="72"/>
                                        </p:tgtEl>
                                        <p:attrNameLst>
                                          <p:attrName>style.visibility</p:attrName>
                                        </p:attrNameLst>
                                      </p:cBhvr>
                                      <p:to>
                                        <p:strVal val="visible"/>
                                      </p:to>
                                    </p:set>
                                    <p:animEffect transition="in" filter="wipe(left)">
                                      <p:cBhvr>
                                        <p:cTn id="105" dur="500"/>
                                        <p:tgtEl>
                                          <p:spTgt spid="72"/>
                                        </p:tgtEl>
                                      </p:cBhvr>
                                    </p:animEffect>
                                  </p:childTnLst>
                                </p:cTn>
                              </p:par>
                            </p:childTnLst>
                          </p:cTn>
                        </p:par>
                      </p:childTnLst>
                    </p:cTn>
                  </p:par>
                  <p:par>
                    <p:cTn id="106" fill="hold">
                      <p:stCondLst>
                        <p:cond delay="indefinite"/>
                      </p:stCondLst>
                      <p:childTnLst>
                        <p:par>
                          <p:cTn id="107" fill="hold">
                            <p:stCondLst>
                              <p:cond delay="0"/>
                            </p:stCondLst>
                            <p:childTnLst>
                              <p:par>
                                <p:cTn id="108" presetID="22" presetClass="entr" presetSubtype="8" fill="hold" grpId="0" nodeType="clickEffect">
                                  <p:stCondLst>
                                    <p:cond delay="0"/>
                                  </p:stCondLst>
                                  <p:childTnLst>
                                    <p:set>
                                      <p:cBhvr>
                                        <p:cTn id="109" dur="1" fill="hold">
                                          <p:stCondLst>
                                            <p:cond delay="0"/>
                                          </p:stCondLst>
                                        </p:cTn>
                                        <p:tgtEl>
                                          <p:spTgt spid="28"/>
                                        </p:tgtEl>
                                        <p:attrNameLst>
                                          <p:attrName>style.visibility</p:attrName>
                                        </p:attrNameLst>
                                      </p:cBhvr>
                                      <p:to>
                                        <p:strVal val="visible"/>
                                      </p:to>
                                    </p:set>
                                    <p:animEffect transition="in" filter="wipe(left)">
                                      <p:cBhvr>
                                        <p:cTn id="110" dur="500"/>
                                        <p:tgtEl>
                                          <p:spTgt spid="28"/>
                                        </p:tgtEl>
                                      </p:cBhvr>
                                    </p:animEffect>
                                  </p:childTnLst>
                                </p:cTn>
                              </p:par>
                            </p:childTnLst>
                          </p:cTn>
                        </p:par>
                      </p:childTnLst>
                    </p:cTn>
                  </p:par>
                  <p:par>
                    <p:cTn id="111" fill="hold">
                      <p:stCondLst>
                        <p:cond delay="indefinite"/>
                      </p:stCondLst>
                      <p:childTnLst>
                        <p:par>
                          <p:cTn id="112" fill="hold">
                            <p:stCondLst>
                              <p:cond delay="0"/>
                            </p:stCondLst>
                            <p:childTnLst>
                              <p:par>
                                <p:cTn id="113" presetID="22" presetClass="entr" presetSubtype="8" fill="hold" grpId="0" nodeType="clickEffect">
                                  <p:stCondLst>
                                    <p:cond delay="0"/>
                                  </p:stCondLst>
                                  <p:childTnLst>
                                    <p:set>
                                      <p:cBhvr>
                                        <p:cTn id="114" dur="1" fill="hold">
                                          <p:stCondLst>
                                            <p:cond delay="0"/>
                                          </p:stCondLst>
                                        </p:cTn>
                                        <p:tgtEl>
                                          <p:spTgt spid="74"/>
                                        </p:tgtEl>
                                        <p:attrNameLst>
                                          <p:attrName>style.visibility</p:attrName>
                                        </p:attrNameLst>
                                      </p:cBhvr>
                                      <p:to>
                                        <p:strVal val="visible"/>
                                      </p:to>
                                    </p:set>
                                    <p:animEffect transition="in" filter="wipe(left)">
                                      <p:cBhvr>
                                        <p:cTn id="115" dur="500"/>
                                        <p:tgtEl>
                                          <p:spTgt spid="74"/>
                                        </p:tgtEl>
                                      </p:cBhvr>
                                    </p:animEffect>
                                  </p:childTnLst>
                                </p:cTn>
                              </p:par>
                            </p:childTnLst>
                          </p:cTn>
                        </p:par>
                      </p:childTnLst>
                    </p:cTn>
                  </p:par>
                  <p:par>
                    <p:cTn id="116" fill="hold">
                      <p:stCondLst>
                        <p:cond delay="indefinite"/>
                      </p:stCondLst>
                      <p:childTnLst>
                        <p:par>
                          <p:cTn id="117" fill="hold">
                            <p:stCondLst>
                              <p:cond delay="0"/>
                            </p:stCondLst>
                            <p:childTnLst>
                              <p:par>
                                <p:cTn id="118" presetID="22" presetClass="entr" presetSubtype="8" fill="hold" grpId="0" nodeType="clickEffect">
                                  <p:stCondLst>
                                    <p:cond delay="0"/>
                                  </p:stCondLst>
                                  <p:childTnLst>
                                    <p:set>
                                      <p:cBhvr>
                                        <p:cTn id="119" dur="1" fill="hold">
                                          <p:stCondLst>
                                            <p:cond delay="0"/>
                                          </p:stCondLst>
                                        </p:cTn>
                                        <p:tgtEl>
                                          <p:spTgt spid="65"/>
                                        </p:tgtEl>
                                        <p:attrNameLst>
                                          <p:attrName>style.visibility</p:attrName>
                                        </p:attrNameLst>
                                      </p:cBhvr>
                                      <p:to>
                                        <p:strVal val="visible"/>
                                      </p:to>
                                    </p:set>
                                    <p:animEffect transition="in" filter="wipe(left)">
                                      <p:cBhvr>
                                        <p:cTn id="120"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8100" grpId="0"/>
      <p:bldP spid="28" grpId="0" animBg="1"/>
      <p:bldP spid="64" grpId="0" animBg="1"/>
      <p:bldP spid="65" grpId="0"/>
      <p:bldP spid="2"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Rectangle 21"/>
          <p:cNvSpPr>
            <a:spLocks noChangeArrowheads="1"/>
          </p:cNvSpPr>
          <p:nvPr/>
        </p:nvSpPr>
        <p:spPr bwMode="auto">
          <a:xfrm>
            <a:off x="2276302" y="3656341"/>
            <a:ext cx="7127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lang="zh-CN" altLang="en-US" sz="2800" dirty="0">
                <a:solidFill>
                  <a:srgbClr val="0000FF"/>
                </a:solidFill>
                <a:latin typeface="+mn-lt"/>
                <a:ea typeface="+mn-ea"/>
              </a:rPr>
              <a:t>干涉明纹、暗纹对应的光程差分别为</a:t>
            </a:r>
          </a:p>
        </p:txBody>
      </p:sp>
      <p:sp>
        <p:nvSpPr>
          <p:cNvPr id="165917" name="Text Box 28"/>
          <p:cNvSpPr txBox="1">
            <a:spLocks noChangeArrowheads="1"/>
          </p:cNvSpPr>
          <p:nvPr/>
        </p:nvSpPr>
        <p:spPr bwMode="auto">
          <a:xfrm>
            <a:off x="7627762" y="5174129"/>
            <a:ext cx="1752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干涉暗纹</a:t>
            </a:r>
          </a:p>
        </p:txBody>
      </p:sp>
      <p:sp>
        <p:nvSpPr>
          <p:cNvPr id="37897" name="Text Box 29"/>
          <p:cNvSpPr txBox="1">
            <a:spLocks noChangeArrowheads="1"/>
          </p:cNvSpPr>
          <p:nvPr/>
        </p:nvSpPr>
        <p:spPr bwMode="auto">
          <a:xfrm>
            <a:off x="1693703" y="744350"/>
            <a:ext cx="46799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、反射光与透射光的干涉</a:t>
            </a:r>
          </a:p>
        </p:txBody>
      </p:sp>
      <p:grpSp>
        <p:nvGrpSpPr>
          <p:cNvPr id="3" name="Group 34"/>
          <p:cNvGrpSpPr>
            <a:grpSpLocks/>
          </p:cNvGrpSpPr>
          <p:nvPr/>
        </p:nvGrpSpPr>
        <p:grpSpPr bwMode="auto">
          <a:xfrm>
            <a:off x="8551864" y="569914"/>
            <a:ext cx="2794000" cy="2205038"/>
            <a:chOff x="3563" y="1085"/>
            <a:chExt cx="1760" cy="1389"/>
          </a:xfrm>
        </p:grpSpPr>
        <p:sp>
          <p:nvSpPr>
            <p:cNvPr id="165899" name="Line 9"/>
            <p:cNvSpPr>
              <a:spLocks noChangeShapeType="1"/>
            </p:cNvSpPr>
            <p:nvPr/>
          </p:nvSpPr>
          <p:spPr bwMode="auto">
            <a:xfrm>
              <a:off x="4422" y="1162"/>
              <a:ext cx="0" cy="129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0" name="Text Box 10"/>
            <p:cNvSpPr txBox="1">
              <a:spLocks noChangeArrowheads="1"/>
            </p:cNvSpPr>
            <p:nvPr/>
          </p:nvSpPr>
          <p:spPr bwMode="auto">
            <a:xfrm>
              <a:off x="4206" y="1093"/>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p>
          </p:txBody>
        </p:sp>
        <p:sp>
          <p:nvSpPr>
            <p:cNvPr id="165901" name="Rectangle 6"/>
            <p:cNvSpPr>
              <a:spLocks noChangeArrowheads="1"/>
            </p:cNvSpPr>
            <p:nvPr/>
          </p:nvSpPr>
          <p:spPr bwMode="auto">
            <a:xfrm>
              <a:off x="3787" y="1706"/>
              <a:ext cx="1536" cy="768"/>
            </a:xfrm>
            <a:prstGeom prst="rect">
              <a:avLst/>
            </a:prstGeom>
            <a:solidFill>
              <a:srgbClr val="339966">
                <a:alpha val="50980"/>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zh-CN" sz="2800">
                <a:solidFill>
                  <a:srgbClr val="0000FF"/>
                </a:solidFill>
                <a:latin typeface="+mn-lt"/>
                <a:ea typeface="+mn-ea"/>
              </a:endParaRPr>
            </a:p>
          </p:txBody>
        </p:sp>
        <p:sp>
          <p:nvSpPr>
            <p:cNvPr id="165903" name="Line 12"/>
            <p:cNvSpPr>
              <a:spLocks noChangeShapeType="1"/>
            </p:cNvSpPr>
            <p:nvPr/>
          </p:nvSpPr>
          <p:spPr bwMode="auto">
            <a:xfrm flipV="1">
              <a:off x="4606" y="1344"/>
              <a:ext cx="0" cy="1104"/>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4" name="Text Box 13"/>
            <p:cNvSpPr txBox="1">
              <a:spLocks noChangeArrowheads="1"/>
            </p:cNvSpPr>
            <p:nvPr/>
          </p:nvSpPr>
          <p:spPr bwMode="auto">
            <a:xfrm>
              <a:off x="4569" y="1298"/>
              <a:ext cx="33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a:solidFill>
                    <a:srgbClr val="0000FF"/>
                  </a:solidFill>
                  <a:latin typeface="+mn-lt"/>
                  <a:ea typeface="+mn-ea"/>
                </a:rPr>
                <a:t>3</a:t>
              </a:r>
            </a:p>
          </p:txBody>
        </p:sp>
        <p:sp>
          <p:nvSpPr>
            <p:cNvPr id="165906" name="Line 16"/>
            <p:cNvSpPr>
              <a:spLocks noChangeShapeType="1"/>
            </p:cNvSpPr>
            <p:nvPr/>
          </p:nvSpPr>
          <p:spPr bwMode="auto">
            <a:xfrm>
              <a:off x="3563" y="1728"/>
              <a:ext cx="24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7" name="Line 17"/>
            <p:cNvSpPr>
              <a:spLocks noChangeShapeType="1"/>
            </p:cNvSpPr>
            <p:nvPr/>
          </p:nvSpPr>
          <p:spPr bwMode="auto">
            <a:xfrm>
              <a:off x="3611" y="2448"/>
              <a:ext cx="192"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8" name="Line 18"/>
            <p:cNvSpPr>
              <a:spLocks noChangeShapeType="1"/>
            </p:cNvSpPr>
            <p:nvPr/>
          </p:nvSpPr>
          <p:spPr bwMode="auto">
            <a:xfrm>
              <a:off x="3707" y="1728"/>
              <a:ext cx="0" cy="71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sp>
          <p:nvSpPr>
            <p:cNvPr id="165909" name="Text Box 31"/>
            <p:cNvSpPr txBox="1">
              <a:spLocks noChangeArrowheads="1"/>
            </p:cNvSpPr>
            <p:nvPr/>
          </p:nvSpPr>
          <p:spPr bwMode="auto">
            <a:xfrm>
              <a:off x="4401" y="1085"/>
              <a:ext cx="27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p>
          </p:txBody>
        </p:sp>
        <p:sp>
          <p:nvSpPr>
            <p:cNvPr id="165910" name="Line 32"/>
            <p:cNvSpPr>
              <a:spLocks noChangeShapeType="1"/>
            </p:cNvSpPr>
            <p:nvPr/>
          </p:nvSpPr>
          <p:spPr bwMode="auto">
            <a:xfrm flipV="1">
              <a:off x="4513" y="1344"/>
              <a:ext cx="0" cy="362"/>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pPr algn="just"/>
              <a:endParaRPr lang="zh-CN" altLang="en-US" sz="2800">
                <a:latin typeface="+mn-lt"/>
                <a:ea typeface="+mn-ea"/>
              </a:endParaRPr>
            </a:p>
          </p:txBody>
        </p:sp>
      </p:grpSp>
      <p:grpSp>
        <p:nvGrpSpPr>
          <p:cNvPr id="4" name="Group 38"/>
          <p:cNvGrpSpPr>
            <a:grpSpLocks/>
          </p:cNvGrpSpPr>
          <p:nvPr/>
        </p:nvGrpSpPr>
        <p:grpSpPr bwMode="auto">
          <a:xfrm>
            <a:off x="1992313" y="2132479"/>
            <a:ext cx="5299075" cy="523875"/>
            <a:chOff x="612" y="1298"/>
            <a:chExt cx="3338" cy="330"/>
          </a:xfrm>
        </p:grpSpPr>
        <p:sp>
          <p:nvSpPr>
            <p:cNvPr id="165897" name="Text Box 19"/>
            <p:cNvSpPr txBox="1">
              <a:spLocks noChangeArrowheads="1"/>
            </p:cNvSpPr>
            <p:nvPr/>
          </p:nvSpPr>
          <p:spPr bwMode="auto">
            <a:xfrm>
              <a:off x="748" y="1298"/>
              <a:ext cx="320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 </a:t>
              </a:r>
              <a:r>
                <a:rPr lang="zh-CN" altLang="en-US" sz="2800" dirty="0">
                  <a:solidFill>
                    <a:srgbClr val="0000FF"/>
                  </a:solidFill>
                  <a:latin typeface="+mn-lt"/>
                  <a:ea typeface="+mn-ea"/>
                </a:rPr>
                <a:t>反射光线 </a:t>
              </a:r>
              <a:r>
                <a:rPr lang="en-US" altLang="zh-CN" sz="2800" dirty="0">
                  <a:solidFill>
                    <a:srgbClr val="0000FF"/>
                  </a:solidFill>
                  <a:latin typeface="+mn-lt"/>
                  <a:ea typeface="+mn-ea"/>
                </a:rPr>
                <a:t>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光的光程差</a:t>
              </a:r>
            </a:p>
          </p:txBody>
        </p:sp>
        <p:pic>
          <p:nvPicPr>
            <p:cNvPr id="165898" name="Picture 37"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 y="1344"/>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mc:AlternateContent xmlns:mc="http://schemas.openxmlformats.org/markup-compatibility/2006" xmlns:a14="http://schemas.microsoft.com/office/drawing/2010/main">
        <mc:Choice Requires="a14">
          <p:sp>
            <p:nvSpPr>
              <p:cNvPr id="30" name="矩形 29"/>
              <p:cNvSpPr/>
              <p:nvPr/>
            </p:nvSpPr>
            <p:spPr>
              <a:xfrm>
                <a:off x="8963767" y="1897281"/>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8963767" y="1897281"/>
                <a:ext cx="496995"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398496" y="1914199"/>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398496" y="1914199"/>
                <a:ext cx="4698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3061820" y="2720269"/>
                <a:ext cx="2196114"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3061820" y="2720269"/>
                <a:ext cx="2196114"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3061820" y="4556277"/>
                <a:ext cx="254255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3061820" y="4556277"/>
                <a:ext cx="2542556"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5779602" y="4523117"/>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5779602" y="4523117"/>
                <a:ext cx="65755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9207957" y="4737498"/>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9207957" y="4737498"/>
                <a:ext cx="250357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5734050" y="4913465"/>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5734050" y="4913465"/>
                <a:ext cx="1874744" cy="907749"/>
              </a:xfrm>
              <a:prstGeom prst="rect">
                <a:avLst/>
              </a:prstGeom>
              <a:blipFill>
                <a:blip r:embed="rId10"/>
                <a:stretch>
                  <a:fillRect/>
                </a:stretch>
              </a:blipFill>
            </p:spPr>
            <p:txBody>
              <a:bodyPr/>
              <a:lstStyle/>
              <a:p>
                <a:r>
                  <a:rPr lang="zh-CN" altLang="en-US">
                    <a:noFill/>
                  </a:rPr>
                  <a:t> </a:t>
                </a:r>
              </a:p>
            </p:txBody>
          </p:sp>
        </mc:Fallback>
      </mc:AlternateContent>
      <p:sp>
        <p:nvSpPr>
          <p:cNvPr id="37" name="AutoShape 23"/>
          <p:cNvSpPr>
            <a:spLocks/>
          </p:cNvSpPr>
          <p:nvPr/>
        </p:nvSpPr>
        <p:spPr bwMode="auto">
          <a:xfrm>
            <a:off x="5649928" y="4697686"/>
            <a:ext cx="166290" cy="726528"/>
          </a:xfrm>
          <a:prstGeom prst="leftBrace">
            <a:avLst>
              <a:gd name="adj1" fmla="val 58334"/>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38" name="Text Box 27"/>
          <p:cNvSpPr txBox="1">
            <a:spLocks noChangeArrowheads="1"/>
          </p:cNvSpPr>
          <p:nvPr/>
        </p:nvSpPr>
        <p:spPr bwMode="auto">
          <a:xfrm>
            <a:off x="7627762" y="4529273"/>
            <a:ext cx="1774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zh-CN" altLang="en-US" sz="2800" dirty="0">
                <a:solidFill>
                  <a:srgbClr val="0000FF"/>
                </a:solidFill>
                <a:latin typeface="+mn-lt"/>
                <a:ea typeface="+mn-ea"/>
              </a:rPr>
              <a:t>干涉明纹</a:t>
            </a:r>
          </a:p>
        </p:txBody>
      </p:sp>
    </p:spTree>
    <p:extLst>
      <p:ext uri="{BB962C8B-B14F-4D97-AF65-F5344CB8AC3E}">
        <p14:creationId xmlns:p14="http://schemas.microsoft.com/office/powerpoint/2010/main" val="200576984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7897"/>
                                        </p:tgtEl>
                                        <p:attrNameLst>
                                          <p:attrName>style.visibility</p:attrName>
                                        </p:attrNameLst>
                                      </p:cBhvr>
                                      <p:to>
                                        <p:strVal val="visible"/>
                                      </p:to>
                                    </p:set>
                                    <p:animEffect transition="in" filter="wipe(left)">
                                      <p:cBhvr>
                                        <p:cTn id="7" dur="500"/>
                                        <p:tgtEl>
                                          <p:spTgt spid="3789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wipe(left)">
                                      <p:cBhvr>
                                        <p:cTn id="15" dur="500"/>
                                        <p:tgtEl>
                                          <p:spTgt spid="3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0"/>
                                        </p:tgtEl>
                                        <p:attrNameLst>
                                          <p:attrName>style.visibility</p:attrName>
                                        </p:attrNameLst>
                                      </p:cBhvr>
                                      <p:to>
                                        <p:strVal val="visible"/>
                                      </p:to>
                                    </p:set>
                                    <p:animEffect transition="in" filter="wipe(left)">
                                      <p:cBhvr>
                                        <p:cTn id="18" dur="500"/>
                                        <p:tgtEl>
                                          <p:spTgt spid="30"/>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2" presetClass="entr" presetSubtype="8"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32"/>
                                        </p:tgtEl>
                                        <p:attrNameLst>
                                          <p:attrName>style.visibility</p:attrName>
                                        </p:attrNameLst>
                                      </p:cBhvr>
                                      <p:to>
                                        <p:strVal val="visible"/>
                                      </p:to>
                                    </p:set>
                                    <p:animEffect transition="in" filter="wipe(left)">
                                      <p:cBhvr>
                                        <p:cTn id="28" dur="500"/>
                                        <p:tgtEl>
                                          <p:spTgt spid="3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7895"/>
                                        </p:tgtEl>
                                        <p:attrNameLst>
                                          <p:attrName>style.visibility</p:attrName>
                                        </p:attrNameLst>
                                      </p:cBhvr>
                                      <p:to>
                                        <p:strVal val="visible"/>
                                      </p:to>
                                    </p:set>
                                    <p:animEffect transition="in" filter="wipe(left)">
                                      <p:cBhvr>
                                        <p:cTn id="33" dur="500"/>
                                        <p:tgtEl>
                                          <p:spTgt spid="3789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wipe(left)">
                                      <p:cBhvr>
                                        <p:cTn id="38" dur="500"/>
                                        <p:tgtEl>
                                          <p:spTgt spid="33"/>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1"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wipe(up)">
                                      <p:cBhvr>
                                        <p:cTn id="43" dur="500"/>
                                        <p:tgtEl>
                                          <p:spTgt spid="3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34"/>
                                        </p:tgtEl>
                                        <p:attrNameLst>
                                          <p:attrName>style.visibility</p:attrName>
                                        </p:attrNameLst>
                                      </p:cBhvr>
                                      <p:to>
                                        <p:strVal val="visible"/>
                                      </p:to>
                                    </p:set>
                                    <p:animEffect transition="in" filter="wipe(left)">
                                      <p:cBhvr>
                                        <p:cTn id="48" dur="500"/>
                                        <p:tgtEl>
                                          <p:spTgt spid="34"/>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animEffect transition="in" filter="wipe(left)">
                                      <p:cBhvr>
                                        <p:cTn id="53" dur="500"/>
                                        <p:tgtEl>
                                          <p:spTgt spid="38"/>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wipe(left)">
                                      <p:cBhvr>
                                        <p:cTn id="58" dur="500"/>
                                        <p:tgtEl>
                                          <p:spTgt spid="36"/>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65917"/>
                                        </p:tgtEl>
                                        <p:attrNameLst>
                                          <p:attrName>style.visibility</p:attrName>
                                        </p:attrNameLst>
                                      </p:cBhvr>
                                      <p:to>
                                        <p:strVal val="visible"/>
                                      </p:to>
                                    </p:set>
                                    <p:animEffect transition="in" filter="wipe(left)">
                                      <p:cBhvr>
                                        <p:cTn id="63" dur="500"/>
                                        <p:tgtEl>
                                          <p:spTgt spid="165917"/>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895" grpId="0"/>
      <p:bldP spid="165917" grpId="0"/>
      <p:bldP spid="37897" grpId="0"/>
      <p:bldP spid="30" grpId="0"/>
      <p:bldP spid="31" grpId="0"/>
      <p:bldP spid="32" grpId="0"/>
      <p:bldP spid="33" grpId="0"/>
      <p:bldP spid="34" grpId="0"/>
      <p:bldP spid="35" grpId="0"/>
      <p:bldP spid="36" grpId="0"/>
      <p:bldP spid="37" grpId="0" animBg="1"/>
      <p:bldP spid="38"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7" name="Text Box 6"/>
          <p:cNvSpPr txBox="1">
            <a:spLocks noChangeArrowheads="1"/>
          </p:cNvSpPr>
          <p:nvPr/>
        </p:nvSpPr>
        <p:spPr bwMode="auto">
          <a:xfrm>
            <a:off x="2343150" y="3601917"/>
            <a:ext cx="7700007"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50000"/>
              </a:spcBef>
              <a:buFontTx/>
              <a:buNone/>
            </a:pPr>
            <a:r>
              <a:rPr lang="zh-CN" altLang="en-US" sz="2800" dirty="0">
                <a:solidFill>
                  <a:srgbClr val="0000FF"/>
                </a:solidFill>
                <a:latin typeface="+mn-lt"/>
                <a:ea typeface="+mn-ea"/>
              </a:rPr>
              <a:t>反射光的干涉加强时，透射光的干涉减弱。</a:t>
            </a:r>
          </a:p>
        </p:txBody>
      </p:sp>
      <p:sp>
        <p:nvSpPr>
          <p:cNvPr id="38930" name="Text Box 26"/>
          <p:cNvSpPr txBox="1">
            <a:spLocks noChangeArrowheads="1"/>
          </p:cNvSpPr>
          <p:nvPr/>
        </p:nvSpPr>
        <p:spPr bwMode="auto">
          <a:xfrm>
            <a:off x="2351089" y="857250"/>
            <a:ext cx="446563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透射光线 </a:t>
            </a:r>
            <a:r>
              <a:rPr lang="en-US" altLang="zh-CN" sz="2800" dirty="0">
                <a:solidFill>
                  <a:srgbClr val="0000FF"/>
                </a:solidFill>
                <a:latin typeface="+mn-lt"/>
                <a:ea typeface="+mn-ea"/>
              </a:rPr>
              <a:t>2</a:t>
            </a:r>
            <a:r>
              <a:rPr lang="zh-CN" altLang="en-US" sz="2800" dirty="0">
                <a:solidFill>
                  <a:srgbClr val="0000FF"/>
                </a:solidFill>
                <a:latin typeface="+mn-lt"/>
                <a:ea typeface="+mn-ea"/>
              </a:rPr>
              <a:t>，</a:t>
            </a:r>
            <a:r>
              <a:rPr lang="en-US" altLang="zh-CN" sz="2800" dirty="0">
                <a:solidFill>
                  <a:srgbClr val="0000FF"/>
                </a:solidFill>
                <a:latin typeface="+mn-lt"/>
                <a:ea typeface="+mn-ea"/>
              </a:rPr>
              <a:t>3</a:t>
            </a:r>
            <a:r>
              <a:rPr lang="zh-CN" altLang="en-US" sz="2800" dirty="0">
                <a:solidFill>
                  <a:srgbClr val="0000FF"/>
                </a:solidFill>
                <a:latin typeface="+mn-lt"/>
                <a:ea typeface="+mn-ea"/>
              </a:rPr>
              <a:t>的光程差</a:t>
            </a:r>
          </a:p>
        </p:txBody>
      </p:sp>
      <p:sp>
        <p:nvSpPr>
          <p:cNvPr id="38931" name="AutoShape 31"/>
          <p:cNvSpPr>
            <a:spLocks/>
          </p:cNvSpPr>
          <p:nvPr/>
        </p:nvSpPr>
        <p:spPr bwMode="auto">
          <a:xfrm>
            <a:off x="4068412" y="1904247"/>
            <a:ext cx="193446" cy="1300126"/>
          </a:xfrm>
          <a:prstGeom prst="leftBrace">
            <a:avLst>
              <a:gd name="adj1" fmla="val 58458"/>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38932" name="Text Box 35"/>
          <p:cNvSpPr txBox="1">
            <a:spLocks noChangeArrowheads="1"/>
          </p:cNvSpPr>
          <p:nvPr/>
        </p:nvSpPr>
        <p:spPr bwMode="auto">
          <a:xfrm>
            <a:off x="5987252" y="1760310"/>
            <a:ext cx="1152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明纹</a:t>
            </a:r>
          </a:p>
        </p:txBody>
      </p:sp>
      <p:sp>
        <p:nvSpPr>
          <p:cNvPr id="38933" name="Text Box 36"/>
          <p:cNvSpPr txBox="1">
            <a:spLocks noChangeArrowheads="1"/>
          </p:cNvSpPr>
          <p:nvPr/>
        </p:nvSpPr>
        <p:spPr bwMode="auto">
          <a:xfrm>
            <a:off x="5987252" y="2554310"/>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暗纹</a:t>
            </a:r>
          </a:p>
        </p:txBody>
      </p:sp>
      <p:grpSp>
        <p:nvGrpSpPr>
          <p:cNvPr id="8" name="Group 40"/>
          <p:cNvGrpSpPr>
            <a:grpSpLocks/>
          </p:cNvGrpSpPr>
          <p:nvPr/>
        </p:nvGrpSpPr>
        <p:grpSpPr bwMode="auto">
          <a:xfrm>
            <a:off x="3764028" y="4802059"/>
            <a:ext cx="7661275" cy="1169988"/>
            <a:chOff x="657" y="3022"/>
            <a:chExt cx="4826" cy="737"/>
          </a:xfrm>
        </p:grpSpPr>
        <p:sp>
          <p:nvSpPr>
            <p:cNvPr id="167949" name="AutoShape 39" descr="胡桃"/>
            <p:cNvSpPr>
              <a:spLocks noChangeArrowheads="1"/>
            </p:cNvSpPr>
            <p:nvPr/>
          </p:nvSpPr>
          <p:spPr bwMode="auto">
            <a:xfrm>
              <a:off x="657" y="3022"/>
              <a:ext cx="4826" cy="726"/>
            </a:xfrm>
            <a:prstGeom prst="roundRect">
              <a:avLst>
                <a:gd name="adj" fmla="val 16667"/>
              </a:avLst>
            </a:prstGeom>
            <a:blipFill dpi="0" rotWithShape="1">
              <a:blip r:embed="rId3"/>
              <a:srcRect/>
              <a:tile tx="0" ty="0" sx="100000" sy="100000" flip="none" algn="tl"/>
            </a:blip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7950" name="Text Box 38"/>
            <p:cNvSpPr txBox="1">
              <a:spLocks noChangeArrowheads="1"/>
            </p:cNvSpPr>
            <p:nvPr/>
          </p:nvSpPr>
          <p:spPr bwMode="auto">
            <a:xfrm>
              <a:off x="748" y="3022"/>
              <a:ext cx="4735" cy="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5000"/>
                </a:lnSpc>
                <a:spcBef>
                  <a:spcPct val="50000"/>
                </a:spcBef>
                <a:buFontTx/>
                <a:buNone/>
              </a:pPr>
              <a:r>
                <a:rPr lang="zh-CN" altLang="en-US" sz="2800" dirty="0">
                  <a:solidFill>
                    <a:srgbClr val="0000FF"/>
                  </a:solidFill>
                  <a:latin typeface="+mn-lt"/>
                  <a:ea typeface="+mn-ea"/>
                </a:rPr>
                <a:t>当入射光的波长一定时，厚度相同的地方干涉结果也相同，所以，这种干涉称为</a:t>
              </a:r>
              <a:r>
                <a:rPr lang="zh-CN" altLang="en-US" sz="2800" dirty="0">
                  <a:solidFill>
                    <a:srgbClr val="FF0000"/>
                  </a:solidFill>
                  <a:latin typeface="+mn-lt"/>
                  <a:ea typeface="+mn-ea"/>
                </a:rPr>
                <a:t>等厚干涉</a:t>
              </a:r>
              <a:r>
                <a:rPr lang="zh-CN" altLang="en-US" sz="2800" dirty="0">
                  <a:solidFill>
                    <a:srgbClr val="0000FF"/>
                  </a:solidFill>
                  <a:latin typeface="+mn-lt"/>
                  <a:ea typeface="+mn-ea"/>
                </a:rPr>
                <a:t>。 </a:t>
              </a:r>
            </a:p>
          </p:txBody>
        </p:sp>
      </p:grpSp>
      <p:pic>
        <p:nvPicPr>
          <p:cNvPr id="38935" name="Picture 41"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750" y="930275"/>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33" name="矩形 32"/>
              <p:cNvSpPr/>
              <p:nvPr/>
            </p:nvSpPr>
            <p:spPr>
              <a:xfrm>
                <a:off x="2119200" y="2267970"/>
                <a:ext cx="191655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2119200" y="2267970"/>
                <a:ext cx="191655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4248618" y="1705875"/>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4248618" y="1705875"/>
                <a:ext cx="657551"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6775741" y="2222806"/>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35" name="矩形 34"/>
              <p:cNvSpPr>
                <a:spLocks noRot="1" noChangeAspect="1" noMove="1" noResize="1" noEditPoints="1" noAdjustHandles="1" noChangeArrowheads="1" noChangeShapeType="1" noTextEdit="1"/>
              </p:cNvSpPr>
              <p:nvPr/>
            </p:nvSpPr>
            <p:spPr>
              <a:xfrm>
                <a:off x="6775741" y="2222806"/>
                <a:ext cx="250357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180002" y="2341392"/>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180002" y="2341392"/>
                <a:ext cx="1874744" cy="907749"/>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691263" y="145035"/>
            <a:ext cx="3009709" cy="2899707"/>
            <a:chOff x="8691263" y="145035"/>
            <a:chExt cx="3009709" cy="2899707"/>
          </a:xfrm>
        </p:grpSpPr>
        <p:grpSp>
          <p:nvGrpSpPr>
            <p:cNvPr id="167939" name="组合 27"/>
            <p:cNvGrpSpPr>
              <a:grpSpLocks/>
            </p:cNvGrpSpPr>
            <p:nvPr/>
          </p:nvGrpSpPr>
          <p:grpSpPr bwMode="auto">
            <a:xfrm>
              <a:off x="8881572" y="145035"/>
              <a:ext cx="2819400" cy="2899707"/>
              <a:chOff x="5829300" y="404813"/>
              <a:chExt cx="2819400" cy="2899707"/>
            </a:xfrm>
          </p:grpSpPr>
          <p:sp>
            <p:nvSpPr>
              <p:cNvPr id="167952" name="Rectangle 10"/>
              <p:cNvSpPr>
                <a:spLocks noChangeArrowheads="1"/>
              </p:cNvSpPr>
              <p:nvPr/>
            </p:nvSpPr>
            <p:spPr bwMode="auto">
              <a:xfrm>
                <a:off x="6210300" y="1395413"/>
                <a:ext cx="2438400" cy="1219200"/>
              </a:xfrm>
              <a:prstGeom prst="rect">
                <a:avLst/>
              </a:prstGeom>
              <a:solidFill>
                <a:srgbClr val="009900">
                  <a:alpha val="49019"/>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7954" name="Line 13"/>
              <p:cNvSpPr>
                <a:spLocks noChangeShapeType="1"/>
              </p:cNvSpPr>
              <p:nvPr/>
            </p:nvSpPr>
            <p:spPr bwMode="auto">
              <a:xfrm>
                <a:off x="5829300" y="1396457"/>
                <a:ext cx="3810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5" name="Line 14"/>
              <p:cNvSpPr>
                <a:spLocks noChangeShapeType="1"/>
              </p:cNvSpPr>
              <p:nvPr/>
            </p:nvSpPr>
            <p:spPr bwMode="auto">
              <a:xfrm>
                <a:off x="6057900" y="1400349"/>
                <a:ext cx="0" cy="1195388"/>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6" name="Line 15"/>
              <p:cNvSpPr>
                <a:spLocks noChangeShapeType="1"/>
              </p:cNvSpPr>
              <p:nvPr/>
            </p:nvSpPr>
            <p:spPr bwMode="auto">
              <a:xfrm>
                <a:off x="5905500" y="2602087"/>
                <a:ext cx="30480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p:nvGrpSpPr>
              <p:cNvPr id="167957" name="Group 16"/>
              <p:cNvGrpSpPr>
                <a:grpSpLocks/>
              </p:cNvGrpSpPr>
              <p:nvPr/>
            </p:nvGrpSpPr>
            <p:grpSpPr bwMode="auto">
              <a:xfrm>
                <a:off x="7451725" y="404813"/>
                <a:ext cx="457200" cy="2209800"/>
                <a:chOff x="4848" y="528"/>
                <a:chExt cx="288" cy="1392"/>
              </a:xfrm>
            </p:grpSpPr>
            <p:sp>
              <p:nvSpPr>
                <p:cNvPr id="167963" name="Text Box 17"/>
                <p:cNvSpPr txBox="1">
                  <a:spLocks noChangeArrowheads="1"/>
                </p:cNvSpPr>
                <p:nvPr/>
              </p:nvSpPr>
              <p:spPr bwMode="auto">
                <a:xfrm>
                  <a:off x="4848" y="528"/>
                  <a:ext cx="288"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solidFill>
                        <a:srgbClr val="0000FF"/>
                      </a:solidFill>
                      <a:latin typeface="+mn-lt"/>
                      <a:ea typeface="+mn-ea"/>
                    </a:rPr>
                    <a:t>1</a:t>
                  </a:r>
                </a:p>
              </p:txBody>
            </p:sp>
            <p:sp>
              <p:nvSpPr>
                <p:cNvPr id="167964" name="Line 18"/>
                <p:cNvSpPr>
                  <a:spLocks noChangeShapeType="1"/>
                </p:cNvSpPr>
                <p:nvPr/>
              </p:nvSpPr>
              <p:spPr bwMode="auto">
                <a:xfrm>
                  <a:off x="4896" y="624"/>
                  <a:ext cx="0" cy="1296"/>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p:sp>
            <p:nvSpPr>
              <p:cNvPr id="167958" name="Line 19"/>
              <p:cNvSpPr>
                <a:spLocks noChangeShapeType="1"/>
              </p:cNvSpPr>
              <p:nvPr/>
            </p:nvSpPr>
            <p:spPr bwMode="auto">
              <a:xfrm flipH="1" flipV="1">
                <a:off x="7647903" y="1387823"/>
                <a:ext cx="0" cy="1219200"/>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59" name="Line 21"/>
              <p:cNvSpPr>
                <a:spLocks noChangeShapeType="1"/>
              </p:cNvSpPr>
              <p:nvPr/>
            </p:nvSpPr>
            <p:spPr bwMode="auto">
              <a:xfrm flipH="1">
                <a:off x="7537276" y="2565400"/>
                <a:ext cx="0" cy="503238"/>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sp>
            <p:nvSpPr>
              <p:cNvPr id="167960" name="Text Box 22"/>
              <p:cNvSpPr txBox="1">
                <a:spLocks noChangeArrowheads="1"/>
              </p:cNvSpPr>
              <p:nvPr/>
            </p:nvSpPr>
            <p:spPr bwMode="auto">
              <a:xfrm>
                <a:off x="7082555" y="2781300"/>
                <a:ext cx="457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dirty="0">
                    <a:solidFill>
                      <a:srgbClr val="0000FF"/>
                    </a:solidFill>
                    <a:latin typeface="+mn-lt"/>
                    <a:ea typeface="+mn-ea"/>
                  </a:rPr>
                  <a:t>2</a:t>
                </a:r>
              </a:p>
            </p:txBody>
          </p:sp>
          <p:sp>
            <p:nvSpPr>
              <p:cNvPr id="167961" name="Text Box 24"/>
              <p:cNvSpPr txBox="1">
                <a:spLocks noChangeArrowheads="1"/>
              </p:cNvSpPr>
              <p:nvPr/>
            </p:nvSpPr>
            <p:spPr bwMode="auto">
              <a:xfrm>
                <a:off x="7624763" y="2760663"/>
                <a:ext cx="533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lang="en-US" altLang="zh-CN" sz="2800">
                    <a:solidFill>
                      <a:srgbClr val="0000FF"/>
                    </a:solidFill>
                    <a:latin typeface="+mn-lt"/>
                    <a:ea typeface="+mn-ea"/>
                  </a:rPr>
                  <a:t>3</a:t>
                </a:r>
              </a:p>
            </p:txBody>
          </p:sp>
          <p:sp>
            <p:nvSpPr>
              <p:cNvPr id="167962" name="Line 25"/>
              <p:cNvSpPr>
                <a:spLocks noChangeShapeType="1"/>
              </p:cNvSpPr>
              <p:nvPr/>
            </p:nvSpPr>
            <p:spPr bwMode="auto">
              <a:xfrm>
                <a:off x="7740152" y="1389063"/>
                <a:ext cx="0" cy="1676400"/>
              </a:xfrm>
              <a:prstGeom prst="line">
                <a:avLst/>
              </a:prstGeom>
              <a:noFill/>
              <a:ln w="28575">
                <a:solidFill>
                  <a:srgbClr val="000000"/>
                </a:solidFill>
                <a:round/>
                <a:headEnd/>
                <a:tailEnd type="triangle" w="med" len="med"/>
              </a:ln>
              <a:extLst>
                <a:ext uri="{909E8E84-426E-40DD-AFC4-6F175D3DCCD1}">
                  <a14:hiddenFill xmlns:a14="http://schemas.microsoft.com/office/drawing/2010/main">
                    <a:noFill/>
                  </a14:hiddenFill>
                </a:ext>
              </a:extLst>
            </p:spPr>
            <p:txBody>
              <a:bodyPr anchor="ct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7" name="矩形 36"/>
                <p:cNvSpPr/>
                <p:nvPr/>
              </p:nvSpPr>
              <p:spPr>
                <a:xfrm>
                  <a:off x="9186611" y="1476035"/>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9186611" y="1476035"/>
                  <a:ext cx="49699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8691263" y="1468462"/>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8691263" y="1468462"/>
                  <a:ext cx="469872"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87291703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38935"/>
                                        </p:tgtEl>
                                        <p:attrNameLst>
                                          <p:attrName>style.visibility</p:attrName>
                                        </p:attrNameLst>
                                      </p:cBhvr>
                                      <p:to>
                                        <p:strVal val="visible"/>
                                      </p:to>
                                    </p:set>
                                    <p:animEffect transition="in" filter="wipe(left)">
                                      <p:cBhvr>
                                        <p:cTn id="7" dur="500"/>
                                        <p:tgtEl>
                                          <p:spTgt spid="38935"/>
                                        </p:tgtEl>
                                      </p:cBhvr>
                                    </p:animEffect>
                                  </p:childTnLst>
                                </p:cTn>
                              </p:par>
                            </p:childTnLst>
                          </p:cTn>
                        </p:par>
                        <p:par>
                          <p:cTn id="8" fill="hold" nodeType="with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8930"/>
                                        </p:tgtEl>
                                        <p:attrNameLst>
                                          <p:attrName>style.visibility</p:attrName>
                                        </p:attrNameLst>
                                      </p:cBhvr>
                                      <p:to>
                                        <p:strVal val="visible"/>
                                      </p:to>
                                    </p:set>
                                    <p:animEffect transition="in" filter="wipe(left)">
                                      <p:cBhvr>
                                        <p:cTn id="11" dur="500"/>
                                        <p:tgtEl>
                                          <p:spTgt spid="3893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wipe(left)">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left)">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8931"/>
                                        </p:tgtEl>
                                        <p:attrNameLst>
                                          <p:attrName>style.visibility</p:attrName>
                                        </p:attrNameLst>
                                      </p:cBhvr>
                                      <p:to>
                                        <p:strVal val="visible"/>
                                      </p:to>
                                    </p:set>
                                    <p:animEffect transition="in" filter="wipe(up)">
                                      <p:cBhvr>
                                        <p:cTn id="26" dur="500"/>
                                        <p:tgtEl>
                                          <p:spTgt spid="38931"/>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lef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38932"/>
                                        </p:tgtEl>
                                        <p:attrNameLst>
                                          <p:attrName>style.visibility</p:attrName>
                                        </p:attrNameLst>
                                      </p:cBhvr>
                                      <p:to>
                                        <p:strVal val="visible"/>
                                      </p:to>
                                    </p:set>
                                    <p:animEffect transition="in" filter="wipe(left)">
                                      <p:cBhvr>
                                        <p:cTn id="36" dur="500"/>
                                        <p:tgtEl>
                                          <p:spTgt spid="3893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wipe(left)">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38933"/>
                                        </p:tgtEl>
                                        <p:attrNameLst>
                                          <p:attrName>style.visibility</p:attrName>
                                        </p:attrNameLst>
                                      </p:cBhvr>
                                      <p:to>
                                        <p:strVal val="visible"/>
                                      </p:to>
                                    </p:set>
                                    <p:animEffect transition="in" filter="wipe(left)">
                                      <p:cBhvr>
                                        <p:cTn id="46" dur="500"/>
                                        <p:tgtEl>
                                          <p:spTgt spid="3893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38917"/>
                                        </p:tgtEl>
                                        <p:attrNameLst>
                                          <p:attrName>style.visibility</p:attrName>
                                        </p:attrNameLst>
                                      </p:cBhvr>
                                      <p:to>
                                        <p:strVal val="visible"/>
                                      </p:to>
                                    </p:set>
                                    <p:animEffect transition="in" filter="wipe(left)">
                                      <p:cBhvr>
                                        <p:cTn id="56" dur="500"/>
                                        <p:tgtEl>
                                          <p:spTgt spid="38917"/>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8"/>
                                        </p:tgtEl>
                                        <p:attrNameLst>
                                          <p:attrName>style.visibility</p:attrName>
                                        </p:attrNameLst>
                                      </p:cBhvr>
                                      <p:to>
                                        <p:strVal val="visible"/>
                                      </p:to>
                                    </p:set>
                                    <p:animEffect transition="in" filter="wipe(left)">
                                      <p:cBhvr>
                                        <p:cTn id="6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7" grpId="0"/>
      <p:bldP spid="38930" grpId="0"/>
      <p:bldP spid="38931" grpId="0" animBg="1"/>
      <p:bldP spid="38932" grpId="0"/>
      <p:bldP spid="38933" grpId="0"/>
      <p:bldP spid="33" grpId="0"/>
      <p:bldP spid="34" grpId="0"/>
      <p:bldP spid="35" grpId="0"/>
      <p:bldP spid="3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3"/>
          <p:cNvGrpSpPr>
            <a:grpSpLocks/>
          </p:cNvGrpSpPr>
          <p:nvPr/>
        </p:nvGrpSpPr>
        <p:grpSpPr bwMode="auto">
          <a:xfrm>
            <a:off x="2132961" y="586764"/>
            <a:ext cx="2087562" cy="792162"/>
            <a:chOff x="295" y="527"/>
            <a:chExt cx="1315" cy="499"/>
          </a:xfrm>
        </p:grpSpPr>
        <p:sp>
          <p:nvSpPr>
            <p:cNvPr id="169996" name="AutoShape 5"/>
            <p:cNvSpPr>
              <a:spLocks noChangeArrowheads="1"/>
            </p:cNvSpPr>
            <p:nvPr/>
          </p:nvSpPr>
          <p:spPr bwMode="auto">
            <a:xfrm>
              <a:off x="295" y="527"/>
              <a:ext cx="1315" cy="499"/>
            </a:xfrm>
            <a:prstGeom prst="ribbon">
              <a:avLst>
                <a:gd name="adj1" fmla="val 12500"/>
                <a:gd name="adj2" fmla="val 50000"/>
              </a:avLst>
            </a:prstGeom>
            <a:solidFill>
              <a:srgbClr val="256369"/>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69997" name="Text Box 6"/>
            <p:cNvSpPr txBox="1">
              <a:spLocks noChangeArrowheads="1"/>
            </p:cNvSpPr>
            <p:nvPr/>
          </p:nvSpPr>
          <p:spPr bwMode="auto">
            <a:xfrm>
              <a:off x="639" y="639"/>
              <a:ext cx="6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800" dirty="0">
                  <a:solidFill>
                    <a:srgbClr val="FFFF00"/>
                  </a:solidFill>
                  <a:latin typeface="+mn-lt"/>
                  <a:ea typeface="+mn-ea"/>
                </a:rPr>
                <a:t>应用</a:t>
              </a:r>
            </a:p>
          </p:txBody>
        </p:sp>
      </p:grpSp>
      <p:sp>
        <p:nvSpPr>
          <p:cNvPr id="393225" name="Text Box 9"/>
          <p:cNvSpPr txBox="1">
            <a:spLocks noChangeArrowheads="1"/>
          </p:cNvSpPr>
          <p:nvPr/>
        </p:nvSpPr>
        <p:spPr bwMode="auto">
          <a:xfrm>
            <a:off x="4595814" y="765219"/>
            <a:ext cx="23034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FontTx/>
              <a:buNone/>
            </a:pPr>
            <a:r>
              <a:rPr kumimoji="0" lang="zh-CN" altLang="en-US" sz="2800" dirty="0">
                <a:solidFill>
                  <a:srgbClr val="0000FF"/>
                </a:solidFill>
                <a:latin typeface="+mn-lt"/>
                <a:ea typeface="+mn-ea"/>
              </a:rPr>
              <a:t>增透膜</a:t>
            </a:r>
          </a:p>
        </p:txBody>
      </p:sp>
      <p:sp>
        <p:nvSpPr>
          <p:cNvPr id="393226" name="Text Box 10"/>
          <p:cNvSpPr txBox="1">
            <a:spLocks noChangeArrowheads="1"/>
          </p:cNvSpPr>
          <p:nvPr/>
        </p:nvSpPr>
        <p:spPr bwMode="auto">
          <a:xfrm>
            <a:off x="2132961" y="1716979"/>
            <a:ext cx="5520442" cy="108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能减少反射光强度而增加透射光强度的薄膜，称为</a:t>
            </a:r>
            <a:r>
              <a:rPr lang="zh-CN" altLang="en-US" sz="2800" dirty="0">
                <a:solidFill>
                  <a:srgbClr val="FF0000"/>
                </a:solidFill>
                <a:latin typeface="+mn-lt"/>
                <a:ea typeface="+mn-ea"/>
              </a:rPr>
              <a:t>增透膜</a:t>
            </a:r>
            <a:r>
              <a:rPr lang="zh-CN" altLang="en-US" sz="2800" dirty="0">
                <a:solidFill>
                  <a:srgbClr val="0000FF"/>
                </a:solidFill>
                <a:latin typeface="+mn-lt"/>
                <a:ea typeface="+mn-ea"/>
              </a:rPr>
              <a:t>。 </a:t>
            </a:r>
          </a:p>
        </p:txBody>
      </p:sp>
      <p:pic>
        <p:nvPicPr>
          <p:cNvPr id="393236" name="Picture 20" descr="增透膜原理"/>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9763" y="812800"/>
            <a:ext cx="3225800" cy="235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3237" name="Text Box 21"/>
          <p:cNvSpPr txBox="1">
            <a:spLocks noChangeArrowheads="1"/>
          </p:cNvSpPr>
          <p:nvPr/>
        </p:nvSpPr>
        <p:spPr bwMode="auto">
          <a:xfrm>
            <a:off x="2134181" y="4661080"/>
            <a:ext cx="476631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增透条件（薄膜最小厚度）：</a:t>
            </a:r>
          </a:p>
        </p:txBody>
      </p:sp>
      <p:pic>
        <p:nvPicPr>
          <p:cNvPr id="393238" name="Picture 22" descr="增透膜的应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85163" y="3716338"/>
            <a:ext cx="32004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21"/>
          <p:cNvSpPr txBox="1">
            <a:spLocks noChangeArrowheads="1"/>
          </p:cNvSpPr>
          <p:nvPr/>
        </p:nvSpPr>
        <p:spPr bwMode="auto">
          <a:xfrm>
            <a:off x="2132961" y="3126264"/>
            <a:ext cx="40005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右图反射光干涉相消：</a:t>
            </a:r>
          </a:p>
        </p:txBody>
      </p:sp>
      <mc:AlternateContent xmlns:mc="http://schemas.openxmlformats.org/markup-compatibility/2006" xmlns:a14="http://schemas.microsoft.com/office/drawing/2010/main">
        <mc:Choice Requires="a14">
          <p:sp>
            <p:nvSpPr>
              <p:cNvPr id="14" name="矩形 13"/>
              <p:cNvSpPr/>
              <p:nvPr/>
            </p:nvSpPr>
            <p:spPr>
              <a:xfrm>
                <a:off x="3183092" y="3876250"/>
                <a:ext cx="15490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oMath>
                  </m:oMathPara>
                </a14:m>
                <a:endParaRPr lang="zh-CN" altLang="en-US" sz="2800" i="1" dirty="0">
                  <a:solidFill>
                    <a:srgbClr val="0000FF"/>
                  </a:solidFill>
                </a:endParaRPr>
              </a:p>
            </p:txBody>
          </p:sp>
        </mc:Choice>
        <mc:Fallback xmlns="">
          <p:sp>
            <p:nvSpPr>
              <p:cNvPr id="14" name="矩形 13"/>
              <p:cNvSpPr>
                <a:spLocks noRot="1" noChangeAspect="1" noMove="1" noResize="1" noEditPoints="1" noAdjustHandles="1" noChangeArrowheads="1" noChangeShapeType="1" noTextEdit="1"/>
              </p:cNvSpPr>
              <p:nvPr/>
            </p:nvSpPr>
            <p:spPr>
              <a:xfrm>
                <a:off x="3183092" y="3876250"/>
                <a:ext cx="1549077"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516117" y="3649484"/>
                <a:ext cx="224221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15" name="矩形 14"/>
              <p:cNvSpPr>
                <a:spLocks noRot="1" noChangeAspect="1" noMove="1" noResize="1" noEditPoints="1" noAdjustHandles="1" noChangeArrowheads="1" noChangeShapeType="1" noTextEdit="1"/>
              </p:cNvSpPr>
              <p:nvPr/>
            </p:nvSpPr>
            <p:spPr>
              <a:xfrm>
                <a:off x="4516117" y="3649484"/>
                <a:ext cx="2242217" cy="90774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3687123" y="5184300"/>
                <a:ext cx="134883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en-US" altLang="zh-CN" sz="2800" b="0" i="1" smtClean="0">
                              <a:solidFill>
                                <a:srgbClr val="FF0000"/>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FF0000"/>
                  </a:solidFill>
                </a:endParaRPr>
              </a:p>
            </p:txBody>
          </p:sp>
        </mc:Choice>
        <mc:Fallback xmlns="">
          <p:sp>
            <p:nvSpPr>
              <p:cNvPr id="16" name="矩形 15"/>
              <p:cNvSpPr>
                <a:spLocks noRot="1" noChangeAspect="1" noMove="1" noResize="1" noEditPoints="1" noAdjustHandles="1" noChangeArrowheads="1" noChangeShapeType="1" noTextEdit="1"/>
              </p:cNvSpPr>
              <p:nvPr/>
            </p:nvSpPr>
            <p:spPr>
              <a:xfrm>
                <a:off x="3687123" y="5184300"/>
                <a:ext cx="1348831" cy="910506"/>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702024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3" presetClass="entr" presetSubtype="1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7" presetClass="entr" presetSubtype="0" fill="hold" grpId="0" nodeType="clickEffect">
                                  <p:stCondLst>
                                    <p:cond delay="0"/>
                                  </p:stCondLst>
                                  <p:iterate type="lt">
                                    <p:tmPct val="50000"/>
                                  </p:iterate>
                                  <p:childTnLst>
                                    <p:set>
                                      <p:cBhvr>
                                        <p:cTn id="11" dur="1" fill="hold">
                                          <p:stCondLst>
                                            <p:cond delay="0"/>
                                          </p:stCondLst>
                                        </p:cTn>
                                        <p:tgtEl>
                                          <p:spTgt spid="393225"/>
                                        </p:tgtEl>
                                        <p:attrNameLst>
                                          <p:attrName>style.visibility</p:attrName>
                                        </p:attrNameLst>
                                      </p:cBhvr>
                                      <p:to>
                                        <p:strVal val="visible"/>
                                      </p:to>
                                    </p:set>
                                    <p:anim calcmode="discrete" valueType="clr">
                                      <p:cBhvr override="childStyle">
                                        <p:cTn id="12" dur="80"/>
                                        <p:tgtEl>
                                          <p:spTgt spid="393225"/>
                                        </p:tgtEl>
                                        <p:attrNameLst>
                                          <p:attrName>style.color</p:attrName>
                                        </p:attrNameLst>
                                      </p:cBhvr>
                                      <p:tavLst>
                                        <p:tav tm="0">
                                          <p:val>
                                            <p:clrVal>
                                              <a:schemeClr val="accent2"/>
                                            </p:clrVal>
                                          </p:val>
                                        </p:tav>
                                        <p:tav tm="50000">
                                          <p:val>
                                            <p:clrVal>
                                              <a:schemeClr val="hlink"/>
                                            </p:clrVal>
                                          </p:val>
                                        </p:tav>
                                      </p:tavLst>
                                    </p:anim>
                                    <p:anim calcmode="discrete" valueType="clr">
                                      <p:cBhvr>
                                        <p:cTn id="13" dur="80"/>
                                        <p:tgtEl>
                                          <p:spTgt spid="393225"/>
                                        </p:tgtEl>
                                        <p:attrNameLst>
                                          <p:attrName>fillcolor</p:attrName>
                                        </p:attrNameLst>
                                      </p:cBhvr>
                                      <p:tavLst>
                                        <p:tav tm="0">
                                          <p:val>
                                            <p:clrVal>
                                              <a:schemeClr val="accent2"/>
                                            </p:clrVal>
                                          </p:val>
                                        </p:tav>
                                        <p:tav tm="50000">
                                          <p:val>
                                            <p:clrVal>
                                              <a:schemeClr val="hlink"/>
                                            </p:clrVal>
                                          </p:val>
                                        </p:tav>
                                      </p:tavLst>
                                    </p:anim>
                                    <p:set>
                                      <p:cBhvr>
                                        <p:cTn id="14" dur="80"/>
                                        <p:tgtEl>
                                          <p:spTgt spid="393225"/>
                                        </p:tgtEl>
                                        <p:attrNameLst>
                                          <p:attrName>fill.type</p:attrName>
                                        </p:attrNameLst>
                                      </p:cBhvr>
                                      <p:to>
                                        <p:strVal val="solid"/>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7" presetClass="entr" presetSubtype="0" fill="hold" nodeType="clickEffect">
                                  <p:stCondLst>
                                    <p:cond delay="0"/>
                                  </p:stCondLst>
                                  <p:iterate type="lt">
                                    <p:tmPct val="50000"/>
                                  </p:iterate>
                                  <p:childTnLst>
                                    <p:set>
                                      <p:cBhvr>
                                        <p:cTn id="18" dur="1" fill="hold">
                                          <p:stCondLst>
                                            <p:cond delay="0"/>
                                          </p:stCondLst>
                                        </p:cTn>
                                        <p:tgtEl>
                                          <p:spTgt spid="393226">
                                            <p:txEl>
                                              <p:pRg st="0" end="0"/>
                                            </p:txEl>
                                          </p:spTgt>
                                        </p:tgtEl>
                                        <p:attrNameLst>
                                          <p:attrName>style.visibility</p:attrName>
                                        </p:attrNameLst>
                                      </p:cBhvr>
                                      <p:to>
                                        <p:strVal val="visible"/>
                                      </p:to>
                                    </p:set>
                                    <p:anim calcmode="discrete" valueType="clr">
                                      <p:cBhvr override="childStyle">
                                        <p:cTn id="19" dur="80"/>
                                        <p:tgtEl>
                                          <p:spTgt spid="393226">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393226">
                                            <p:txEl>
                                              <p:pRg st="0" end="0"/>
                                            </p:txEl>
                                          </p:spTgt>
                                        </p:tgtEl>
                                        <p:attrNameLst>
                                          <p:attrName>fillcolor</p:attrName>
                                        </p:attrNameLst>
                                      </p:cBhvr>
                                      <p:tavLst>
                                        <p:tav tm="0">
                                          <p:val>
                                            <p:clrVal>
                                              <a:schemeClr val="accent2"/>
                                            </p:clrVal>
                                          </p:val>
                                        </p:tav>
                                        <p:tav tm="50000">
                                          <p:val>
                                            <p:clrVal>
                                              <a:schemeClr val="hlink"/>
                                            </p:clrVal>
                                          </p:val>
                                        </p:tav>
                                      </p:tavLst>
                                    </p:anim>
                                    <p:set>
                                      <p:cBhvr>
                                        <p:cTn id="21" dur="80"/>
                                        <p:tgtEl>
                                          <p:spTgt spid="393226">
                                            <p:txEl>
                                              <p:pRg st="0" end="0"/>
                                            </p:txEl>
                                          </p:spTgt>
                                        </p:tgtEl>
                                        <p:attrNameLst>
                                          <p:attrName>fill.type</p:attrName>
                                        </p:attrNameLst>
                                      </p:cBhvr>
                                      <p:to>
                                        <p:strVal val="solid"/>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393236"/>
                                        </p:tgtEl>
                                        <p:attrNameLst>
                                          <p:attrName>style.visibility</p:attrName>
                                        </p:attrNameLst>
                                      </p:cBhvr>
                                      <p:to>
                                        <p:strVal val="visible"/>
                                      </p:to>
                                    </p:set>
                                    <p:animEffect transition="in" filter="dissolve">
                                      <p:cBhvr>
                                        <p:cTn id="26" dur="500"/>
                                        <p:tgtEl>
                                          <p:spTgt spid="393236"/>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27" presetClass="entr" presetSubtype="0" fill="hold" grpId="0" nodeType="clickEffect">
                                  <p:stCondLst>
                                    <p:cond delay="0"/>
                                  </p:stCondLst>
                                  <p:iterate type="lt">
                                    <p:tmPct val="50000"/>
                                  </p:iterate>
                                  <p:childTnLst>
                                    <p:set>
                                      <p:cBhvr>
                                        <p:cTn id="30" dur="1" fill="hold">
                                          <p:stCondLst>
                                            <p:cond delay="0"/>
                                          </p:stCondLst>
                                        </p:cTn>
                                        <p:tgtEl>
                                          <p:spTgt spid="21"/>
                                        </p:tgtEl>
                                        <p:attrNameLst>
                                          <p:attrName>style.visibility</p:attrName>
                                        </p:attrNameLst>
                                      </p:cBhvr>
                                      <p:to>
                                        <p:strVal val="visible"/>
                                      </p:to>
                                    </p:set>
                                    <p:anim calcmode="discrete" valueType="clr">
                                      <p:cBhvr override="childStyle">
                                        <p:cTn id="31" dur="80"/>
                                        <p:tgtEl>
                                          <p:spTgt spid="21"/>
                                        </p:tgtEl>
                                        <p:attrNameLst>
                                          <p:attrName>style.color</p:attrName>
                                        </p:attrNameLst>
                                      </p:cBhvr>
                                      <p:tavLst>
                                        <p:tav tm="0">
                                          <p:val>
                                            <p:clrVal>
                                              <a:schemeClr val="accent2"/>
                                            </p:clrVal>
                                          </p:val>
                                        </p:tav>
                                        <p:tav tm="50000">
                                          <p:val>
                                            <p:clrVal>
                                              <a:schemeClr val="hlink"/>
                                            </p:clrVal>
                                          </p:val>
                                        </p:tav>
                                      </p:tavLst>
                                    </p:anim>
                                    <p:anim calcmode="discrete" valueType="clr">
                                      <p:cBhvr>
                                        <p:cTn id="32" dur="80"/>
                                        <p:tgtEl>
                                          <p:spTgt spid="21"/>
                                        </p:tgtEl>
                                        <p:attrNameLst>
                                          <p:attrName>fillcolor</p:attrName>
                                        </p:attrNameLst>
                                      </p:cBhvr>
                                      <p:tavLst>
                                        <p:tav tm="0">
                                          <p:val>
                                            <p:clrVal>
                                              <a:schemeClr val="accent2"/>
                                            </p:clrVal>
                                          </p:val>
                                        </p:tav>
                                        <p:tav tm="50000">
                                          <p:val>
                                            <p:clrVal>
                                              <a:schemeClr val="hlink"/>
                                            </p:clrVal>
                                          </p:val>
                                        </p:tav>
                                      </p:tavLst>
                                    </p:anim>
                                    <p:set>
                                      <p:cBhvr>
                                        <p:cTn id="33" dur="80"/>
                                        <p:tgtEl>
                                          <p:spTgt spid="21"/>
                                        </p:tgtEl>
                                        <p:attrNameLst>
                                          <p:attrName>fill.type</p:attrName>
                                        </p:attrNameLst>
                                      </p:cBhvr>
                                      <p:to>
                                        <p:strVal val="solid"/>
                                      </p:to>
                                    </p:set>
                                  </p:childTnLst>
                                </p:cTn>
                              </p:par>
                            </p:childTnLst>
                          </p:cTn>
                        </p:par>
                      </p:childTnLst>
                    </p:cTn>
                  </p:par>
                  <p:par>
                    <p:cTn id="34" fill="hold" nodeType="clickPar">
                      <p:stCondLst>
                        <p:cond delay="indefinite"/>
                      </p:stCondLst>
                      <p:childTnLst>
                        <p:par>
                          <p:cTn id="35" fill="hold" nodeType="withGroup">
                            <p:stCondLst>
                              <p:cond delay="0"/>
                            </p:stCondLst>
                            <p:childTnLst>
                              <p:par>
                                <p:cTn id="36" presetID="4" presetClass="entr" presetSubtype="32" fill="hold" nodeType="clickEffect">
                                  <p:stCondLst>
                                    <p:cond delay="0"/>
                                  </p:stCondLst>
                                  <p:childTnLst>
                                    <p:set>
                                      <p:cBhvr>
                                        <p:cTn id="37" dur="1" fill="hold">
                                          <p:stCondLst>
                                            <p:cond delay="0"/>
                                          </p:stCondLst>
                                        </p:cTn>
                                        <p:tgtEl>
                                          <p:spTgt spid="393238"/>
                                        </p:tgtEl>
                                        <p:attrNameLst>
                                          <p:attrName>style.visibility</p:attrName>
                                        </p:attrNameLst>
                                      </p:cBhvr>
                                      <p:to>
                                        <p:strVal val="visible"/>
                                      </p:to>
                                    </p:set>
                                    <p:animEffect transition="in" filter="box(out)">
                                      <p:cBhvr>
                                        <p:cTn id="38" dur="500"/>
                                        <p:tgtEl>
                                          <p:spTgt spid="39323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wipe(left)">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wipe(left)">
                                      <p:cBhvr>
                                        <p:cTn id="48" dur="500"/>
                                        <p:tgtEl>
                                          <p:spTgt spid="15"/>
                                        </p:tgtEl>
                                      </p:cBhvr>
                                    </p:animEffect>
                                  </p:childTnLst>
                                </p:cTn>
                              </p:par>
                            </p:childTnLst>
                          </p:cTn>
                        </p:par>
                      </p:childTnLst>
                    </p:cTn>
                  </p:par>
                  <p:par>
                    <p:cTn id="49" fill="hold">
                      <p:stCondLst>
                        <p:cond delay="indefinite"/>
                      </p:stCondLst>
                      <p:childTnLst>
                        <p:par>
                          <p:cTn id="50" fill="hold">
                            <p:stCondLst>
                              <p:cond delay="0"/>
                            </p:stCondLst>
                            <p:childTnLst>
                              <p:par>
                                <p:cTn id="51" presetID="27" presetClass="entr" presetSubtype="0" fill="hold" grpId="0" nodeType="clickEffect">
                                  <p:stCondLst>
                                    <p:cond delay="0"/>
                                  </p:stCondLst>
                                  <p:iterate type="lt">
                                    <p:tmPct val="50000"/>
                                  </p:iterate>
                                  <p:childTnLst>
                                    <p:set>
                                      <p:cBhvr>
                                        <p:cTn id="52" dur="1" fill="hold">
                                          <p:stCondLst>
                                            <p:cond delay="0"/>
                                          </p:stCondLst>
                                        </p:cTn>
                                        <p:tgtEl>
                                          <p:spTgt spid="393237"/>
                                        </p:tgtEl>
                                        <p:attrNameLst>
                                          <p:attrName>style.visibility</p:attrName>
                                        </p:attrNameLst>
                                      </p:cBhvr>
                                      <p:to>
                                        <p:strVal val="visible"/>
                                      </p:to>
                                    </p:set>
                                    <p:anim calcmode="discrete" valueType="clr">
                                      <p:cBhvr override="childStyle">
                                        <p:cTn id="53" dur="80"/>
                                        <p:tgtEl>
                                          <p:spTgt spid="393237"/>
                                        </p:tgtEl>
                                        <p:attrNameLst>
                                          <p:attrName>style.color</p:attrName>
                                        </p:attrNameLst>
                                      </p:cBhvr>
                                      <p:tavLst>
                                        <p:tav tm="0">
                                          <p:val>
                                            <p:clrVal>
                                              <a:schemeClr val="accent2"/>
                                            </p:clrVal>
                                          </p:val>
                                        </p:tav>
                                        <p:tav tm="50000">
                                          <p:val>
                                            <p:clrVal>
                                              <a:schemeClr val="hlink"/>
                                            </p:clrVal>
                                          </p:val>
                                        </p:tav>
                                      </p:tavLst>
                                    </p:anim>
                                    <p:anim calcmode="discrete" valueType="clr">
                                      <p:cBhvr>
                                        <p:cTn id="54" dur="80"/>
                                        <p:tgtEl>
                                          <p:spTgt spid="393237"/>
                                        </p:tgtEl>
                                        <p:attrNameLst>
                                          <p:attrName>fillcolor</p:attrName>
                                        </p:attrNameLst>
                                      </p:cBhvr>
                                      <p:tavLst>
                                        <p:tav tm="0">
                                          <p:val>
                                            <p:clrVal>
                                              <a:schemeClr val="accent2"/>
                                            </p:clrVal>
                                          </p:val>
                                        </p:tav>
                                        <p:tav tm="50000">
                                          <p:val>
                                            <p:clrVal>
                                              <a:schemeClr val="hlink"/>
                                            </p:clrVal>
                                          </p:val>
                                        </p:tav>
                                      </p:tavLst>
                                    </p:anim>
                                    <p:set>
                                      <p:cBhvr>
                                        <p:cTn id="55" dur="80"/>
                                        <p:tgtEl>
                                          <p:spTgt spid="393237"/>
                                        </p:tgtEl>
                                        <p:attrNameLst>
                                          <p:attrName>fill.type</p:attrName>
                                        </p:attrNameLst>
                                      </p:cBhvr>
                                      <p:to>
                                        <p:strVal val="solid"/>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16"/>
                                        </p:tgtEl>
                                        <p:attrNameLst>
                                          <p:attrName>style.visibility</p:attrName>
                                        </p:attrNameLst>
                                      </p:cBhvr>
                                      <p:to>
                                        <p:strVal val="visible"/>
                                      </p:to>
                                    </p:set>
                                    <p:animEffect transition="in" filter="wipe(left)">
                                      <p:cBhvr>
                                        <p:cTn id="6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5" grpId="0"/>
      <p:bldP spid="393237" grpId="0"/>
      <p:bldP spid="21" grpId="0"/>
      <p:bldP spid="14" grpId="0"/>
      <p:bldP spid="15" grpId="0"/>
      <p:bldP spid="1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2034" name="Object 2"/>
          <p:cNvGraphicFramePr>
            <a:graphicFrameLocks noChangeAspect="1"/>
          </p:cNvGraphicFramePr>
          <p:nvPr>
            <p:extLst>
              <p:ext uri="{D42A27DB-BD31-4B8C-83A1-F6EECF244321}">
                <p14:modId xmlns:p14="http://schemas.microsoft.com/office/powerpoint/2010/main" val="1653772907"/>
              </p:ext>
            </p:extLst>
          </p:nvPr>
        </p:nvGraphicFramePr>
        <p:xfrm>
          <a:off x="2191011" y="368474"/>
          <a:ext cx="8534400" cy="6072188"/>
        </p:xfrm>
        <a:graphic>
          <a:graphicData uri="http://schemas.openxmlformats.org/presentationml/2006/ole">
            <mc:AlternateContent xmlns:mc="http://schemas.openxmlformats.org/markup-compatibility/2006">
              <mc:Choice xmlns:v="urn:schemas-microsoft-com:vml" Requires="v">
                <p:oleObj spid="_x0000_s137286" name="Photo Editor 照片" r:id="rId4" imgW="4715533" imgH="3734321" progId="MSPhotoEd.3">
                  <p:embed/>
                </p:oleObj>
              </mc:Choice>
              <mc:Fallback>
                <p:oleObj name="Photo Editor 照片" r:id="rId4" imgW="4715533" imgH="3734321" progId="MSPhotoEd.3">
                  <p:embed/>
                  <p:pic>
                    <p:nvPicPr>
                      <p:cNvPr id="17203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1011" y="368474"/>
                        <a:ext cx="8534400" cy="6072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2900144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2034"/>
                                        </p:tgtEl>
                                        <p:attrNameLst>
                                          <p:attrName>style.visibility</p:attrName>
                                        </p:attrNameLst>
                                      </p:cBhvr>
                                      <p:to>
                                        <p:strVal val="visible"/>
                                      </p:to>
                                    </p:set>
                                    <p:animEffect transition="in" filter="wipe(left)">
                                      <p:cBhvr>
                                        <p:cTn id="7" dur="500"/>
                                        <p:tgtEl>
                                          <p:spTgt spid="172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80" name="Rectangle 4"/>
          <p:cNvSpPr>
            <a:spLocks noChangeArrowheads="1"/>
          </p:cNvSpPr>
          <p:nvPr/>
        </p:nvSpPr>
        <p:spPr bwMode="auto">
          <a:xfrm>
            <a:off x="2208213" y="404814"/>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增反膜</a:t>
            </a:r>
          </a:p>
        </p:txBody>
      </p:sp>
      <p:sp>
        <p:nvSpPr>
          <p:cNvPr id="536581" name="AutoShape 5"/>
          <p:cNvSpPr>
            <a:spLocks noChangeArrowheads="1"/>
          </p:cNvSpPr>
          <p:nvPr/>
        </p:nvSpPr>
        <p:spPr bwMode="auto">
          <a:xfrm>
            <a:off x="2208213" y="3757613"/>
            <a:ext cx="685800" cy="304800"/>
          </a:xfrm>
          <a:prstGeom prst="rightArrow">
            <a:avLst>
              <a:gd name="adj1" fmla="val 50000"/>
              <a:gd name="adj2" fmla="val 56250"/>
            </a:avLst>
          </a:prstGeom>
          <a:solidFill>
            <a:srgbClr val="FF0000"/>
          </a:solidFill>
          <a:ln w="9525">
            <a:solidFill>
              <a:srgbClr val="FF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536582" name="Rectangle 6"/>
          <p:cNvSpPr>
            <a:spLocks noChangeArrowheads="1"/>
          </p:cNvSpPr>
          <p:nvPr/>
        </p:nvSpPr>
        <p:spPr bwMode="auto">
          <a:xfrm>
            <a:off x="2970213" y="3647271"/>
            <a:ext cx="432976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干涉相长，反射光加强。</a:t>
            </a:r>
            <a:endParaRPr lang="en-US" altLang="zh-CN" sz="2800" dirty="0">
              <a:solidFill>
                <a:srgbClr val="0000FF"/>
              </a:solidFill>
              <a:latin typeface="+mn-lt"/>
              <a:ea typeface="+mn-ea"/>
            </a:endParaRPr>
          </a:p>
        </p:txBody>
      </p:sp>
      <p:sp>
        <p:nvSpPr>
          <p:cNvPr id="536583" name="Text Box 7"/>
          <p:cNvSpPr txBox="1">
            <a:spLocks noChangeArrowheads="1"/>
          </p:cNvSpPr>
          <p:nvPr/>
        </p:nvSpPr>
        <p:spPr bwMode="auto">
          <a:xfrm>
            <a:off x="5679356" y="4798555"/>
            <a:ext cx="1828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最小厚度</a:t>
            </a:r>
            <a:r>
              <a:rPr lang="en-US" altLang="zh-CN" sz="2800" dirty="0">
                <a:solidFill>
                  <a:srgbClr val="0000FF"/>
                </a:solidFill>
                <a:latin typeface="+mn-lt"/>
                <a:ea typeface="+mn-ea"/>
              </a:rPr>
              <a:t>:</a:t>
            </a:r>
          </a:p>
        </p:txBody>
      </p:sp>
      <p:sp>
        <p:nvSpPr>
          <p:cNvPr id="536604" name="Rectangle 28"/>
          <p:cNvSpPr>
            <a:spLocks noChangeArrowheads="1"/>
          </p:cNvSpPr>
          <p:nvPr/>
        </p:nvSpPr>
        <p:spPr bwMode="auto">
          <a:xfrm>
            <a:off x="5471179" y="5742632"/>
            <a:ext cx="5935662" cy="523220"/>
          </a:xfrm>
          <a:prstGeom prst="rect">
            <a:avLst/>
          </a:prstGeom>
          <a:noFill/>
          <a:ln w="9525">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应用：珠宝表面，激光谐振腔</a:t>
            </a:r>
            <a:r>
              <a:rPr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27" name="矩形 26"/>
              <p:cNvSpPr/>
              <p:nvPr/>
            </p:nvSpPr>
            <p:spPr>
              <a:xfrm>
                <a:off x="3052850" y="1193519"/>
                <a:ext cx="2196114"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27" name="矩形 26"/>
              <p:cNvSpPr>
                <a:spLocks noRot="1" noChangeAspect="1" noMove="1" noResize="1" noEditPoints="1" noAdjustHandles="1" noChangeArrowheads="1" noChangeShapeType="1" noTextEdit="1"/>
              </p:cNvSpPr>
              <p:nvPr/>
            </p:nvSpPr>
            <p:spPr>
              <a:xfrm>
                <a:off x="3052850" y="1193519"/>
                <a:ext cx="2196114" cy="90755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矩形 27"/>
              <p:cNvSpPr/>
              <p:nvPr/>
            </p:nvSpPr>
            <p:spPr>
              <a:xfrm>
                <a:off x="3052859" y="2366560"/>
                <a:ext cx="2175083"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052859" y="2366560"/>
                <a:ext cx="2175083" cy="907749"/>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5111610" y="2603704"/>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i="1"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5111610" y="2603704"/>
                <a:ext cx="1025024" cy="523220"/>
              </a:xfrm>
              <a:prstGeom prst="rect">
                <a:avLst/>
              </a:prstGeom>
              <a:blipFill>
                <a:blip r:embed="rId5"/>
                <a:stretch>
                  <a:fillRect/>
                </a:stretch>
              </a:blipFill>
            </p:spPr>
            <p:txBody>
              <a:bodyPr/>
              <a:lstStyle/>
              <a:p>
                <a:r>
                  <a:rPr lang="zh-CN" altLang="en-US">
                    <a:noFill/>
                  </a:rPr>
                  <a:t> </a:t>
                </a:r>
              </a:p>
            </p:txBody>
          </p:sp>
        </mc:Fallback>
      </mc:AlternateContent>
      <p:grpSp>
        <p:nvGrpSpPr>
          <p:cNvPr id="3" name="组合 2"/>
          <p:cNvGrpSpPr/>
          <p:nvPr/>
        </p:nvGrpSpPr>
        <p:grpSpPr>
          <a:xfrm>
            <a:off x="8206672" y="508795"/>
            <a:ext cx="3262914" cy="3653298"/>
            <a:chOff x="8206672" y="508795"/>
            <a:chExt cx="3262914" cy="3653298"/>
          </a:xfrm>
        </p:grpSpPr>
        <p:grpSp>
          <p:nvGrpSpPr>
            <p:cNvPr id="2" name="Group 12"/>
            <p:cNvGrpSpPr>
              <a:grpSpLocks/>
            </p:cNvGrpSpPr>
            <p:nvPr/>
          </p:nvGrpSpPr>
          <p:grpSpPr bwMode="auto">
            <a:xfrm>
              <a:off x="8276029" y="508795"/>
              <a:ext cx="3124200" cy="3124200"/>
              <a:chOff x="3504" y="240"/>
              <a:chExt cx="1968" cy="1968"/>
            </a:xfrm>
          </p:grpSpPr>
          <p:grpSp>
            <p:nvGrpSpPr>
              <p:cNvPr id="174092" name="Group 13"/>
              <p:cNvGrpSpPr>
                <a:grpSpLocks/>
              </p:cNvGrpSpPr>
              <p:nvPr/>
            </p:nvGrpSpPr>
            <p:grpSpPr bwMode="auto">
              <a:xfrm>
                <a:off x="3504" y="240"/>
                <a:ext cx="1968" cy="1968"/>
                <a:chOff x="3408" y="240"/>
                <a:chExt cx="1968" cy="1968"/>
              </a:xfrm>
            </p:grpSpPr>
            <p:sp>
              <p:nvSpPr>
                <p:cNvPr id="174095" name="Rectangle 14"/>
                <p:cNvSpPr>
                  <a:spLocks noChangeArrowheads="1"/>
                </p:cNvSpPr>
                <p:nvPr/>
              </p:nvSpPr>
              <p:spPr bwMode="auto">
                <a:xfrm>
                  <a:off x="3408" y="1824"/>
                  <a:ext cx="1968" cy="384"/>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74096" name="Rectangle 15"/>
                <p:cNvSpPr>
                  <a:spLocks noChangeArrowheads="1"/>
                </p:cNvSpPr>
                <p:nvPr/>
              </p:nvSpPr>
              <p:spPr bwMode="auto">
                <a:xfrm>
                  <a:off x="3408" y="1440"/>
                  <a:ext cx="1968" cy="384"/>
                </a:xfrm>
                <a:prstGeom prst="rect">
                  <a:avLst/>
                </a:prstGeom>
                <a:solidFill>
                  <a:srgbClr val="FFFF66"/>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74097" name="Line 16"/>
                <p:cNvSpPr>
                  <a:spLocks noChangeShapeType="1"/>
                </p:cNvSpPr>
                <p:nvPr/>
              </p:nvSpPr>
              <p:spPr bwMode="auto">
                <a:xfrm>
                  <a:off x="3840" y="248"/>
                  <a:ext cx="0" cy="1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098" name="Line 17"/>
                <p:cNvSpPr>
                  <a:spLocks noChangeShapeType="1"/>
                </p:cNvSpPr>
                <p:nvPr/>
              </p:nvSpPr>
              <p:spPr bwMode="auto">
                <a:xfrm flipV="1">
                  <a:off x="4224" y="240"/>
                  <a:ext cx="0" cy="1200"/>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099" name="Line 18"/>
                <p:cNvSpPr>
                  <a:spLocks noChangeShapeType="1"/>
                </p:cNvSpPr>
                <p:nvPr/>
              </p:nvSpPr>
              <p:spPr bwMode="auto">
                <a:xfrm flipV="1">
                  <a:off x="4608" y="240"/>
                  <a:ext cx="0" cy="1584"/>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103" name="Line 22"/>
                <p:cNvSpPr>
                  <a:spLocks noChangeShapeType="1"/>
                </p:cNvSpPr>
                <p:nvPr/>
              </p:nvSpPr>
              <p:spPr bwMode="auto">
                <a:xfrm>
                  <a:off x="3504" y="1008"/>
                  <a:ext cx="0" cy="432"/>
                </a:xfrm>
                <a:prstGeom prst="line">
                  <a:avLst/>
                </a:prstGeom>
                <a:noFill/>
                <a:ln w="38100">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74104" name="Line 23"/>
                <p:cNvSpPr>
                  <a:spLocks noChangeShapeType="1"/>
                </p:cNvSpPr>
                <p:nvPr/>
              </p:nvSpPr>
              <p:spPr bwMode="auto">
                <a:xfrm flipV="1">
                  <a:off x="3504" y="1803"/>
                  <a:ext cx="0" cy="384"/>
                </a:xfrm>
                <a:prstGeom prst="line">
                  <a:avLst/>
                </a:prstGeom>
                <a:noFill/>
                <a:ln w="38100">
                  <a:solidFill>
                    <a:srgbClr val="6600FF"/>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grpSp>
          <p:sp>
            <p:nvSpPr>
              <p:cNvPr id="174093" name="Text Box 26"/>
              <p:cNvSpPr txBox="1">
                <a:spLocks noChangeArrowheads="1"/>
              </p:cNvSpPr>
              <p:nvPr/>
            </p:nvSpPr>
            <p:spPr bwMode="auto">
              <a:xfrm>
                <a:off x="4368" y="384"/>
                <a:ext cx="144"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0000FF"/>
                    </a:solidFill>
                    <a:latin typeface="+mn-lt"/>
                    <a:ea typeface="+mn-ea"/>
                  </a:rPr>
                  <a:t>1</a:t>
                </a:r>
              </a:p>
            </p:txBody>
          </p:sp>
          <p:sp>
            <p:nvSpPr>
              <p:cNvPr id="174094" name="Text Box 27"/>
              <p:cNvSpPr txBox="1">
                <a:spLocks noChangeArrowheads="1"/>
              </p:cNvSpPr>
              <p:nvPr/>
            </p:nvSpPr>
            <p:spPr bwMode="auto">
              <a:xfrm>
                <a:off x="4800" y="432"/>
                <a:ext cx="2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en-US" altLang="zh-CN" sz="2800">
                    <a:solidFill>
                      <a:srgbClr val="0000FF"/>
                    </a:solidFill>
                    <a:latin typeface="+mn-lt"/>
                    <a:ea typeface="+mn-ea"/>
                  </a:rPr>
                  <a:t>2</a:t>
                </a:r>
              </a:p>
            </p:txBody>
          </p:sp>
        </p:grpSp>
        <mc:AlternateContent xmlns:mc="http://schemas.openxmlformats.org/markup-compatibility/2006" xmlns:a14="http://schemas.microsoft.com/office/drawing/2010/main">
          <mc:Choice Requires="a14">
            <p:sp>
              <p:nvSpPr>
                <p:cNvPr id="30" name="矩形 29"/>
                <p:cNvSpPr/>
                <p:nvPr/>
              </p:nvSpPr>
              <p:spPr>
                <a:xfrm>
                  <a:off x="10877423" y="2418947"/>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10877423" y="2418947"/>
                  <a:ext cx="496995"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8218793" y="2446047"/>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8218793" y="2446047"/>
                  <a:ext cx="46987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2" name="矩形 31"/>
                <p:cNvSpPr/>
                <p:nvPr/>
              </p:nvSpPr>
              <p:spPr>
                <a:xfrm>
                  <a:off x="10819856" y="1849961"/>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32" name="矩形 31"/>
                <p:cNvSpPr>
                  <a:spLocks noRot="1" noChangeAspect="1" noMove="1" noResize="1" noEditPoints="1" noAdjustHandles="1" noChangeArrowheads="1" noChangeShapeType="1" noTextEdit="1"/>
                </p:cNvSpPr>
                <p:nvPr/>
              </p:nvSpPr>
              <p:spPr>
                <a:xfrm>
                  <a:off x="10819856" y="1849961"/>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10811585" y="3042650"/>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10811585" y="3042650"/>
                  <a:ext cx="6580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8206672" y="3632936"/>
                  <a:ext cx="133151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&lt;</m:t>
                        </m:r>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8206672" y="3632936"/>
                  <a:ext cx="1331518"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矩形 34"/>
                <p:cNvSpPr/>
                <p:nvPr/>
              </p:nvSpPr>
              <p:spPr>
                <a:xfrm>
                  <a:off x="10034628" y="3638873"/>
                  <a:ext cx="13397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&gt;</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35" name="矩形 34"/>
                <p:cNvSpPr>
                  <a:spLocks noRot="1" noChangeAspect="1" noMove="1" noResize="1" noEditPoints="1" noAdjustHandles="1" noChangeArrowheads="1" noChangeShapeType="1" noTextEdit="1"/>
                </p:cNvSpPr>
                <p:nvPr/>
              </p:nvSpPr>
              <p:spPr>
                <a:xfrm>
                  <a:off x="10034628" y="3638873"/>
                  <a:ext cx="1339790" cy="523220"/>
                </a:xfrm>
                <a:prstGeom prst="rect">
                  <a:avLst/>
                </a:prstGeom>
                <a:blipFill>
                  <a:blip r:embed="rId11"/>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36" name="矩形 35"/>
              <p:cNvSpPr/>
              <p:nvPr/>
            </p:nvSpPr>
            <p:spPr>
              <a:xfrm>
                <a:off x="7346934" y="4561406"/>
                <a:ext cx="134883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FF0000"/>
                          </a:solidFill>
                          <a:latin typeface="Cambria Math" panose="02040503050406030204" pitchFamily="18" charset="0"/>
                          <a:ea typeface="Cambria Math" panose="02040503050406030204" pitchFamily="18" charset="0"/>
                        </a:rPr>
                        <m:t>𝑒</m:t>
                      </m:r>
                      <m:r>
                        <a:rPr lang="en-US" altLang="zh-CN" sz="2800" b="0" i="1" smtClean="0">
                          <a:solidFill>
                            <a:srgbClr val="FF0000"/>
                          </a:solidFill>
                          <a:latin typeface="Cambria Math" panose="02040503050406030204" pitchFamily="18" charset="0"/>
                          <a:ea typeface="Cambria Math" panose="02040503050406030204" pitchFamily="18" charset="0"/>
                        </a:rPr>
                        <m:t>=</m:t>
                      </m:r>
                      <m:f>
                        <m:fPr>
                          <m:ctrlPr>
                            <a:rPr lang="en-US" altLang="zh-CN" sz="2800" i="1">
                              <a:solidFill>
                                <a:srgbClr val="FF0000"/>
                              </a:solidFill>
                              <a:latin typeface="Cambria Math"/>
                              <a:ea typeface="Cambria Math" panose="02040503050406030204" pitchFamily="18" charset="0"/>
                            </a:rPr>
                          </m:ctrlPr>
                        </m:fPr>
                        <m:num>
                          <m:r>
                            <m:rPr>
                              <m:sty m:val="p"/>
                            </m:rPr>
                            <a:rPr lang="el-GR" altLang="zh-CN" sz="2800" i="1">
                              <a:solidFill>
                                <a:srgbClr val="FF0000"/>
                              </a:solidFill>
                              <a:latin typeface="Cambria Math" panose="02040503050406030204" pitchFamily="18" charset="0"/>
                              <a:ea typeface="Cambria Math" panose="02040503050406030204" pitchFamily="18" charset="0"/>
                            </a:rPr>
                            <m:t>λ</m:t>
                          </m:r>
                        </m:num>
                        <m:den>
                          <m:r>
                            <a:rPr lang="en-US" altLang="zh-CN" sz="2800" b="0" i="1" smtClean="0">
                              <a:solidFill>
                                <a:srgbClr val="FF0000"/>
                              </a:solidFill>
                              <a:latin typeface="Cambria Math" panose="02040503050406030204" pitchFamily="18" charset="0"/>
                              <a:ea typeface="Cambria Math" panose="02040503050406030204" pitchFamily="18" charset="0"/>
                            </a:rPr>
                            <m:t>4</m:t>
                          </m:r>
                          <m:r>
                            <a:rPr lang="en-US" altLang="zh-CN" sz="2800" b="0" i="1" smtClean="0">
                              <a:solidFill>
                                <a:srgbClr val="FF0000"/>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FF0000"/>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7346934" y="4561406"/>
                <a:ext cx="1348831" cy="91050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2970213" y="4543453"/>
                <a:ext cx="2443939" cy="92845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970213" y="4543453"/>
                <a:ext cx="2443939" cy="928459"/>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17443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36580"/>
                                        </p:tgtEl>
                                        <p:attrNameLst>
                                          <p:attrName>style.visibility</p:attrName>
                                        </p:attrNameLst>
                                      </p:cBhvr>
                                      <p:to>
                                        <p:strVal val="visible"/>
                                      </p:to>
                                    </p:set>
                                    <p:animEffect transition="in" filter="wipe(left)">
                                      <p:cBhvr>
                                        <p:cTn id="7" dur="500"/>
                                        <p:tgtEl>
                                          <p:spTgt spid="53658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wipe(left)">
                                      <p:cBhvr>
                                        <p:cTn id="17" dur="500"/>
                                        <p:tgtEl>
                                          <p:spTgt spid="2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36581"/>
                                        </p:tgtEl>
                                        <p:attrNameLst>
                                          <p:attrName>style.visibility</p:attrName>
                                        </p:attrNameLst>
                                      </p:cBhvr>
                                      <p:to>
                                        <p:strVal val="visible"/>
                                      </p:to>
                                    </p:set>
                                    <p:animEffect transition="in" filter="wipe(left)">
                                      <p:cBhvr>
                                        <p:cTn id="32" dur="500"/>
                                        <p:tgtEl>
                                          <p:spTgt spid="53658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6582"/>
                                        </p:tgtEl>
                                        <p:attrNameLst>
                                          <p:attrName>style.visibility</p:attrName>
                                        </p:attrNameLst>
                                      </p:cBhvr>
                                      <p:to>
                                        <p:strVal val="visible"/>
                                      </p:to>
                                    </p:set>
                                    <p:animEffect transition="in" filter="wipe(left)">
                                      <p:cBhvr>
                                        <p:cTn id="37" dur="500"/>
                                        <p:tgtEl>
                                          <p:spTgt spid="53658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wipe(left)">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36583"/>
                                        </p:tgtEl>
                                        <p:attrNameLst>
                                          <p:attrName>style.visibility</p:attrName>
                                        </p:attrNameLst>
                                      </p:cBhvr>
                                      <p:to>
                                        <p:strVal val="visible"/>
                                      </p:to>
                                    </p:set>
                                    <p:animEffect transition="in" filter="wipe(left)">
                                      <p:cBhvr>
                                        <p:cTn id="47" dur="500"/>
                                        <p:tgtEl>
                                          <p:spTgt spid="53658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6"/>
                                        </p:tgtEl>
                                        <p:attrNameLst>
                                          <p:attrName>style.visibility</p:attrName>
                                        </p:attrNameLst>
                                      </p:cBhvr>
                                      <p:to>
                                        <p:strVal val="visible"/>
                                      </p:to>
                                    </p:set>
                                    <p:animEffect transition="in" filter="wipe(left)">
                                      <p:cBhvr>
                                        <p:cTn id="52" dur="500"/>
                                        <p:tgtEl>
                                          <p:spTgt spid="3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36604"/>
                                        </p:tgtEl>
                                        <p:attrNameLst>
                                          <p:attrName>style.visibility</p:attrName>
                                        </p:attrNameLst>
                                      </p:cBhvr>
                                      <p:to>
                                        <p:strVal val="visible"/>
                                      </p:to>
                                    </p:set>
                                    <p:animEffect transition="in" filter="wipe(left)">
                                      <p:cBhvr>
                                        <p:cTn id="57" dur="500"/>
                                        <p:tgtEl>
                                          <p:spTgt spid="536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0" grpId="0"/>
      <p:bldP spid="536581" grpId="0" animBg="1"/>
      <p:bldP spid="536582" grpId="0"/>
      <p:bldP spid="536583" grpId="0"/>
      <p:bldP spid="536604" grpId="0" animBg="1"/>
      <p:bldP spid="27" grpId="0"/>
      <p:bldP spid="28" grpId="0"/>
      <p:bldP spid="29" grpId="0"/>
      <p:bldP spid="36" grpId="0"/>
      <p:bldP spid="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4246" name="Picture 6" descr="t15_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8330" y="1926104"/>
            <a:ext cx="3222625" cy="3960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4247" name="Text Box 7"/>
          <p:cNvSpPr txBox="1">
            <a:spLocks noChangeArrowheads="1"/>
          </p:cNvSpPr>
          <p:nvPr/>
        </p:nvSpPr>
        <p:spPr bwMode="auto">
          <a:xfrm>
            <a:off x="4651027" y="845611"/>
            <a:ext cx="2952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增反膜</a:t>
            </a:r>
          </a:p>
        </p:txBody>
      </p:sp>
      <p:sp>
        <p:nvSpPr>
          <p:cNvPr id="394248" name="Text Box 8"/>
          <p:cNvSpPr txBox="1">
            <a:spLocks noChangeArrowheads="1"/>
          </p:cNvSpPr>
          <p:nvPr/>
        </p:nvSpPr>
        <p:spPr bwMode="auto">
          <a:xfrm>
            <a:off x="2017365" y="1752373"/>
            <a:ext cx="5886558"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能增加反射光强度而减少透射光强度的薄膜，称为</a:t>
            </a:r>
            <a:r>
              <a:rPr lang="zh-CN" altLang="en-US" sz="2800" dirty="0">
                <a:solidFill>
                  <a:srgbClr val="FF0000"/>
                </a:solidFill>
                <a:latin typeface="+mn-lt"/>
                <a:ea typeface="+mn-ea"/>
              </a:rPr>
              <a:t>增反膜</a:t>
            </a:r>
            <a:r>
              <a:rPr lang="zh-CN" altLang="en-US" sz="2800" dirty="0">
                <a:solidFill>
                  <a:srgbClr val="0000FF"/>
                </a:solidFill>
                <a:latin typeface="+mn-lt"/>
                <a:ea typeface="+mn-ea"/>
              </a:rPr>
              <a:t>。 </a:t>
            </a:r>
          </a:p>
        </p:txBody>
      </p:sp>
      <p:sp>
        <p:nvSpPr>
          <p:cNvPr id="394249" name="Text Box 9"/>
          <p:cNvSpPr txBox="1">
            <a:spLocks noChangeArrowheads="1"/>
          </p:cNvSpPr>
          <p:nvPr/>
        </p:nvSpPr>
        <p:spPr bwMode="auto">
          <a:xfrm>
            <a:off x="2017365" y="2945075"/>
            <a:ext cx="5886558"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20000"/>
              </a:lnSpc>
              <a:spcBef>
                <a:spcPct val="50000"/>
              </a:spcBef>
              <a:buFontTx/>
              <a:buNone/>
            </a:pPr>
            <a:r>
              <a:rPr lang="zh-CN" altLang="en-US" sz="2800" dirty="0">
                <a:solidFill>
                  <a:srgbClr val="0000FF"/>
                </a:solidFill>
                <a:latin typeface="+mn-lt"/>
                <a:ea typeface="+mn-ea"/>
              </a:rPr>
              <a:t>如：现代化大楼的窗户玻璃</a:t>
            </a:r>
          </a:p>
        </p:txBody>
      </p:sp>
      <p:sp>
        <p:nvSpPr>
          <p:cNvPr id="394250" name="Text Box 10"/>
          <p:cNvSpPr txBox="1">
            <a:spLocks noChangeArrowheads="1"/>
          </p:cNvSpPr>
          <p:nvPr/>
        </p:nvSpPr>
        <p:spPr bwMode="auto">
          <a:xfrm>
            <a:off x="2017365" y="3652028"/>
            <a:ext cx="30431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常常显蓝色；</a:t>
            </a:r>
          </a:p>
        </p:txBody>
      </p:sp>
      <p:sp>
        <p:nvSpPr>
          <p:cNvPr id="394251" name="Text Box 11"/>
          <p:cNvSpPr txBox="1">
            <a:spLocks noChangeArrowheads="1"/>
          </p:cNvSpPr>
          <p:nvPr/>
        </p:nvSpPr>
        <p:spPr bwMode="auto">
          <a:xfrm>
            <a:off x="2017366" y="4156853"/>
            <a:ext cx="588655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lang="en-US" altLang="zh-CN" sz="2800" dirty="0">
                <a:solidFill>
                  <a:srgbClr val="0000FF"/>
                </a:solidFill>
                <a:latin typeface="+mn-lt"/>
                <a:ea typeface="+mn-ea"/>
              </a:rPr>
              <a:t>(2)</a:t>
            </a:r>
            <a:r>
              <a:rPr lang="zh-CN" altLang="en-US" sz="2800" dirty="0">
                <a:solidFill>
                  <a:srgbClr val="0000FF"/>
                </a:solidFill>
                <a:latin typeface="+mn-lt"/>
                <a:ea typeface="+mn-ea"/>
              </a:rPr>
              <a:t>楼外的人看不清楼内部而楼内的人员却可以看清楼外的情况，这是因为玻璃外表面有一层膜（对于射向大楼的蓝光是增反膜）</a:t>
            </a:r>
          </a:p>
        </p:txBody>
      </p:sp>
      <p:grpSp>
        <p:nvGrpSpPr>
          <p:cNvPr id="176136" name="Group 15"/>
          <p:cNvGrpSpPr>
            <a:grpSpLocks/>
          </p:cNvGrpSpPr>
          <p:nvPr/>
        </p:nvGrpSpPr>
        <p:grpSpPr bwMode="auto">
          <a:xfrm>
            <a:off x="2017365" y="639108"/>
            <a:ext cx="2087562" cy="792162"/>
            <a:chOff x="295" y="527"/>
            <a:chExt cx="1315" cy="499"/>
          </a:xfrm>
        </p:grpSpPr>
        <p:sp>
          <p:nvSpPr>
            <p:cNvPr id="176137" name="AutoShape 16"/>
            <p:cNvSpPr>
              <a:spLocks noChangeArrowheads="1"/>
            </p:cNvSpPr>
            <p:nvPr/>
          </p:nvSpPr>
          <p:spPr bwMode="auto">
            <a:xfrm>
              <a:off x="295" y="527"/>
              <a:ext cx="1315" cy="499"/>
            </a:xfrm>
            <a:prstGeom prst="ribbon">
              <a:avLst>
                <a:gd name="adj1" fmla="val 12500"/>
                <a:gd name="adj2" fmla="val 50000"/>
              </a:avLst>
            </a:prstGeom>
            <a:solidFill>
              <a:srgbClr val="256369"/>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76138" name="Text Box 17"/>
            <p:cNvSpPr txBox="1">
              <a:spLocks noChangeArrowheads="1"/>
            </p:cNvSpPr>
            <p:nvPr/>
          </p:nvSpPr>
          <p:spPr bwMode="auto">
            <a:xfrm>
              <a:off x="639" y="655"/>
              <a:ext cx="635"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FontTx/>
                <a:buNone/>
              </a:pPr>
              <a:r>
                <a:rPr kumimoji="0" lang="zh-CN" altLang="en-US" sz="2800" dirty="0">
                  <a:solidFill>
                    <a:srgbClr val="FFFF00"/>
                  </a:solidFill>
                  <a:latin typeface="+mn-lt"/>
                  <a:ea typeface="+mn-ea"/>
                </a:rPr>
                <a:t>应用</a:t>
              </a:r>
            </a:p>
          </p:txBody>
        </p:sp>
      </p:grpSp>
    </p:spTree>
    <p:extLst>
      <p:ext uri="{BB962C8B-B14F-4D97-AF65-F5344CB8AC3E}">
        <p14:creationId xmlns:p14="http://schemas.microsoft.com/office/powerpoint/2010/main" val="21763944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76136"/>
                                        </p:tgtEl>
                                        <p:attrNameLst>
                                          <p:attrName>style.visibility</p:attrName>
                                        </p:attrNameLst>
                                      </p:cBhvr>
                                      <p:to>
                                        <p:strVal val="visible"/>
                                      </p:to>
                                    </p:set>
                                    <p:animEffect transition="in" filter="wipe(left)">
                                      <p:cBhvr>
                                        <p:cTn id="7" dur="500"/>
                                        <p:tgtEl>
                                          <p:spTgt spid="176136"/>
                                        </p:tgtEl>
                                      </p:cBhvr>
                                    </p:animEffect>
                                  </p:childTnLst>
                                </p:cTn>
                              </p:par>
                            </p:childTnLst>
                          </p:cTn>
                        </p:par>
                        <p:par>
                          <p:cTn id="8" fill="hold">
                            <p:stCondLst>
                              <p:cond delay="500"/>
                            </p:stCondLst>
                            <p:childTnLst>
                              <p:par>
                                <p:cTn id="9" presetID="27" presetClass="entr" presetSubtype="0" fill="hold" grpId="0" nodeType="afterEffect">
                                  <p:stCondLst>
                                    <p:cond delay="0"/>
                                  </p:stCondLst>
                                  <p:iterate type="lt">
                                    <p:tmPct val="50000"/>
                                  </p:iterate>
                                  <p:childTnLst>
                                    <p:set>
                                      <p:cBhvr>
                                        <p:cTn id="10" dur="1" fill="hold">
                                          <p:stCondLst>
                                            <p:cond delay="0"/>
                                          </p:stCondLst>
                                        </p:cTn>
                                        <p:tgtEl>
                                          <p:spTgt spid="394247"/>
                                        </p:tgtEl>
                                        <p:attrNameLst>
                                          <p:attrName>style.visibility</p:attrName>
                                        </p:attrNameLst>
                                      </p:cBhvr>
                                      <p:to>
                                        <p:strVal val="visible"/>
                                      </p:to>
                                    </p:set>
                                    <p:anim calcmode="discrete" valueType="clr">
                                      <p:cBhvr override="childStyle">
                                        <p:cTn id="11" dur="80"/>
                                        <p:tgtEl>
                                          <p:spTgt spid="394247"/>
                                        </p:tgtEl>
                                        <p:attrNameLst>
                                          <p:attrName>style.color</p:attrName>
                                        </p:attrNameLst>
                                      </p:cBhvr>
                                      <p:tavLst>
                                        <p:tav tm="0">
                                          <p:val>
                                            <p:clrVal>
                                              <a:schemeClr val="accent2"/>
                                            </p:clrVal>
                                          </p:val>
                                        </p:tav>
                                        <p:tav tm="50000">
                                          <p:val>
                                            <p:clrVal>
                                              <a:schemeClr val="hlink"/>
                                            </p:clrVal>
                                          </p:val>
                                        </p:tav>
                                      </p:tavLst>
                                    </p:anim>
                                    <p:anim calcmode="discrete" valueType="clr">
                                      <p:cBhvr>
                                        <p:cTn id="12" dur="80"/>
                                        <p:tgtEl>
                                          <p:spTgt spid="394247"/>
                                        </p:tgtEl>
                                        <p:attrNameLst>
                                          <p:attrName>fillcolor</p:attrName>
                                        </p:attrNameLst>
                                      </p:cBhvr>
                                      <p:tavLst>
                                        <p:tav tm="0">
                                          <p:val>
                                            <p:clrVal>
                                              <a:schemeClr val="accent2"/>
                                            </p:clrVal>
                                          </p:val>
                                        </p:tav>
                                        <p:tav tm="50000">
                                          <p:val>
                                            <p:clrVal>
                                              <a:schemeClr val="hlink"/>
                                            </p:clrVal>
                                          </p:val>
                                        </p:tav>
                                      </p:tavLst>
                                    </p:anim>
                                    <p:set>
                                      <p:cBhvr>
                                        <p:cTn id="13" dur="80"/>
                                        <p:tgtEl>
                                          <p:spTgt spid="394247"/>
                                        </p:tgtEl>
                                        <p:attrNameLst>
                                          <p:attrName>fill.type</p:attrName>
                                        </p:attrNameLst>
                                      </p:cBhvr>
                                      <p:to>
                                        <p:strVal val="solid"/>
                                      </p:to>
                                    </p:set>
                                  </p:childTnLst>
                                </p:cTn>
                              </p:par>
                            </p:childTnLst>
                          </p:cTn>
                        </p:par>
                      </p:childTnLst>
                    </p:cTn>
                  </p:par>
                  <p:par>
                    <p:cTn id="14" fill="hold" nodeType="clickPar">
                      <p:stCondLst>
                        <p:cond delay="indefinite"/>
                      </p:stCondLst>
                      <p:childTnLst>
                        <p:par>
                          <p:cTn id="15" fill="hold" nodeType="withGroup">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394248"/>
                                        </p:tgtEl>
                                        <p:attrNameLst>
                                          <p:attrName>style.visibility</p:attrName>
                                        </p:attrNameLst>
                                      </p:cBhvr>
                                      <p:to>
                                        <p:strVal val="visible"/>
                                      </p:to>
                                    </p:set>
                                    <p:anim calcmode="discrete" valueType="clr">
                                      <p:cBhvr override="childStyle">
                                        <p:cTn id="18" dur="80"/>
                                        <p:tgtEl>
                                          <p:spTgt spid="394248"/>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394248"/>
                                        </p:tgtEl>
                                        <p:attrNameLst>
                                          <p:attrName>fillcolor</p:attrName>
                                        </p:attrNameLst>
                                      </p:cBhvr>
                                      <p:tavLst>
                                        <p:tav tm="0">
                                          <p:val>
                                            <p:clrVal>
                                              <a:schemeClr val="accent2"/>
                                            </p:clrVal>
                                          </p:val>
                                        </p:tav>
                                        <p:tav tm="50000">
                                          <p:val>
                                            <p:clrVal>
                                              <a:schemeClr val="hlink"/>
                                            </p:clrVal>
                                          </p:val>
                                        </p:tav>
                                      </p:tavLst>
                                    </p:anim>
                                    <p:set>
                                      <p:cBhvr>
                                        <p:cTn id="20" dur="80"/>
                                        <p:tgtEl>
                                          <p:spTgt spid="394248"/>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394249"/>
                                        </p:tgtEl>
                                        <p:attrNameLst>
                                          <p:attrName>style.visibility</p:attrName>
                                        </p:attrNameLst>
                                      </p:cBhvr>
                                      <p:to>
                                        <p:strVal val="visible"/>
                                      </p:to>
                                    </p:set>
                                    <p:anim calcmode="discrete" valueType="clr">
                                      <p:cBhvr override="childStyle">
                                        <p:cTn id="25" dur="80"/>
                                        <p:tgtEl>
                                          <p:spTgt spid="394249"/>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394249"/>
                                        </p:tgtEl>
                                        <p:attrNameLst>
                                          <p:attrName>fillcolor</p:attrName>
                                        </p:attrNameLst>
                                      </p:cBhvr>
                                      <p:tavLst>
                                        <p:tav tm="0">
                                          <p:val>
                                            <p:clrVal>
                                              <a:schemeClr val="accent2"/>
                                            </p:clrVal>
                                          </p:val>
                                        </p:tav>
                                        <p:tav tm="50000">
                                          <p:val>
                                            <p:clrVal>
                                              <a:schemeClr val="hlink"/>
                                            </p:clrVal>
                                          </p:val>
                                        </p:tav>
                                      </p:tavLst>
                                    </p:anim>
                                    <p:set>
                                      <p:cBhvr>
                                        <p:cTn id="27" dur="80"/>
                                        <p:tgtEl>
                                          <p:spTgt spid="394249"/>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394246"/>
                                        </p:tgtEl>
                                        <p:attrNameLst>
                                          <p:attrName>style.visibility</p:attrName>
                                        </p:attrNameLst>
                                      </p:cBhvr>
                                      <p:to>
                                        <p:strVal val="visible"/>
                                      </p:to>
                                    </p:set>
                                    <p:animEffect transition="in" filter="dissolve">
                                      <p:cBhvr>
                                        <p:cTn id="32" dur="500"/>
                                        <p:tgtEl>
                                          <p:spTgt spid="39424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7" presetClass="entr" presetSubtype="0" fill="hold" nodeType="clickEffect">
                                  <p:stCondLst>
                                    <p:cond delay="0"/>
                                  </p:stCondLst>
                                  <p:iterate type="lt">
                                    <p:tmPct val="50000"/>
                                  </p:iterate>
                                  <p:childTnLst>
                                    <p:set>
                                      <p:cBhvr>
                                        <p:cTn id="36" dur="1" fill="hold">
                                          <p:stCondLst>
                                            <p:cond delay="0"/>
                                          </p:stCondLst>
                                        </p:cTn>
                                        <p:tgtEl>
                                          <p:spTgt spid="394250">
                                            <p:txEl>
                                              <p:pRg st="0" end="0"/>
                                            </p:txEl>
                                          </p:spTgt>
                                        </p:tgtEl>
                                        <p:attrNameLst>
                                          <p:attrName>style.visibility</p:attrName>
                                        </p:attrNameLst>
                                      </p:cBhvr>
                                      <p:to>
                                        <p:strVal val="visible"/>
                                      </p:to>
                                    </p:set>
                                    <p:anim calcmode="discrete" valueType="clr">
                                      <p:cBhvr override="childStyle">
                                        <p:cTn id="37" dur="80"/>
                                        <p:tgtEl>
                                          <p:spTgt spid="394250">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38" dur="80"/>
                                        <p:tgtEl>
                                          <p:spTgt spid="394250">
                                            <p:txEl>
                                              <p:pRg st="0" end="0"/>
                                            </p:txEl>
                                          </p:spTgt>
                                        </p:tgtEl>
                                        <p:attrNameLst>
                                          <p:attrName>fillcolor</p:attrName>
                                        </p:attrNameLst>
                                      </p:cBhvr>
                                      <p:tavLst>
                                        <p:tav tm="0">
                                          <p:val>
                                            <p:clrVal>
                                              <a:schemeClr val="accent2"/>
                                            </p:clrVal>
                                          </p:val>
                                        </p:tav>
                                        <p:tav tm="50000">
                                          <p:val>
                                            <p:clrVal>
                                              <a:schemeClr val="hlink"/>
                                            </p:clrVal>
                                          </p:val>
                                        </p:tav>
                                      </p:tavLst>
                                    </p:anim>
                                    <p:set>
                                      <p:cBhvr>
                                        <p:cTn id="39" dur="80"/>
                                        <p:tgtEl>
                                          <p:spTgt spid="394250">
                                            <p:txEl>
                                              <p:pRg st="0" end="0"/>
                                            </p:txEl>
                                          </p:spTgt>
                                        </p:tgtEl>
                                        <p:attrNameLst>
                                          <p:attrName>fill.type</p:attrName>
                                        </p:attrNameLst>
                                      </p:cBhvr>
                                      <p:to>
                                        <p:strVal val="solid"/>
                                      </p:to>
                                    </p:set>
                                  </p:childTnLst>
                                </p:cTn>
                              </p:par>
                            </p:childTnLst>
                          </p:cTn>
                        </p:par>
                      </p:childTnLst>
                    </p:cTn>
                  </p:par>
                  <p:par>
                    <p:cTn id="40" fill="hold" nodeType="clickPar">
                      <p:stCondLst>
                        <p:cond delay="indefinite"/>
                      </p:stCondLst>
                      <p:childTnLst>
                        <p:par>
                          <p:cTn id="41" fill="hold" nodeType="withGroup">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394251"/>
                                        </p:tgtEl>
                                        <p:attrNameLst>
                                          <p:attrName>style.visibility</p:attrName>
                                        </p:attrNameLst>
                                      </p:cBhvr>
                                      <p:to>
                                        <p:strVal val="visible"/>
                                      </p:to>
                                    </p:set>
                                    <p:animEffect transition="in" filter="dissolve">
                                      <p:cBhvr>
                                        <p:cTn id="44" dur="500"/>
                                        <p:tgtEl>
                                          <p:spTgt spid="3942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7" grpId="0"/>
      <p:bldP spid="394248" grpId="0"/>
      <p:bldP spid="394249" grpId="0"/>
      <p:bldP spid="394251"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2087779" y="244476"/>
            <a:ext cx="3667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例题：增透、增反膜</a:t>
            </a:r>
          </a:p>
        </p:txBody>
      </p:sp>
      <mc:AlternateContent xmlns:mc="http://schemas.openxmlformats.org/markup-compatibility/2006" xmlns:a14="http://schemas.microsoft.com/office/drawing/2010/main">
        <mc:Choice Requires="a14">
          <p:sp>
            <p:nvSpPr>
              <p:cNvPr id="81923" name="Text Box 3"/>
              <p:cNvSpPr txBox="1">
                <a:spLocks noChangeArrowheads="1"/>
              </p:cNvSpPr>
              <p:nvPr/>
            </p:nvSpPr>
            <p:spPr bwMode="auto">
              <a:xfrm>
                <a:off x="2087779" y="1850176"/>
                <a:ext cx="6505578" cy="143351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问：若反射光相消干涉的条件中取</a:t>
                </a:r>
                <a14:m>
                  <m:oMath xmlns:m="http://schemas.openxmlformats.org/officeDocument/2006/math">
                    <m:r>
                      <a:rPr lang="zh-CN" altLang="en-US" sz="2800" dirty="0">
                        <a:solidFill>
                          <a:srgbClr val="0000FF"/>
                        </a:solidFill>
                        <a:latin typeface="Cambria Math" panose="02040503050406030204" pitchFamily="18" charset="0"/>
                        <a:ea typeface="+mn-ea"/>
                      </a:rPr>
                      <m:t>第二</m:t>
                    </m:r>
                    <m:r>
                      <a:rPr lang="zh-CN" altLang="en-US" sz="2800" i="1" dirty="0" smtClean="0">
                        <a:solidFill>
                          <a:srgbClr val="0000FF"/>
                        </a:solidFill>
                        <a:latin typeface="Cambria Math" panose="02040503050406030204" pitchFamily="18" charset="0"/>
                        <a:ea typeface="+mn-ea"/>
                      </a:rPr>
                      <m:t>级次</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膜的厚度为多少？此增透膜在可见光范围内有没有增反？</a:t>
                </a:r>
              </a:p>
            </p:txBody>
          </p:sp>
        </mc:Choice>
        <mc:Fallback xmlns="">
          <p:sp>
            <p:nvSpPr>
              <p:cNvPr id="81923" name="Text Box 3"/>
              <p:cNvSpPr txBox="1">
                <a:spLocks noRot="1" noChangeAspect="1" noMove="1" noResize="1" noEditPoints="1" noAdjustHandles="1" noChangeArrowheads="1" noChangeShapeType="1" noTextEdit="1"/>
              </p:cNvSpPr>
              <p:nvPr/>
            </p:nvSpPr>
            <p:spPr bwMode="auto">
              <a:xfrm>
                <a:off x="2087779" y="1850176"/>
                <a:ext cx="6505578" cy="1433512"/>
              </a:xfrm>
              <a:prstGeom prst="rect">
                <a:avLst/>
              </a:prstGeom>
              <a:blipFill>
                <a:blip r:embed="rId3"/>
                <a:stretch>
                  <a:fillRect l="-1873" t="-4681" r="-1873" b="-766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204" name="Text Box 5"/>
              <p:cNvSpPr txBox="1">
                <a:spLocks noChangeArrowheads="1"/>
              </p:cNvSpPr>
              <p:nvPr/>
            </p:nvSpPr>
            <p:spPr bwMode="auto">
              <a:xfrm>
                <a:off x="2087779" y="853726"/>
                <a:ext cx="9374188" cy="95408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已知：用波长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rPr>
                  <a:t>，照相机镜头</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lang="en-US" altLang="zh-CN" sz="2800" dirty="0">
                    <a:solidFill>
                      <a:srgbClr val="0000FF"/>
                    </a:solidFill>
                    <a:latin typeface="+mn-lt"/>
                    <a:ea typeface="+mn-ea"/>
                  </a:rPr>
                  <a:t>，</a:t>
                </a:r>
                <a:r>
                  <a:rPr lang="zh-CN" altLang="en-US" sz="2800" dirty="0">
                    <a:solidFill>
                      <a:srgbClr val="0000FF"/>
                    </a:solidFill>
                    <a:latin typeface="+mn-lt"/>
                    <a:ea typeface="+mn-ea"/>
                  </a:rPr>
                  <a:t>其上涂一层</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=1.</m:t>
                    </m:r>
                    <m:r>
                      <a:rPr lang="en-US" altLang="zh-CN" sz="2800" b="0" i="1" smtClean="0">
                        <a:solidFill>
                          <a:srgbClr val="0000FF"/>
                        </a:solidFill>
                        <a:latin typeface="Cambria Math" panose="02040503050406030204" pitchFamily="18" charset="0"/>
                        <a:ea typeface="Cambria Math" panose="02040503050406030204" pitchFamily="18" charset="0"/>
                      </a:rPr>
                      <m:t>38</m:t>
                    </m:r>
                  </m:oMath>
                </a14:m>
                <a:r>
                  <a:rPr lang="zh-CN" altLang="en-US" sz="2800" dirty="0">
                    <a:solidFill>
                      <a:srgbClr val="0000FF"/>
                    </a:solidFill>
                    <a:latin typeface="+mn-lt"/>
                    <a:ea typeface="+mn-ea"/>
                  </a:rPr>
                  <a:t>的氟化镁增透膜，光线垂直入射。</a:t>
                </a:r>
              </a:p>
            </p:txBody>
          </p:sp>
        </mc:Choice>
        <mc:Fallback xmlns="">
          <p:sp>
            <p:nvSpPr>
              <p:cNvPr id="178204" name="Text Box 5"/>
              <p:cNvSpPr txBox="1">
                <a:spLocks noRot="1" noChangeAspect="1" noMove="1" noResize="1" noEditPoints="1" noAdjustHandles="1" noChangeArrowheads="1" noChangeShapeType="1" noTextEdit="1"/>
              </p:cNvSpPr>
              <p:nvPr/>
            </p:nvSpPr>
            <p:spPr bwMode="auto">
              <a:xfrm>
                <a:off x="2087779" y="853726"/>
                <a:ext cx="9374188" cy="954088"/>
              </a:xfrm>
              <a:prstGeom prst="rect">
                <a:avLst/>
              </a:prstGeom>
              <a:blipFill>
                <a:blip r:embed="rId4"/>
                <a:stretch>
                  <a:fillRect l="-1300" t="-6369" r="-1365" b="-1656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202" name="Text Box 9"/>
              <p:cNvSpPr txBox="1">
                <a:spLocks noChangeArrowheads="1"/>
              </p:cNvSpPr>
              <p:nvPr/>
            </p:nvSpPr>
            <p:spPr bwMode="auto">
              <a:xfrm>
                <a:off x="2087779" y="3263942"/>
                <a:ext cx="6505576" cy="138429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解：因为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dirty="0">
                    <a:solidFill>
                      <a:srgbClr val="0000FF"/>
                    </a:solidFill>
                    <a:latin typeface="+mn-lt"/>
                    <a:ea typeface="+mn-ea"/>
                  </a:rPr>
                  <a:t>，所以反射光经历两次半波损失。反射光相干相消的条件是：</a:t>
                </a:r>
              </a:p>
            </p:txBody>
          </p:sp>
        </mc:Choice>
        <mc:Fallback xmlns="">
          <p:sp>
            <p:nvSpPr>
              <p:cNvPr id="178202" name="Text Box 9"/>
              <p:cNvSpPr txBox="1">
                <a:spLocks noRot="1" noChangeAspect="1" noMove="1" noResize="1" noEditPoints="1" noAdjustHandles="1" noChangeArrowheads="1" noChangeShapeType="1" noTextEdit="1"/>
              </p:cNvSpPr>
              <p:nvPr/>
            </p:nvSpPr>
            <p:spPr bwMode="auto">
              <a:xfrm>
                <a:off x="2087779" y="3263942"/>
                <a:ext cx="6505576" cy="1384299"/>
              </a:xfrm>
              <a:prstGeom prst="rect">
                <a:avLst/>
              </a:prstGeom>
              <a:blipFill>
                <a:blip r:embed="rId5"/>
                <a:stretch>
                  <a:fillRect l="-1873" t="-4386" r="-1873"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948" name="Text Box 28"/>
              <p:cNvSpPr txBox="1">
                <a:spLocks noChangeArrowheads="1"/>
              </p:cNvSpPr>
              <p:nvPr/>
            </p:nvSpPr>
            <p:spPr bwMode="auto">
              <a:xfrm>
                <a:off x="2087779" y="5083909"/>
                <a:ext cx="29223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代入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zh-CN"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zh-CN" sz="2800" dirty="0">
                    <a:solidFill>
                      <a:srgbClr val="0000FF"/>
                    </a:solidFill>
                    <a:latin typeface="+mn-lt"/>
                    <a:ea typeface="+mn-ea"/>
                  </a:rPr>
                  <a:t>求得：</a:t>
                </a:r>
                <a:endParaRPr lang="zh-CN" altLang="en-US" sz="2800" dirty="0">
                  <a:solidFill>
                    <a:srgbClr val="0000FF"/>
                  </a:solidFill>
                  <a:latin typeface="+mn-lt"/>
                  <a:ea typeface="+mn-ea"/>
                </a:endParaRPr>
              </a:p>
            </p:txBody>
          </p:sp>
        </mc:Choice>
        <mc:Fallback xmlns="">
          <p:sp>
            <p:nvSpPr>
              <p:cNvPr id="81948" name="Text Box 28"/>
              <p:cNvSpPr txBox="1">
                <a:spLocks noRot="1" noChangeAspect="1" noMove="1" noResize="1" noEditPoints="1" noAdjustHandles="1" noChangeArrowheads="1" noChangeShapeType="1" noTextEdit="1"/>
              </p:cNvSpPr>
              <p:nvPr/>
            </p:nvSpPr>
            <p:spPr bwMode="auto">
              <a:xfrm>
                <a:off x="2087779" y="5083909"/>
                <a:ext cx="2922338" cy="523220"/>
              </a:xfrm>
              <a:prstGeom prst="rect">
                <a:avLst/>
              </a:prstGeom>
              <a:blipFill>
                <a:blip r:embed="rId6"/>
                <a:stretch>
                  <a:fillRect l="-4167" t="-12791" r="-2917"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矩形 33"/>
              <p:cNvSpPr/>
              <p:nvPr/>
            </p:nvSpPr>
            <p:spPr>
              <a:xfrm>
                <a:off x="3670649" y="4463323"/>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i="1" dirty="0">
                  <a:solidFill>
                    <a:srgbClr val="0000FF"/>
                  </a:solidFill>
                </a:endParaRPr>
              </a:p>
            </p:txBody>
          </p:sp>
        </mc:Choice>
        <mc:Fallback xmlns="">
          <p:sp>
            <p:nvSpPr>
              <p:cNvPr id="34" name="矩形 33"/>
              <p:cNvSpPr>
                <a:spLocks noRot="1" noChangeAspect="1" noMove="1" noResize="1" noEditPoints="1" noAdjustHandles="1" noChangeArrowheads="1" noChangeShapeType="1" noTextEdit="1"/>
              </p:cNvSpPr>
              <p:nvPr/>
            </p:nvSpPr>
            <p:spPr>
              <a:xfrm>
                <a:off x="3670649" y="4463323"/>
                <a:ext cx="104259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矩形 35"/>
              <p:cNvSpPr/>
              <p:nvPr/>
            </p:nvSpPr>
            <p:spPr>
              <a:xfrm>
                <a:off x="4562220" y="4254489"/>
                <a:ext cx="2242217"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36" name="矩形 35"/>
              <p:cNvSpPr>
                <a:spLocks noRot="1" noChangeAspect="1" noMove="1" noResize="1" noEditPoints="1" noAdjustHandles="1" noChangeArrowheads="1" noChangeShapeType="1" noTextEdit="1"/>
              </p:cNvSpPr>
              <p:nvPr/>
            </p:nvSpPr>
            <p:spPr>
              <a:xfrm>
                <a:off x="4562220" y="4254489"/>
                <a:ext cx="2242217"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7" name="矩形 36"/>
              <p:cNvSpPr/>
              <p:nvPr/>
            </p:nvSpPr>
            <p:spPr>
              <a:xfrm>
                <a:off x="4393626" y="5539284"/>
                <a:ext cx="1543821"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4</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i="1"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4393626" y="5539284"/>
                <a:ext cx="1543821" cy="981038"/>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696556" y="5500386"/>
                <a:ext cx="5841151"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n-US" altLang="zh-CN" sz="2800" i="1" smtClean="0">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550</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9</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1.38</m:t>
                          </m:r>
                        </m:den>
                      </m:f>
                      <m:r>
                        <a:rPr lang="en-US" altLang="zh-CN" sz="2800" b="0" i="0"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2.982</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696556" y="5500386"/>
                <a:ext cx="5841151" cy="956929"/>
              </a:xfrm>
              <a:prstGeom prst="rect">
                <a:avLst/>
              </a:prstGeom>
              <a:blipFill>
                <a:blip r:embed="rId10"/>
                <a:stretch>
                  <a:fillRect/>
                </a:stretch>
              </a:blipFill>
            </p:spPr>
            <p:txBody>
              <a:bodyPr/>
              <a:lstStyle/>
              <a:p>
                <a:r>
                  <a:rPr lang="zh-CN" altLang="en-US">
                    <a:noFill/>
                  </a:rPr>
                  <a:t> </a:t>
                </a:r>
              </a:p>
            </p:txBody>
          </p:sp>
        </mc:Fallback>
      </mc:AlternateContent>
      <p:grpSp>
        <p:nvGrpSpPr>
          <p:cNvPr id="2" name="组合 1"/>
          <p:cNvGrpSpPr/>
          <p:nvPr/>
        </p:nvGrpSpPr>
        <p:grpSpPr>
          <a:xfrm>
            <a:off x="8988643" y="1849114"/>
            <a:ext cx="2488715" cy="2498400"/>
            <a:chOff x="8988643" y="1849114"/>
            <a:chExt cx="2488715" cy="2498400"/>
          </a:xfrm>
        </p:grpSpPr>
        <p:grpSp>
          <p:nvGrpSpPr>
            <p:cNvPr id="4" name="Group 11"/>
            <p:cNvGrpSpPr>
              <a:grpSpLocks/>
            </p:cNvGrpSpPr>
            <p:nvPr/>
          </p:nvGrpSpPr>
          <p:grpSpPr bwMode="auto">
            <a:xfrm>
              <a:off x="8988643" y="2079621"/>
              <a:ext cx="2473325" cy="2267893"/>
              <a:chOff x="4111" y="288"/>
              <a:chExt cx="1558" cy="1324"/>
            </a:xfrm>
          </p:grpSpPr>
          <p:sp>
            <p:nvSpPr>
              <p:cNvPr id="178187" name="Rectangle 13"/>
              <p:cNvSpPr>
                <a:spLocks noChangeArrowheads="1"/>
              </p:cNvSpPr>
              <p:nvPr/>
            </p:nvSpPr>
            <p:spPr bwMode="auto">
              <a:xfrm>
                <a:off x="4237" y="824"/>
                <a:ext cx="1043" cy="254"/>
              </a:xfrm>
              <a:prstGeom prst="rect">
                <a:avLst/>
              </a:prstGeom>
              <a:solidFill>
                <a:schemeClr val="accent1"/>
              </a:solidFill>
              <a:ln w="9525">
                <a:solidFill>
                  <a:schemeClr val="accent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78188" name="Rectangle 14"/>
              <p:cNvSpPr>
                <a:spLocks noChangeArrowheads="1"/>
              </p:cNvSpPr>
              <p:nvPr/>
            </p:nvSpPr>
            <p:spPr bwMode="auto">
              <a:xfrm>
                <a:off x="4111" y="1069"/>
                <a:ext cx="1328" cy="543"/>
              </a:xfrm>
              <a:prstGeom prst="rect">
                <a:avLst/>
              </a:prstGeom>
              <a:solidFill>
                <a:srgbClr val="33CCCC"/>
              </a:solidFill>
              <a:ln w="9525">
                <a:solidFill>
                  <a:srgbClr val="33CCCC"/>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78189" name="Line 15"/>
              <p:cNvSpPr>
                <a:spLocks noChangeShapeType="1"/>
              </p:cNvSpPr>
              <p:nvPr/>
            </p:nvSpPr>
            <p:spPr bwMode="auto">
              <a:xfrm>
                <a:off x="4451" y="407"/>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0" name="Line 16"/>
              <p:cNvSpPr>
                <a:spLocks noChangeShapeType="1"/>
              </p:cNvSpPr>
              <p:nvPr/>
            </p:nvSpPr>
            <p:spPr bwMode="auto">
              <a:xfrm>
                <a:off x="4848" y="480"/>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3" name="Line 19"/>
              <p:cNvSpPr>
                <a:spLocks noChangeShapeType="1"/>
              </p:cNvSpPr>
              <p:nvPr/>
            </p:nvSpPr>
            <p:spPr bwMode="auto">
              <a:xfrm>
                <a:off x="4368"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4" name="Line 20"/>
              <p:cNvSpPr>
                <a:spLocks noChangeShapeType="1"/>
              </p:cNvSpPr>
              <p:nvPr/>
            </p:nvSpPr>
            <p:spPr bwMode="auto">
              <a:xfrm>
                <a:off x="5062"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5" name="Line 21"/>
              <p:cNvSpPr>
                <a:spLocks noChangeShapeType="1"/>
              </p:cNvSpPr>
              <p:nvPr/>
            </p:nvSpPr>
            <p:spPr bwMode="auto">
              <a:xfrm>
                <a:off x="4569" y="475"/>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6" name="Line 22"/>
              <p:cNvSpPr>
                <a:spLocks noChangeShapeType="1"/>
              </p:cNvSpPr>
              <p:nvPr/>
            </p:nvSpPr>
            <p:spPr bwMode="auto">
              <a:xfrm>
                <a:off x="4957" y="402"/>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7" name="Line 23"/>
              <p:cNvSpPr>
                <a:spLocks noChangeShapeType="1"/>
              </p:cNvSpPr>
              <p:nvPr/>
            </p:nvSpPr>
            <p:spPr bwMode="auto">
              <a:xfrm>
                <a:off x="5376" y="864"/>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8" name="Line 24"/>
              <p:cNvSpPr>
                <a:spLocks noChangeShapeType="1"/>
              </p:cNvSpPr>
              <p:nvPr/>
            </p:nvSpPr>
            <p:spPr bwMode="auto">
              <a:xfrm>
                <a:off x="5524" y="62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199" name="Line 25"/>
              <p:cNvSpPr>
                <a:spLocks noChangeShapeType="1"/>
              </p:cNvSpPr>
              <p:nvPr/>
            </p:nvSpPr>
            <p:spPr bwMode="auto">
              <a:xfrm flipV="1">
                <a:off x="5520" y="110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78200" name="Line 26"/>
              <p:cNvSpPr>
                <a:spLocks noChangeShapeType="1"/>
              </p:cNvSpPr>
              <p:nvPr/>
            </p:nvSpPr>
            <p:spPr bwMode="auto">
              <a:xfrm>
                <a:off x="5381" y="1069"/>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30" name="矩形 29"/>
                <p:cNvSpPr/>
                <p:nvPr/>
              </p:nvSpPr>
              <p:spPr>
                <a:xfrm>
                  <a:off x="9307083" y="1849114"/>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30" name="矩形 29"/>
                <p:cNvSpPr>
                  <a:spLocks noRot="1" noChangeAspect="1" noMove="1" noResize="1" noEditPoints="1" noAdjustHandles="1" noChangeArrowheads="1" noChangeShapeType="1" noTextEdit="1"/>
                </p:cNvSpPr>
                <p:nvPr/>
              </p:nvSpPr>
              <p:spPr>
                <a:xfrm>
                  <a:off x="9307083" y="1849114"/>
                  <a:ext cx="131574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p:cNvSpPr/>
                <p:nvPr/>
              </p:nvSpPr>
              <p:spPr>
                <a:xfrm>
                  <a:off x="9139665" y="2920195"/>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a:ea typeface="Cambria Math" panose="02040503050406030204" pitchFamily="18" charset="0"/>
                              </a:rPr>
                            </m:ctrlPr>
                          </m:sSubPr>
                          <m:e>
                            <m:r>
                              <a:rPr lang="en-US" altLang="zh-CN" sz="2800" b="0" i="1" smtClean="0">
                                <a:solidFill>
                                  <a:srgbClr val="FF6600"/>
                                </a:solidFill>
                                <a:latin typeface="Cambria Math" panose="02040503050406030204" pitchFamily="18" charset="0"/>
                                <a:ea typeface="Cambria Math" panose="02040503050406030204" pitchFamily="18" charset="0"/>
                              </a:rPr>
                              <m:t>𝑛</m:t>
                            </m:r>
                          </m:e>
                          <m:sub>
                            <m:r>
                              <a:rPr lang="en-US" altLang="zh-CN" sz="2800" b="0" i="1" smtClean="0">
                                <a:solidFill>
                                  <a:srgbClr val="FF6600"/>
                                </a:solidFill>
                                <a:latin typeface="Cambria Math" panose="02040503050406030204" pitchFamily="18" charset="0"/>
                                <a:ea typeface="Cambria Math" panose="02040503050406030204" pitchFamily="18" charset="0"/>
                              </a:rPr>
                              <m:t>2</m:t>
                            </m:r>
                          </m:sub>
                        </m:sSub>
                        <m:r>
                          <a:rPr lang="en-US" altLang="zh-CN" sz="2800" b="0" i="1" smtClean="0">
                            <a:solidFill>
                              <a:srgbClr val="FF6600"/>
                            </a:solidFill>
                            <a:latin typeface="Cambria Math" panose="02040503050406030204" pitchFamily="18" charset="0"/>
                            <a:ea typeface="Cambria Math" panose="02040503050406030204" pitchFamily="18" charset="0"/>
                          </a:rPr>
                          <m:t>=1.38</m:t>
                        </m:r>
                      </m:oMath>
                    </m:oMathPara>
                  </a14:m>
                  <a:endParaRPr lang="zh-CN" altLang="en-US" sz="2800" dirty="0">
                    <a:solidFill>
                      <a:srgbClr val="FF6600"/>
                    </a:solidFill>
                  </a:endParaRPr>
                </a:p>
              </p:txBody>
            </p:sp>
          </mc:Choice>
          <mc:Fallback xmlns="">
            <p:sp>
              <p:nvSpPr>
                <p:cNvPr id="31" name="矩形 30"/>
                <p:cNvSpPr>
                  <a:spLocks noRot="1" noChangeAspect="1" noMove="1" noResize="1" noEditPoints="1" noAdjustHandles="1" noChangeArrowheads="1" noChangeShapeType="1" noTextEdit="1"/>
                </p:cNvSpPr>
                <p:nvPr/>
              </p:nvSpPr>
              <p:spPr>
                <a:xfrm>
                  <a:off x="9139665" y="2920195"/>
                  <a:ext cx="179530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矩形 32"/>
                <p:cNvSpPr/>
                <p:nvPr/>
              </p:nvSpPr>
              <p:spPr>
                <a:xfrm>
                  <a:off x="9262830" y="3628377"/>
                  <a:ext cx="1596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333399"/>
                                </a:solidFill>
                                <a:latin typeface="Cambria Math"/>
                                <a:ea typeface="Cambria Math" panose="02040503050406030204" pitchFamily="18" charset="0"/>
                              </a:rPr>
                            </m:ctrlPr>
                          </m:sSubPr>
                          <m:e>
                            <m:r>
                              <a:rPr lang="en-US" altLang="zh-CN" sz="2800" b="0" i="1" smtClean="0">
                                <a:solidFill>
                                  <a:srgbClr val="333399"/>
                                </a:solidFill>
                                <a:latin typeface="Cambria Math" panose="02040503050406030204" pitchFamily="18" charset="0"/>
                                <a:ea typeface="Cambria Math" panose="02040503050406030204" pitchFamily="18" charset="0"/>
                              </a:rPr>
                              <m:t>𝑛</m:t>
                            </m:r>
                          </m:e>
                          <m:sub>
                            <m:r>
                              <a:rPr lang="en-US" altLang="zh-CN" sz="2800" b="0" i="1" smtClean="0">
                                <a:solidFill>
                                  <a:srgbClr val="333399"/>
                                </a:solidFill>
                                <a:latin typeface="Cambria Math" panose="02040503050406030204" pitchFamily="18" charset="0"/>
                                <a:ea typeface="Cambria Math" panose="02040503050406030204" pitchFamily="18" charset="0"/>
                              </a:rPr>
                              <m:t>3</m:t>
                            </m:r>
                          </m:sub>
                        </m:sSub>
                        <m:r>
                          <a:rPr lang="en-US" altLang="zh-CN" sz="2800" b="0" i="1" smtClean="0">
                            <a:solidFill>
                              <a:srgbClr val="333399"/>
                            </a:solidFill>
                            <a:latin typeface="Cambria Math" panose="02040503050406030204" pitchFamily="18" charset="0"/>
                            <a:ea typeface="Cambria Math" panose="02040503050406030204" pitchFamily="18" charset="0"/>
                          </a:rPr>
                          <m:t>=1.5</m:t>
                        </m:r>
                      </m:oMath>
                    </m:oMathPara>
                  </a14:m>
                  <a:endParaRPr lang="zh-CN" altLang="en-US" sz="2800" dirty="0">
                    <a:solidFill>
                      <a:srgbClr val="333399"/>
                    </a:solidFill>
                  </a:endParaRPr>
                </a:p>
              </p:txBody>
            </p:sp>
          </mc:Choice>
          <mc:Fallback xmlns="">
            <p:sp>
              <p:nvSpPr>
                <p:cNvPr id="33" name="矩形 32"/>
                <p:cNvSpPr>
                  <a:spLocks noRot="1" noChangeAspect="1" noMove="1" noResize="1" noEditPoints="1" noAdjustHandles="1" noChangeArrowheads="1" noChangeShapeType="1" noTextEdit="1"/>
                </p:cNvSpPr>
                <p:nvPr/>
              </p:nvSpPr>
              <p:spPr>
                <a:xfrm>
                  <a:off x="9262830" y="3628377"/>
                  <a:ext cx="159652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10973502" y="3002332"/>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333399"/>
                            </a:solidFill>
                            <a:latin typeface="Cambria Math" panose="02040503050406030204" pitchFamily="18" charset="0"/>
                            <a:ea typeface="Cambria Math" panose="02040503050406030204" pitchFamily="18" charset="0"/>
                          </a:rPr>
                          <m:t>𝑑</m:t>
                        </m:r>
                      </m:oMath>
                    </m:oMathPara>
                  </a14:m>
                  <a:endParaRPr lang="zh-CN" altLang="en-US" sz="2800" dirty="0">
                    <a:solidFill>
                      <a:srgbClr val="333399"/>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10973502" y="3002332"/>
                  <a:ext cx="503856" cy="523220"/>
                </a:xfrm>
                <a:prstGeom prst="rect">
                  <a:avLst/>
                </a:prstGeom>
                <a:blipFill>
                  <a:blip r:embed="rId14"/>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346235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2"/>
                                        </p:tgtEl>
                                        <p:attrNameLst>
                                          <p:attrName>style.visibility</p:attrName>
                                        </p:attrNameLst>
                                      </p:cBhvr>
                                      <p:to>
                                        <p:strVal val="visible"/>
                                      </p:to>
                                    </p:set>
                                    <p:animEffect transition="in" filter="wipe(left)">
                                      <p:cBhvr>
                                        <p:cTn id="7" dur="500"/>
                                        <p:tgtEl>
                                          <p:spTgt spid="8192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78204"/>
                                        </p:tgtEl>
                                        <p:attrNameLst>
                                          <p:attrName>style.visibility</p:attrName>
                                        </p:attrNameLst>
                                      </p:cBhvr>
                                      <p:to>
                                        <p:strVal val="visible"/>
                                      </p:to>
                                    </p:set>
                                    <p:animEffect transition="in" filter="wipe(left)">
                                      <p:cBhvr>
                                        <p:cTn id="12" dur="500"/>
                                        <p:tgtEl>
                                          <p:spTgt spid="17820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1923"/>
                                        </p:tgtEl>
                                        <p:attrNameLst>
                                          <p:attrName>style.visibility</p:attrName>
                                        </p:attrNameLst>
                                      </p:cBhvr>
                                      <p:to>
                                        <p:strVal val="visible"/>
                                      </p:to>
                                    </p:set>
                                    <p:animEffect transition="in" filter="wipe(left)">
                                      <p:cBhvr>
                                        <p:cTn id="17" dur="500"/>
                                        <p:tgtEl>
                                          <p:spTgt spid="8192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78202"/>
                                        </p:tgtEl>
                                        <p:attrNameLst>
                                          <p:attrName>style.visibility</p:attrName>
                                        </p:attrNameLst>
                                      </p:cBhvr>
                                      <p:to>
                                        <p:strVal val="visible"/>
                                      </p:to>
                                    </p:set>
                                    <p:animEffect transition="in" filter="wipe(left)">
                                      <p:cBhvr>
                                        <p:cTn id="27" dur="500"/>
                                        <p:tgtEl>
                                          <p:spTgt spid="17820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500"/>
                                        <p:tgtEl>
                                          <p:spTgt spid="3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left)">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81948"/>
                                        </p:tgtEl>
                                        <p:attrNameLst>
                                          <p:attrName>style.visibility</p:attrName>
                                        </p:attrNameLst>
                                      </p:cBhvr>
                                      <p:to>
                                        <p:strVal val="visible"/>
                                      </p:to>
                                    </p:set>
                                    <p:animEffect transition="in" filter="wipe(left)">
                                      <p:cBhvr>
                                        <p:cTn id="42" dur="500"/>
                                        <p:tgtEl>
                                          <p:spTgt spid="819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7"/>
                                        </p:tgtEl>
                                        <p:attrNameLst>
                                          <p:attrName>style.visibility</p:attrName>
                                        </p:attrNameLst>
                                      </p:cBhvr>
                                      <p:to>
                                        <p:strVal val="visible"/>
                                      </p:to>
                                    </p:set>
                                    <p:animEffect transition="in" filter="wipe(left)">
                                      <p:cBhvr>
                                        <p:cTn id="47" dur="500"/>
                                        <p:tgtEl>
                                          <p:spTgt spid="3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wipe(left)">
                                      <p:cBhvr>
                                        <p:cTn id="52"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922" grpId="0"/>
      <p:bldP spid="81923" grpId="0"/>
      <p:bldP spid="178204" grpId="0"/>
      <p:bldP spid="178202" grpId="0"/>
      <p:bldP spid="81948" grpId="0"/>
      <p:bldP spid="34" grpId="0"/>
      <p:bldP spid="36" grpId="0"/>
      <p:bldP spid="37" grpId="0"/>
      <p:bldP spid="3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96" name="Text Box 28"/>
          <p:cNvSpPr txBox="1">
            <a:spLocks noChangeArrowheads="1"/>
          </p:cNvSpPr>
          <p:nvPr/>
        </p:nvSpPr>
        <p:spPr bwMode="auto">
          <a:xfrm>
            <a:off x="9507380" y="4717657"/>
            <a:ext cx="212909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波粒二象性 </a:t>
            </a:r>
          </a:p>
        </p:txBody>
      </p:sp>
      <p:sp>
        <p:nvSpPr>
          <p:cNvPr id="32797" name="Text Box 29"/>
          <p:cNvSpPr txBox="1">
            <a:spLocks noChangeArrowheads="1"/>
          </p:cNvSpPr>
          <p:nvPr/>
        </p:nvSpPr>
        <p:spPr bwMode="auto">
          <a:xfrm>
            <a:off x="2646189" y="4715057"/>
            <a:ext cx="1981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五个时期 </a:t>
            </a:r>
          </a:p>
        </p:txBody>
      </p:sp>
      <p:sp>
        <p:nvSpPr>
          <p:cNvPr id="32798" name="Text Box 30"/>
          <p:cNvSpPr txBox="1">
            <a:spLocks noChangeArrowheads="1"/>
          </p:cNvSpPr>
          <p:nvPr/>
        </p:nvSpPr>
        <p:spPr bwMode="auto">
          <a:xfrm>
            <a:off x="2646189" y="1836369"/>
            <a:ext cx="1143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光学 </a:t>
            </a:r>
          </a:p>
        </p:txBody>
      </p:sp>
      <p:sp>
        <p:nvSpPr>
          <p:cNvPr id="81928" name="Text Box 31"/>
          <p:cNvSpPr txBox="1">
            <a:spLocks noChangeArrowheads="1"/>
          </p:cNvSpPr>
          <p:nvPr/>
        </p:nvSpPr>
        <p:spPr bwMode="auto">
          <a:xfrm>
            <a:off x="2646189" y="307282"/>
            <a:ext cx="2590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光学简介</a:t>
            </a:r>
            <a:endParaRPr kumimoji="0" lang="en-US" altLang="zh-CN" sz="2800" dirty="0">
              <a:solidFill>
                <a:srgbClr val="0000FF"/>
              </a:solidFill>
              <a:latin typeface="+mn-ea"/>
              <a:ea typeface="+mn-ea"/>
            </a:endParaRPr>
          </a:p>
        </p:txBody>
      </p:sp>
      <p:sp>
        <p:nvSpPr>
          <p:cNvPr id="32801" name="AutoShape 33"/>
          <p:cNvSpPr>
            <a:spLocks noChangeArrowheads="1"/>
          </p:cNvSpPr>
          <p:nvPr/>
        </p:nvSpPr>
        <p:spPr bwMode="auto">
          <a:xfrm>
            <a:off x="8804530" y="4748065"/>
            <a:ext cx="533400" cy="457200"/>
          </a:xfrm>
          <a:prstGeom prst="rightArrow">
            <a:avLst>
              <a:gd name="adj1" fmla="val 50000"/>
              <a:gd name="adj2" fmla="val 29167"/>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endParaRPr kumimoji="0" lang="zh-CN" altLang="en-US" sz="2800">
              <a:solidFill>
                <a:srgbClr val="0000FF"/>
              </a:solidFill>
              <a:latin typeface="+mn-ea"/>
              <a:ea typeface="+mn-ea"/>
            </a:endParaRPr>
          </a:p>
        </p:txBody>
      </p:sp>
      <p:sp>
        <p:nvSpPr>
          <p:cNvPr id="2" name="左大括号 1"/>
          <p:cNvSpPr/>
          <p:nvPr/>
        </p:nvSpPr>
        <p:spPr>
          <a:xfrm>
            <a:off x="3745211" y="1294373"/>
            <a:ext cx="330035" cy="1607212"/>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Text Box 28"/>
          <p:cNvSpPr txBox="1">
            <a:spLocks noChangeArrowheads="1"/>
          </p:cNvSpPr>
          <p:nvPr/>
        </p:nvSpPr>
        <p:spPr bwMode="auto">
          <a:xfrm>
            <a:off x="4075246" y="1209935"/>
            <a:ext cx="1794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几何光学 </a:t>
            </a:r>
          </a:p>
        </p:txBody>
      </p:sp>
      <p:sp>
        <p:nvSpPr>
          <p:cNvPr id="13" name="Text Box 28"/>
          <p:cNvSpPr txBox="1">
            <a:spLocks noChangeArrowheads="1"/>
          </p:cNvSpPr>
          <p:nvPr/>
        </p:nvSpPr>
        <p:spPr bwMode="auto">
          <a:xfrm>
            <a:off x="4075246" y="2496443"/>
            <a:ext cx="179461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物理光学 </a:t>
            </a:r>
          </a:p>
        </p:txBody>
      </p:sp>
      <p:sp>
        <p:nvSpPr>
          <p:cNvPr id="14" name="左大括号 13"/>
          <p:cNvSpPr/>
          <p:nvPr/>
        </p:nvSpPr>
        <p:spPr>
          <a:xfrm>
            <a:off x="5877574" y="2134375"/>
            <a:ext cx="263218" cy="118235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a:off x="4357309" y="3936905"/>
            <a:ext cx="400377" cy="2079523"/>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p:cNvSpPr/>
          <p:nvPr/>
        </p:nvSpPr>
        <p:spPr>
          <a:xfrm>
            <a:off x="6992170" y="4493326"/>
            <a:ext cx="230461" cy="96667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Text Box 28"/>
          <p:cNvSpPr txBox="1">
            <a:spLocks noChangeArrowheads="1"/>
          </p:cNvSpPr>
          <p:nvPr/>
        </p:nvSpPr>
        <p:spPr bwMode="auto">
          <a:xfrm>
            <a:off x="6158565" y="1911674"/>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波动光学 </a:t>
            </a:r>
          </a:p>
        </p:txBody>
      </p:sp>
      <p:sp>
        <p:nvSpPr>
          <p:cNvPr id="18" name="Text Box 28"/>
          <p:cNvSpPr txBox="1">
            <a:spLocks noChangeArrowheads="1"/>
          </p:cNvSpPr>
          <p:nvPr/>
        </p:nvSpPr>
        <p:spPr bwMode="auto">
          <a:xfrm>
            <a:off x="6158565" y="2956320"/>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量子光学 </a:t>
            </a:r>
          </a:p>
        </p:txBody>
      </p:sp>
      <p:sp>
        <p:nvSpPr>
          <p:cNvPr id="19" name="Text Box 28"/>
          <p:cNvSpPr txBox="1">
            <a:spLocks noChangeArrowheads="1"/>
          </p:cNvSpPr>
          <p:nvPr/>
        </p:nvSpPr>
        <p:spPr bwMode="auto">
          <a:xfrm>
            <a:off x="4829262" y="3541089"/>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萌芽时期</a:t>
            </a:r>
          </a:p>
        </p:txBody>
      </p:sp>
      <p:sp>
        <p:nvSpPr>
          <p:cNvPr id="20" name="Text Box 28"/>
          <p:cNvSpPr txBox="1">
            <a:spLocks noChangeArrowheads="1"/>
          </p:cNvSpPr>
          <p:nvPr/>
        </p:nvSpPr>
        <p:spPr bwMode="auto">
          <a:xfrm>
            <a:off x="4829262" y="4128073"/>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几何光时期</a:t>
            </a:r>
          </a:p>
        </p:txBody>
      </p:sp>
      <p:sp>
        <p:nvSpPr>
          <p:cNvPr id="21" name="Text Box 28"/>
          <p:cNvSpPr txBox="1">
            <a:spLocks noChangeArrowheads="1"/>
          </p:cNvSpPr>
          <p:nvPr/>
        </p:nvSpPr>
        <p:spPr bwMode="auto">
          <a:xfrm>
            <a:off x="4829262" y="4715057"/>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波动光时期</a:t>
            </a:r>
          </a:p>
        </p:txBody>
      </p:sp>
      <p:sp>
        <p:nvSpPr>
          <p:cNvPr id="22" name="Text Box 28"/>
          <p:cNvSpPr txBox="1">
            <a:spLocks noChangeArrowheads="1"/>
          </p:cNvSpPr>
          <p:nvPr/>
        </p:nvSpPr>
        <p:spPr bwMode="auto">
          <a:xfrm>
            <a:off x="4829262" y="5302042"/>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量子光时期</a:t>
            </a:r>
          </a:p>
        </p:txBody>
      </p:sp>
      <p:sp>
        <p:nvSpPr>
          <p:cNvPr id="23" name="Text Box 28"/>
          <p:cNvSpPr txBox="1">
            <a:spLocks noChangeArrowheads="1"/>
          </p:cNvSpPr>
          <p:nvPr/>
        </p:nvSpPr>
        <p:spPr bwMode="auto">
          <a:xfrm>
            <a:off x="4829262" y="5889027"/>
            <a:ext cx="23177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现代光学时期</a:t>
            </a:r>
          </a:p>
        </p:txBody>
      </p:sp>
      <p:sp>
        <p:nvSpPr>
          <p:cNvPr id="24" name="Text Box 28"/>
          <p:cNvSpPr txBox="1">
            <a:spLocks noChangeArrowheads="1"/>
          </p:cNvSpPr>
          <p:nvPr/>
        </p:nvSpPr>
        <p:spPr bwMode="auto">
          <a:xfrm>
            <a:off x="7298250" y="4367747"/>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微粒说 </a:t>
            </a:r>
          </a:p>
        </p:txBody>
      </p:sp>
      <p:sp>
        <p:nvSpPr>
          <p:cNvPr id="25" name="Text Box 28"/>
          <p:cNvSpPr txBox="1">
            <a:spLocks noChangeArrowheads="1"/>
          </p:cNvSpPr>
          <p:nvPr/>
        </p:nvSpPr>
        <p:spPr bwMode="auto">
          <a:xfrm>
            <a:off x="7298250" y="5129856"/>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波动说</a:t>
            </a:r>
          </a:p>
        </p:txBody>
      </p:sp>
    </p:spTree>
    <p:extLst>
      <p:ext uri="{BB962C8B-B14F-4D97-AF65-F5344CB8AC3E}">
        <p14:creationId xmlns:p14="http://schemas.microsoft.com/office/powerpoint/2010/main" val="4016228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1928"/>
                                        </p:tgtEl>
                                        <p:attrNameLst>
                                          <p:attrName>style.visibility</p:attrName>
                                        </p:attrNameLst>
                                      </p:cBhvr>
                                      <p:to>
                                        <p:strVal val="visible"/>
                                      </p:to>
                                    </p:set>
                                    <p:animEffect transition="in" filter="wipe(left)">
                                      <p:cBhvr>
                                        <p:cTn id="7" dur="500"/>
                                        <p:tgtEl>
                                          <p:spTgt spid="8192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2798"/>
                                        </p:tgtEl>
                                        <p:attrNameLst>
                                          <p:attrName>style.visibility</p:attrName>
                                        </p:attrNameLst>
                                      </p:cBhvr>
                                      <p:to>
                                        <p:strVal val="visible"/>
                                      </p:to>
                                    </p:set>
                                    <p:animEffect transition="in" filter="wipe(left)">
                                      <p:cBhvr>
                                        <p:cTn id="12" dur="500"/>
                                        <p:tgtEl>
                                          <p:spTgt spid="327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wipe(left)">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wipe(left)">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2797"/>
                                        </p:tgtEl>
                                        <p:attrNameLst>
                                          <p:attrName>style.visibility</p:attrName>
                                        </p:attrNameLst>
                                      </p:cBhvr>
                                      <p:to>
                                        <p:strVal val="visible"/>
                                      </p:to>
                                    </p:set>
                                    <p:animEffect transition="in" filter="wipe(left)">
                                      <p:cBhvr>
                                        <p:cTn id="47" dur="500"/>
                                        <p:tgtEl>
                                          <p:spTgt spid="32797"/>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grpId="0" nodeType="click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wipe(up)">
                                      <p:cBhvr>
                                        <p:cTn id="52" dur="500"/>
                                        <p:tgtEl>
                                          <p:spTgt spid="15"/>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wipe(left)">
                                      <p:cBhvr>
                                        <p:cTn id="67" dur="500"/>
                                        <p:tgtEl>
                                          <p:spTgt spid="2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23"/>
                                        </p:tgtEl>
                                        <p:attrNameLst>
                                          <p:attrName>style.visibility</p:attrName>
                                        </p:attrNameLst>
                                      </p:cBhvr>
                                      <p:to>
                                        <p:strVal val="visible"/>
                                      </p:to>
                                    </p:set>
                                    <p:animEffect transition="in" filter="wipe(left)">
                                      <p:cBhvr>
                                        <p:cTn id="77" dur="500"/>
                                        <p:tgtEl>
                                          <p:spTgt spid="23"/>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1"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wipe(up)">
                                      <p:cBhvr>
                                        <p:cTn id="82" dur="500"/>
                                        <p:tgtEl>
                                          <p:spTgt spid="16"/>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wipe(left)">
                                      <p:cBhvr>
                                        <p:cTn id="92" dur="500"/>
                                        <p:tgtEl>
                                          <p:spTgt spid="25"/>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32801"/>
                                        </p:tgtEl>
                                        <p:attrNameLst>
                                          <p:attrName>style.visibility</p:attrName>
                                        </p:attrNameLst>
                                      </p:cBhvr>
                                      <p:to>
                                        <p:strVal val="visible"/>
                                      </p:to>
                                    </p:set>
                                    <p:animEffect transition="in" filter="wipe(left)">
                                      <p:cBhvr>
                                        <p:cTn id="97" dur="500"/>
                                        <p:tgtEl>
                                          <p:spTgt spid="3280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32796"/>
                                        </p:tgtEl>
                                        <p:attrNameLst>
                                          <p:attrName>style.visibility</p:attrName>
                                        </p:attrNameLst>
                                      </p:cBhvr>
                                      <p:to>
                                        <p:strVal val="visible"/>
                                      </p:to>
                                    </p:set>
                                    <p:animEffect transition="in" filter="wipe(left)">
                                      <p:cBhvr>
                                        <p:cTn id="102" dur="500"/>
                                        <p:tgtEl>
                                          <p:spTgt spid="32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796" grpId="0"/>
      <p:bldP spid="32797" grpId="0"/>
      <p:bldP spid="32798" grpId="0"/>
      <p:bldP spid="81928" grpId="0"/>
      <p:bldP spid="32801" grpId="0" animBg="1"/>
      <p:bldP spid="2" grpId="0" animBg="1"/>
      <p:bldP spid="12" grpId="0"/>
      <p:bldP spid="13" grpId="0"/>
      <p:bldP spid="14" grpId="0" animBg="1"/>
      <p:bldP spid="15" grpId="0" animBg="1"/>
      <p:bldP spid="16" grpId="0" animBg="1"/>
      <p:bldP spid="17" grpId="0"/>
      <p:bldP spid="18" grpId="0"/>
      <p:bldP spid="19" grpId="0"/>
      <p:bldP spid="20" grpId="0"/>
      <p:bldP spid="21" grpId="0"/>
      <p:bldP spid="22" grpId="0"/>
      <p:bldP spid="23" grpId="0"/>
      <p:bldP spid="24" grpId="0"/>
      <p:bldP spid="2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11" name="Text Box 19"/>
          <p:cNvSpPr txBox="1">
            <a:spLocks noChangeArrowheads="1"/>
          </p:cNvSpPr>
          <p:nvPr/>
        </p:nvSpPr>
        <p:spPr bwMode="auto">
          <a:xfrm>
            <a:off x="2097087" y="1993324"/>
            <a:ext cx="52070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此膜对反射光相干相长的条件：</a:t>
            </a:r>
          </a:p>
        </p:txBody>
      </p:sp>
      <mc:AlternateContent xmlns:mc="http://schemas.openxmlformats.org/markup-compatibility/2006" xmlns:a14="http://schemas.microsoft.com/office/drawing/2010/main">
        <mc:Choice Requires="a14">
          <p:sp>
            <p:nvSpPr>
              <p:cNvPr id="59416" name="Text Box 24"/>
              <p:cNvSpPr txBox="1">
                <a:spLocks noChangeArrowheads="1"/>
              </p:cNvSpPr>
              <p:nvPr/>
            </p:nvSpPr>
            <p:spPr bwMode="auto">
              <a:xfrm>
                <a:off x="5648325" y="5430410"/>
                <a:ext cx="5088205"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可见光波长范围 </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00</m:t>
                    </m:r>
                  </m:oMath>
                </a14:m>
                <a:r>
                  <a:rPr lang="zh-CN" altLang="en-US" sz="2800" dirty="0">
                    <a:solidFill>
                      <a:srgbClr val="0000FF"/>
                    </a:solidFill>
                    <a:latin typeface="+mn-lt"/>
                    <a:ea typeface="+mn-ea"/>
                  </a:rPr>
                  <a:t>~</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700</m:t>
                    </m:r>
                    <m:r>
                      <a:rPr lang="en-US" altLang="zh-CN" sz="2800" i="1">
                        <a:solidFill>
                          <a:srgbClr val="0000FF"/>
                        </a:solidFill>
                        <a:latin typeface="Cambria Math" panose="02040503050406030204" pitchFamily="18" charset="0"/>
                        <a:ea typeface="Cambria Math" panose="02040503050406030204" pitchFamily="18" charset="0"/>
                      </a:rPr>
                      <m:t>𝑛𝑚</m:t>
                    </m:r>
                  </m:oMath>
                </a14:m>
                <a:endParaRPr lang="en-US" altLang="zh-CN" sz="2800" dirty="0">
                  <a:solidFill>
                    <a:srgbClr val="0000FF"/>
                  </a:solidFill>
                  <a:latin typeface="+mn-lt"/>
                  <a:ea typeface="+mn-ea"/>
                </a:endParaRPr>
              </a:p>
            </p:txBody>
          </p:sp>
        </mc:Choice>
        <mc:Fallback xmlns="">
          <p:sp>
            <p:nvSpPr>
              <p:cNvPr id="59416" name="Text Box 24"/>
              <p:cNvSpPr txBox="1">
                <a:spLocks noRot="1" noChangeAspect="1" noMove="1" noResize="1" noEditPoints="1" noAdjustHandles="1" noChangeArrowheads="1" noChangeShapeType="1" noTextEdit="1"/>
              </p:cNvSpPr>
              <p:nvPr/>
            </p:nvSpPr>
            <p:spPr bwMode="auto">
              <a:xfrm>
                <a:off x="5648325" y="5430410"/>
                <a:ext cx="5088205" cy="523220"/>
              </a:xfrm>
              <a:prstGeom prst="rect">
                <a:avLst/>
              </a:prstGeom>
              <a:blipFill>
                <a:blip r:embed="rId3"/>
                <a:stretch>
                  <a:fillRect l="-2518"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17" name="Text Box 25"/>
              <p:cNvSpPr txBox="1">
                <a:spLocks noChangeArrowheads="1"/>
              </p:cNvSpPr>
              <p:nvPr/>
            </p:nvSpPr>
            <p:spPr bwMode="auto">
              <a:xfrm>
                <a:off x="5648325" y="6058406"/>
                <a:ext cx="553726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波长</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412.5</m:t>
                    </m:r>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zh-CN" sz="2800" dirty="0">
                    <a:solidFill>
                      <a:srgbClr val="0000FF"/>
                    </a:solidFill>
                    <a:latin typeface="+mn-lt"/>
                    <a:ea typeface="+mn-ea"/>
                  </a:rPr>
                  <a:t>的可见光有增反。</a:t>
                </a:r>
                <a:endParaRPr lang="zh-CN" altLang="en-US" sz="2800" dirty="0">
                  <a:solidFill>
                    <a:srgbClr val="0000FF"/>
                  </a:solidFill>
                  <a:latin typeface="+mn-lt"/>
                  <a:ea typeface="+mn-ea"/>
                </a:endParaRPr>
              </a:p>
            </p:txBody>
          </p:sp>
        </mc:Choice>
        <mc:Fallback xmlns="">
          <p:sp>
            <p:nvSpPr>
              <p:cNvPr id="59417" name="Text Box 25"/>
              <p:cNvSpPr txBox="1">
                <a:spLocks noRot="1" noChangeAspect="1" noMove="1" noResize="1" noEditPoints="1" noAdjustHandles="1" noChangeArrowheads="1" noChangeShapeType="1" noTextEdit="1"/>
              </p:cNvSpPr>
              <p:nvPr/>
            </p:nvSpPr>
            <p:spPr bwMode="auto">
              <a:xfrm>
                <a:off x="5648325" y="6058406"/>
                <a:ext cx="5537266" cy="523220"/>
              </a:xfrm>
              <a:prstGeom prst="rect">
                <a:avLst/>
              </a:prstGeom>
              <a:blipFill>
                <a:blip r:embed="rId4"/>
                <a:stretch>
                  <a:fillRect l="-2313"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9418" name="Oval 26"/>
          <p:cNvSpPr>
            <a:spLocks noChangeArrowheads="1"/>
          </p:cNvSpPr>
          <p:nvPr/>
        </p:nvSpPr>
        <p:spPr bwMode="auto">
          <a:xfrm rot="11517">
            <a:off x="3867758" y="5432560"/>
            <a:ext cx="1284800" cy="754072"/>
          </a:xfrm>
          <a:prstGeom prst="ellipse">
            <a:avLst/>
          </a:prstGeom>
          <a:solidFill>
            <a:srgbClr val="FF0000"/>
          </a:solidFill>
          <a:ln w="9525">
            <a:solidFill>
              <a:srgbClr val="FF0000"/>
            </a:solidFill>
            <a:round/>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结果</a:t>
            </a:r>
          </a:p>
        </p:txBody>
      </p:sp>
      <p:sp>
        <p:nvSpPr>
          <p:cNvPr id="59419" name="Text Box 27"/>
          <p:cNvSpPr txBox="1">
            <a:spLocks noChangeArrowheads="1"/>
          </p:cNvSpPr>
          <p:nvPr/>
        </p:nvSpPr>
        <p:spPr bwMode="auto">
          <a:xfrm>
            <a:off x="2097087" y="549404"/>
            <a:ext cx="6775516" cy="143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ea"/>
                <a:ea typeface="+mn-ea"/>
              </a:rPr>
              <a:t>问：若反射光相消干涉的条件中取第二级次</a:t>
            </a:r>
            <a:r>
              <a:rPr lang="en-US" altLang="zh-CN" sz="2800" dirty="0">
                <a:solidFill>
                  <a:srgbClr val="0000FF"/>
                </a:solidFill>
                <a:latin typeface="+mn-ea"/>
                <a:ea typeface="+mn-ea"/>
              </a:rPr>
              <a:t>，</a:t>
            </a:r>
            <a:r>
              <a:rPr lang="zh-CN" altLang="en-US" sz="2800" dirty="0">
                <a:solidFill>
                  <a:srgbClr val="0000FF"/>
                </a:solidFill>
                <a:latin typeface="+mn-ea"/>
                <a:ea typeface="+mn-ea"/>
              </a:rPr>
              <a:t>膜的厚度为多少？此增透膜在可见光范围内有没有增反？</a:t>
            </a:r>
          </a:p>
        </p:txBody>
      </p:sp>
      <mc:AlternateContent xmlns:mc="http://schemas.openxmlformats.org/markup-compatibility/2006" xmlns:a14="http://schemas.microsoft.com/office/drawing/2010/main">
        <mc:Choice Requires="a14">
          <p:sp>
            <p:nvSpPr>
              <p:cNvPr id="28" name="矩形 27"/>
              <p:cNvSpPr/>
              <p:nvPr/>
            </p:nvSpPr>
            <p:spPr>
              <a:xfrm>
                <a:off x="3127017" y="2613064"/>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3127017" y="2613064"/>
                <a:ext cx="171623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4623301" y="2608917"/>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29" name="矩形 28"/>
              <p:cNvSpPr>
                <a:spLocks noRot="1" noChangeAspect="1" noMove="1" noResize="1" noEditPoints="1" noAdjustHandles="1" noChangeArrowheads="1" noChangeShapeType="1" noTextEdit="1"/>
              </p:cNvSpPr>
              <p:nvPr/>
            </p:nvSpPr>
            <p:spPr>
              <a:xfrm>
                <a:off x="4623301" y="2608917"/>
                <a:ext cx="1025024" cy="523220"/>
              </a:xfrm>
              <a:prstGeom prst="rect">
                <a:avLst/>
              </a:prstGeom>
              <a:blipFill>
                <a:blip r:embed="rId6"/>
                <a:stretch>
                  <a:fillRect/>
                </a:stretch>
              </a:blipFill>
            </p:spPr>
            <p:txBody>
              <a:bodyPr/>
              <a:lstStyle/>
              <a:p>
                <a:r>
                  <a:rPr lang="zh-CN" altLang="en-US">
                    <a:noFill/>
                  </a:rPr>
                  <a:t> </a:t>
                </a:r>
              </a:p>
            </p:txBody>
          </p:sp>
        </mc:Fallback>
      </mc:AlternateContent>
      <p:grpSp>
        <p:nvGrpSpPr>
          <p:cNvPr id="2" name="组合 1"/>
          <p:cNvGrpSpPr/>
          <p:nvPr/>
        </p:nvGrpSpPr>
        <p:grpSpPr>
          <a:xfrm>
            <a:off x="8988643" y="1849114"/>
            <a:ext cx="2488715" cy="2498400"/>
            <a:chOff x="8988643" y="1849114"/>
            <a:chExt cx="2488715" cy="2498400"/>
          </a:xfrm>
        </p:grpSpPr>
        <p:grpSp>
          <p:nvGrpSpPr>
            <p:cNvPr id="30" name="Group 11"/>
            <p:cNvGrpSpPr>
              <a:grpSpLocks/>
            </p:cNvGrpSpPr>
            <p:nvPr/>
          </p:nvGrpSpPr>
          <p:grpSpPr bwMode="auto">
            <a:xfrm>
              <a:off x="8988643" y="2079621"/>
              <a:ext cx="2473325" cy="2267893"/>
              <a:chOff x="4111" y="288"/>
              <a:chExt cx="1558" cy="1324"/>
            </a:xfrm>
          </p:grpSpPr>
          <p:sp>
            <p:nvSpPr>
              <p:cNvPr id="31" name="Rectangle 13"/>
              <p:cNvSpPr>
                <a:spLocks noChangeArrowheads="1"/>
              </p:cNvSpPr>
              <p:nvPr/>
            </p:nvSpPr>
            <p:spPr bwMode="auto">
              <a:xfrm>
                <a:off x="4237" y="824"/>
                <a:ext cx="1043" cy="254"/>
              </a:xfrm>
              <a:prstGeom prst="rect">
                <a:avLst/>
              </a:prstGeom>
              <a:solidFill>
                <a:schemeClr val="accent1"/>
              </a:solidFill>
              <a:ln w="9525">
                <a:solidFill>
                  <a:schemeClr val="accent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32" name="Rectangle 14"/>
              <p:cNvSpPr>
                <a:spLocks noChangeArrowheads="1"/>
              </p:cNvSpPr>
              <p:nvPr/>
            </p:nvSpPr>
            <p:spPr bwMode="auto">
              <a:xfrm>
                <a:off x="4111" y="1069"/>
                <a:ext cx="1328" cy="543"/>
              </a:xfrm>
              <a:prstGeom prst="rect">
                <a:avLst/>
              </a:prstGeom>
              <a:solidFill>
                <a:srgbClr val="33CCCC"/>
              </a:solidFill>
              <a:ln w="9525">
                <a:solidFill>
                  <a:srgbClr val="33CCCC"/>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33" name="Line 15"/>
              <p:cNvSpPr>
                <a:spLocks noChangeShapeType="1"/>
              </p:cNvSpPr>
              <p:nvPr/>
            </p:nvSpPr>
            <p:spPr bwMode="auto">
              <a:xfrm>
                <a:off x="4451" y="407"/>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4" name="Line 16"/>
              <p:cNvSpPr>
                <a:spLocks noChangeShapeType="1"/>
              </p:cNvSpPr>
              <p:nvPr/>
            </p:nvSpPr>
            <p:spPr bwMode="auto">
              <a:xfrm>
                <a:off x="4848" y="480"/>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5" name="Line 19"/>
              <p:cNvSpPr>
                <a:spLocks noChangeShapeType="1"/>
              </p:cNvSpPr>
              <p:nvPr/>
            </p:nvSpPr>
            <p:spPr bwMode="auto">
              <a:xfrm>
                <a:off x="4368"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6" name="Line 20"/>
              <p:cNvSpPr>
                <a:spLocks noChangeShapeType="1"/>
              </p:cNvSpPr>
              <p:nvPr/>
            </p:nvSpPr>
            <p:spPr bwMode="auto">
              <a:xfrm>
                <a:off x="5062" y="288"/>
                <a:ext cx="0" cy="780"/>
              </a:xfrm>
              <a:prstGeom prst="line">
                <a:avLst/>
              </a:prstGeom>
              <a:noFill/>
              <a:ln w="9525">
                <a:solidFill>
                  <a:srgbClr val="0000FF"/>
                </a:solidFill>
                <a:round/>
                <a:headEnd type="arrow" w="med" len="lg"/>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7" name="Line 21"/>
              <p:cNvSpPr>
                <a:spLocks noChangeShapeType="1"/>
              </p:cNvSpPr>
              <p:nvPr/>
            </p:nvSpPr>
            <p:spPr bwMode="auto">
              <a:xfrm>
                <a:off x="4569" y="475"/>
                <a:ext cx="0" cy="347"/>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8" name="Line 22"/>
              <p:cNvSpPr>
                <a:spLocks noChangeShapeType="1"/>
              </p:cNvSpPr>
              <p:nvPr/>
            </p:nvSpPr>
            <p:spPr bwMode="auto">
              <a:xfrm>
                <a:off x="4957" y="402"/>
                <a:ext cx="0" cy="415"/>
              </a:xfrm>
              <a:prstGeom prst="line">
                <a:avLst/>
              </a:prstGeom>
              <a:noFill/>
              <a:ln w="9525">
                <a:solidFill>
                  <a:srgbClr val="FF0000"/>
                </a:solidFill>
                <a:round/>
                <a:headEnd type="arrow" w="med" len="lg"/>
                <a:tailEnd type="none"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39" name="Line 23"/>
              <p:cNvSpPr>
                <a:spLocks noChangeShapeType="1"/>
              </p:cNvSpPr>
              <p:nvPr/>
            </p:nvSpPr>
            <p:spPr bwMode="auto">
              <a:xfrm>
                <a:off x="5376" y="864"/>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0" name="Line 24"/>
              <p:cNvSpPr>
                <a:spLocks noChangeShapeType="1"/>
              </p:cNvSpPr>
              <p:nvPr/>
            </p:nvSpPr>
            <p:spPr bwMode="auto">
              <a:xfrm>
                <a:off x="5524" y="62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1" name="Line 25"/>
              <p:cNvSpPr>
                <a:spLocks noChangeShapeType="1"/>
              </p:cNvSpPr>
              <p:nvPr/>
            </p:nvSpPr>
            <p:spPr bwMode="auto">
              <a:xfrm flipV="1">
                <a:off x="5520" y="1104"/>
                <a:ext cx="0" cy="240"/>
              </a:xfrm>
              <a:prstGeom prst="line">
                <a:avLst/>
              </a:prstGeom>
              <a:noFill/>
              <a:ln w="9525">
                <a:solidFill>
                  <a:schemeClr val="tx1"/>
                </a:solidFill>
                <a:round/>
                <a:headEnd/>
                <a:tailEnd type="arrow" w="med"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42" name="Line 26"/>
              <p:cNvSpPr>
                <a:spLocks noChangeShapeType="1"/>
              </p:cNvSpPr>
              <p:nvPr/>
            </p:nvSpPr>
            <p:spPr bwMode="auto">
              <a:xfrm>
                <a:off x="5381" y="1069"/>
                <a:ext cx="288"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3" name="矩形 42"/>
                <p:cNvSpPr/>
                <p:nvPr/>
              </p:nvSpPr>
              <p:spPr>
                <a:xfrm>
                  <a:off x="9307083" y="1849114"/>
                  <a:ext cx="131574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9307083" y="1849114"/>
                  <a:ext cx="131574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9139665" y="2920195"/>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FF6600"/>
                                </a:solidFill>
                                <a:latin typeface="Cambria Math"/>
                                <a:ea typeface="Cambria Math" panose="02040503050406030204" pitchFamily="18" charset="0"/>
                              </a:rPr>
                            </m:ctrlPr>
                          </m:sSubPr>
                          <m:e>
                            <m:r>
                              <a:rPr lang="en-US" altLang="zh-CN" sz="2800" b="0" i="1" smtClean="0">
                                <a:solidFill>
                                  <a:srgbClr val="FF6600"/>
                                </a:solidFill>
                                <a:latin typeface="Cambria Math" panose="02040503050406030204" pitchFamily="18" charset="0"/>
                                <a:ea typeface="Cambria Math" panose="02040503050406030204" pitchFamily="18" charset="0"/>
                              </a:rPr>
                              <m:t>𝑛</m:t>
                            </m:r>
                          </m:e>
                          <m:sub>
                            <m:r>
                              <a:rPr lang="en-US" altLang="zh-CN" sz="2800" b="0" i="1" smtClean="0">
                                <a:solidFill>
                                  <a:srgbClr val="FF6600"/>
                                </a:solidFill>
                                <a:latin typeface="Cambria Math" panose="02040503050406030204" pitchFamily="18" charset="0"/>
                                <a:ea typeface="Cambria Math" panose="02040503050406030204" pitchFamily="18" charset="0"/>
                              </a:rPr>
                              <m:t>2</m:t>
                            </m:r>
                          </m:sub>
                        </m:sSub>
                        <m:r>
                          <a:rPr lang="en-US" altLang="zh-CN" sz="2800" b="0" i="1" smtClean="0">
                            <a:solidFill>
                              <a:srgbClr val="FF6600"/>
                            </a:solidFill>
                            <a:latin typeface="Cambria Math" panose="02040503050406030204" pitchFamily="18" charset="0"/>
                            <a:ea typeface="Cambria Math" panose="02040503050406030204" pitchFamily="18" charset="0"/>
                          </a:rPr>
                          <m:t>=1.38</m:t>
                        </m:r>
                      </m:oMath>
                    </m:oMathPara>
                  </a14:m>
                  <a:endParaRPr lang="zh-CN" altLang="en-US" sz="2800" dirty="0">
                    <a:solidFill>
                      <a:srgbClr val="FF6600"/>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9139665" y="2920195"/>
                  <a:ext cx="179530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矩形 44"/>
                <p:cNvSpPr/>
                <p:nvPr/>
              </p:nvSpPr>
              <p:spPr>
                <a:xfrm>
                  <a:off x="9262830" y="3628377"/>
                  <a:ext cx="15965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333399"/>
                                </a:solidFill>
                                <a:latin typeface="Cambria Math"/>
                                <a:ea typeface="Cambria Math" panose="02040503050406030204" pitchFamily="18" charset="0"/>
                              </a:rPr>
                            </m:ctrlPr>
                          </m:sSubPr>
                          <m:e>
                            <m:r>
                              <a:rPr lang="en-US" altLang="zh-CN" sz="2800" b="0" i="1" smtClean="0">
                                <a:solidFill>
                                  <a:srgbClr val="333399"/>
                                </a:solidFill>
                                <a:latin typeface="Cambria Math" panose="02040503050406030204" pitchFamily="18" charset="0"/>
                                <a:ea typeface="Cambria Math" panose="02040503050406030204" pitchFamily="18" charset="0"/>
                              </a:rPr>
                              <m:t>𝑛</m:t>
                            </m:r>
                          </m:e>
                          <m:sub>
                            <m:r>
                              <a:rPr lang="en-US" altLang="zh-CN" sz="2800" b="0" i="1" smtClean="0">
                                <a:solidFill>
                                  <a:srgbClr val="333399"/>
                                </a:solidFill>
                                <a:latin typeface="Cambria Math" panose="02040503050406030204" pitchFamily="18" charset="0"/>
                                <a:ea typeface="Cambria Math" panose="02040503050406030204" pitchFamily="18" charset="0"/>
                              </a:rPr>
                              <m:t>3</m:t>
                            </m:r>
                          </m:sub>
                        </m:sSub>
                        <m:r>
                          <a:rPr lang="en-US" altLang="zh-CN" sz="2800" b="0" i="1" smtClean="0">
                            <a:solidFill>
                              <a:srgbClr val="333399"/>
                            </a:solidFill>
                            <a:latin typeface="Cambria Math" panose="02040503050406030204" pitchFamily="18" charset="0"/>
                            <a:ea typeface="Cambria Math" panose="02040503050406030204" pitchFamily="18" charset="0"/>
                          </a:rPr>
                          <m:t>=1.5</m:t>
                        </m:r>
                      </m:oMath>
                    </m:oMathPara>
                  </a14:m>
                  <a:endParaRPr lang="zh-CN" altLang="en-US" sz="2800" dirty="0">
                    <a:solidFill>
                      <a:srgbClr val="333399"/>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9262830" y="3628377"/>
                  <a:ext cx="159652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矩形 45"/>
                <p:cNvSpPr/>
                <p:nvPr/>
              </p:nvSpPr>
              <p:spPr>
                <a:xfrm>
                  <a:off x="10973502" y="3002332"/>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333399"/>
                            </a:solidFill>
                            <a:latin typeface="Cambria Math" panose="02040503050406030204" pitchFamily="18" charset="0"/>
                            <a:ea typeface="Cambria Math" panose="02040503050406030204" pitchFamily="18" charset="0"/>
                          </a:rPr>
                          <m:t>𝑑</m:t>
                        </m:r>
                      </m:oMath>
                    </m:oMathPara>
                  </a14:m>
                  <a:endParaRPr lang="zh-CN" altLang="en-US" sz="2800" dirty="0">
                    <a:solidFill>
                      <a:srgbClr val="333399"/>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0973502" y="3002332"/>
                  <a:ext cx="503856" cy="523220"/>
                </a:xfrm>
                <a:prstGeom prst="rect">
                  <a:avLst/>
                </a:prstGeom>
                <a:blipFill>
                  <a:blip r:embed="rId10"/>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47" name="矩形 46"/>
              <p:cNvSpPr/>
              <p:nvPr/>
            </p:nvSpPr>
            <p:spPr>
              <a:xfrm>
                <a:off x="3127017" y="3295167"/>
                <a:ext cx="115935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3127017" y="3295167"/>
                <a:ext cx="1159355"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3127017" y="3929063"/>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3127017" y="3929063"/>
                <a:ext cx="1159356"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3127017" y="4562959"/>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=3</m:t>
                      </m:r>
                    </m:oMath>
                  </m:oMathPara>
                </a14:m>
                <a:endParaRPr lang="zh-CN" altLang="en-US" sz="2800"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3127017" y="4562959"/>
                <a:ext cx="1159356"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4644025" y="3929063"/>
                <a:ext cx="24763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412.</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4644025" y="3929063"/>
                <a:ext cx="2476319" cy="523220"/>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矩形 50"/>
              <p:cNvSpPr/>
              <p:nvPr/>
            </p:nvSpPr>
            <p:spPr>
              <a:xfrm>
                <a:off x="4631148" y="3290647"/>
                <a:ext cx="21955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855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51" name="矩形 50"/>
              <p:cNvSpPr>
                <a:spLocks noRot="1" noChangeAspect="1" noMove="1" noResize="1" noEditPoints="1" noAdjustHandles="1" noChangeArrowheads="1" noChangeShapeType="1" noTextEdit="1"/>
              </p:cNvSpPr>
              <p:nvPr/>
            </p:nvSpPr>
            <p:spPr>
              <a:xfrm>
                <a:off x="4631148" y="3290647"/>
                <a:ext cx="2195537"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623301" y="4539933"/>
                <a:ext cx="220380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m:rPr>
                              <m:sty m:val="p"/>
                            </m:rPr>
                            <a:rPr lang="el-GR" altLang="zh-CN" sz="2800" i="1">
                              <a:solidFill>
                                <a:srgbClr val="0000FF"/>
                              </a:solidFill>
                              <a:latin typeface="Cambria Math" panose="02040503050406030204" pitchFamily="18" charset="0"/>
                              <a:ea typeface="Cambria Math" panose="02040503050406030204" pitchFamily="18" charset="0"/>
                            </a:rPr>
                            <m:t>λ</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275</m:t>
                      </m:r>
                      <m:r>
                        <a:rPr lang="en-US" altLang="zh-CN" sz="2800" i="1">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p>
            </p:txBody>
          </p:sp>
        </mc:Choice>
        <mc:Fallback xmlns="">
          <p:sp>
            <p:nvSpPr>
              <p:cNvPr id="52" name="矩形 51"/>
              <p:cNvSpPr>
                <a:spLocks noRot="1" noChangeAspect="1" noMove="1" noResize="1" noEditPoints="1" noAdjustHandles="1" noChangeArrowheads="1" noChangeShapeType="1" noTextEdit="1"/>
              </p:cNvSpPr>
              <p:nvPr/>
            </p:nvSpPr>
            <p:spPr>
              <a:xfrm>
                <a:off x="4623301" y="4539933"/>
                <a:ext cx="2203808" cy="523220"/>
              </a:xfrm>
              <a:prstGeom prst="rect">
                <a:avLst/>
              </a:prstGeom>
              <a:blipFill>
                <a:blip r:embed="rId1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3005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9419"/>
                                        </p:tgtEl>
                                        <p:attrNameLst>
                                          <p:attrName>style.visibility</p:attrName>
                                        </p:attrNameLst>
                                      </p:cBhvr>
                                      <p:to>
                                        <p:strVal val="visible"/>
                                      </p:to>
                                    </p:set>
                                    <p:animEffect transition="in" filter="wipe(left)">
                                      <p:cBhvr>
                                        <p:cTn id="12" dur="500"/>
                                        <p:tgtEl>
                                          <p:spTgt spid="594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411"/>
                                        </p:tgtEl>
                                        <p:attrNameLst>
                                          <p:attrName>style.visibility</p:attrName>
                                        </p:attrNameLst>
                                      </p:cBhvr>
                                      <p:to>
                                        <p:strVal val="visible"/>
                                      </p:to>
                                    </p:set>
                                    <p:animEffect transition="in" filter="wipe(left)">
                                      <p:cBhvr>
                                        <p:cTn id="17" dur="500"/>
                                        <p:tgtEl>
                                          <p:spTgt spid="594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wipe(left)">
                                      <p:cBhvr>
                                        <p:cTn id="27" dur="500"/>
                                        <p:tgtEl>
                                          <p:spTgt spid="2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7"/>
                                        </p:tgtEl>
                                        <p:attrNameLst>
                                          <p:attrName>style.visibility</p:attrName>
                                        </p:attrNameLst>
                                      </p:cBhvr>
                                      <p:to>
                                        <p:strVal val="visible"/>
                                      </p:to>
                                    </p:set>
                                    <p:animEffect transition="in" filter="wipe(left)">
                                      <p:cBhvr>
                                        <p:cTn id="32" dur="500"/>
                                        <p:tgtEl>
                                          <p:spTgt spid="47"/>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500"/>
                                        <p:tgtEl>
                                          <p:spTgt spid="51"/>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8"/>
                                        </p:tgtEl>
                                        <p:attrNameLst>
                                          <p:attrName>style.visibility</p:attrName>
                                        </p:attrNameLst>
                                      </p:cBhvr>
                                      <p:to>
                                        <p:strVal val="visible"/>
                                      </p:to>
                                    </p:set>
                                    <p:animEffect transition="in" filter="wipe(left)">
                                      <p:cBhvr>
                                        <p:cTn id="42" dur="500"/>
                                        <p:tgtEl>
                                          <p:spTgt spid="48"/>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wipe(left)">
                                      <p:cBhvr>
                                        <p:cTn id="47" dur="500"/>
                                        <p:tgtEl>
                                          <p:spTgt spid="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wipe(left)">
                                      <p:cBhvr>
                                        <p:cTn id="52" dur="500"/>
                                        <p:tgtEl>
                                          <p:spTgt spid="4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9418"/>
                                        </p:tgtEl>
                                        <p:attrNameLst>
                                          <p:attrName>style.visibility</p:attrName>
                                        </p:attrNameLst>
                                      </p:cBhvr>
                                      <p:to>
                                        <p:strVal val="visible"/>
                                      </p:to>
                                    </p:set>
                                    <p:animEffect transition="in" filter="wipe(left)">
                                      <p:cBhvr>
                                        <p:cTn id="62" dur="500"/>
                                        <p:tgtEl>
                                          <p:spTgt spid="5941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59416"/>
                                        </p:tgtEl>
                                        <p:attrNameLst>
                                          <p:attrName>style.visibility</p:attrName>
                                        </p:attrNameLst>
                                      </p:cBhvr>
                                      <p:to>
                                        <p:strVal val="visible"/>
                                      </p:to>
                                    </p:set>
                                    <p:animEffect transition="in" filter="wipe(left)">
                                      <p:cBhvr>
                                        <p:cTn id="67" dur="500"/>
                                        <p:tgtEl>
                                          <p:spTgt spid="59416"/>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59417"/>
                                        </p:tgtEl>
                                        <p:attrNameLst>
                                          <p:attrName>style.visibility</p:attrName>
                                        </p:attrNameLst>
                                      </p:cBhvr>
                                      <p:to>
                                        <p:strVal val="visible"/>
                                      </p:to>
                                    </p:set>
                                    <p:animEffect transition="in" filter="wipe(left)">
                                      <p:cBhvr>
                                        <p:cTn id="72" dur="500"/>
                                        <p:tgtEl>
                                          <p:spTgt spid="594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411" grpId="0"/>
      <p:bldP spid="59416" grpId="0"/>
      <p:bldP spid="59417" grpId="0"/>
      <p:bldP spid="59418" grpId="0" animBg="1"/>
      <p:bldP spid="59419" grpId="0"/>
      <p:bldP spid="28" grpId="0"/>
      <p:bldP spid="29" grpId="0"/>
      <p:bldP spid="47" grpId="0"/>
      <p:bldP spid="48" grpId="0"/>
      <p:bldP spid="49" grpId="0"/>
      <p:bldP spid="3" grpId="0"/>
      <p:bldP spid="51" grpId="0"/>
      <p:bldP spid="5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79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2150" y="4392613"/>
            <a:ext cx="820738"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9797"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69795" name="文本框 24"/>
              <p:cNvSpPr txBox="1">
                <a:spLocks noChangeArrowheads="1"/>
              </p:cNvSpPr>
              <p:nvPr/>
            </p:nvSpPr>
            <p:spPr bwMode="auto">
              <a:xfrm>
                <a:off x="1954213" y="712788"/>
                <a:ext cx="8056562"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0901</a:t>
                </a:r>
                <a:r>
                  <a:rPr kumimoji="1" lang="zh-CN" altLang="en-US" sz="2800" b="1" dirty="0">
                    <a:solidFill>
                      <a:srgbClr val="0000FF"/>
                    </a:solidFill>
                    <a:latin typeface="楷体" pitchFamily="49" charset="-122"/>
                    <a:ea typeface="楷体" pitchFamily="49" charset="-122"/>
                  </a:rPr>
                  <a:t>单色平行光垂直照射在薄膜上，经上下两表面反射的两束光发生干涉，如图所示，若薄膜厚度为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kumimoji="1" lang="zh-CN" altLang="en-US" sz="2800" b="1" dirty="0">
                    <a:solidFill>
                      <a:srgbClr val="0000FF"/>
                    </a:solidFill>
                    <a:latin typeface="楷体" pitchFamily="49" charset="-122"/>
                    <a:ea typeface="楷体" pitchFamily="49" charset="-122"/>
                  </a:rPr>
                  <a:t>，且</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&gt;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kumimoji="1" lang="zh-CN" altLang="en-US" sz="2800" b="1" dirty="0">
                    <a:solidFill>
                      <a:srgbClr val="0000FF"/>
                    </a:solidFill>
                    <a:latin typeface="楷体" pitchFamily="49" charset="-122"/>
                    <a:ea typeface="楷体" pitchFamily="49" charset="-122"/>
                  </a:rPr>
                  <a:t>，设入射光在真空中的波长为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kumimoji="1" lang="zh-CN" altLang="en-US" sz="2800" b="1" dirty="0">
                    <a:solidFill>
                      <a:srgbClr val="0000FF"/>
                    </a:solidFill>
                    <a:latin typeface="楷体" pitchFamily="49" charset="-122"/>
                    <a:ea typeface="楷体" pitchFamily="49" charset="-122"/>
                  </a:rPr>
                  <a:t>，则两束反射光的光程差为</a:t>
                </a:r>
              </a:p>
            </p:txBody>
          </p:sp>
        </mc:Choice>
        <mc:Fallback xmlns="">
          <p:sp>
            <p:nvSpPr>
              <p:cNvPr id="69795" name="文本框 24"/>
              <p:cNvSpPr txBox="1">
                <a:spLocks noRot="1" noChangeAspect="1" noMove="1" noResize="1" noEditPoints="1" noAdjustHandles="1" noChangeArrowheads="1" noChangeShapeType="1" noTextEdit="1"/>
              </p:cNvSpPr>
              <p:nvPr/>
            </p:nvSpPr>
            <p:spPr bwMode="auto">
              <a:xfrm>
                <a:off x="1954213" y="712788"/>
                <a:ext cx="8056562" cy="1816100"/>
              </a:xfrm>
              <a:prstGeom prst="rect">
                <a:avLst/>
              </a:prstGeom>
              <a:blipFill>
                <a:blip r:embed="rId2"/>
                <a:stretch>
                  <a:fillRect l="-1590" t="-3691" r="-5980" b="-8389"/>
                </a:stretch>
              </a:blipFill>
              <a:ln w="9525">
                <a:noFill/>
                <a:miter lim="800000"/>
                <a:headEnd/>
                <a:tailEnd/>
              </a:ln>
            </p:spPr>
            <p:txBody>
              <a:bodyPr/>
              <a:lstStyle/>
              <a:p>
                <a:r>
                  <a:rPr lang="zh-CN" altLang="en-US">
                    <a:noFill/>
                  </a:rPr>
                  <a:t> </a:t>
                </a:r>
              </a:p>
            </p:txBody>
          </p:sp>
        </mc:Fallback>
      </mc:AlternateContent>
      <p:pic>
        <p:nvPicPr>
          <p:cNvPr id="47" name="Picture 1"/>
          <p:cNvPicPr>
            <a:picLocks noChangeAspect="1" noChangeArrowheads="1"/>
          </p:cNvPicPr>
          <p:nvPr/>
        </p:nvPicPr>
        <p:blipFill>
          <a:blip r:embed="rId3"/>
          <a:srcRect/>
          <a:stretch>
            <a:fillRect/>
          </a:stretch>
        </p:blipFill>
        <p:spPr bwMode="auto">
          <a:xfrm>
            <a:off x="5822950" y="3271838"/>
            <a:ext cx="2652713" cy="2111375"/>
          </a:xfrm>
          <a:prstGeom prst="rect">
            <a:avLst/>
          </a:prstGeom>
          <a:noFill/>
          <a:ln w="9525">
            <a:noFill/>
            <a:miter lim="800000"/>
            <a:headEnd/>
            <a:tailEnd/>
          </a:ln>
        </p:spPr>
      </p:pic>
      <p:grpSp>
        <p:nvGrpSpPr>
          <p:cNvPr id="2" name="组合 1"/>
          <p:cNvGrpSpPr/>
          <p:nvPr/>
        </p:nvGrpSpPr>
        <p:grpSpPr>
          <a:xfrm>
            <a:off x="1871662" y="2727325"/>
            <a:ext cx="1939244" cy="860425"/>
            <a:chOff x="1871662" y="2727325"/>
            <a:chExt cx="1939244" cy="860425"/>
          </a:xfrm>
        </p:grpSpPr>
        <p:grpSp>
          <p:nvGrpSpPr>
            <p:cNvPr id="69790" name="组合 3"/>
            <p:cNvGrpSpPr>
              <a:grpSpLocks/>
            </p:cNvGrpSpPr>
            <p:nvPr/>
          </p:nvGrpSpPr>
          <p:grpSpPr bwMode="auto">
            <a:xfrm>
              <a:off x="1871662" y="2727325"/>
              <a:ext cx="743857" cy="860425"/>
              <a:chOff x="1616982" y="1979050"/>
              <a:chExt cx="743946" cy="859387"/>
            </a:xfrm>
          </p:grpSpPr>
          <p:grpSp>
            <p:nvGrpSpPr>
              <p:cNvPr id="69791" name="组合 4"/>
              <p:cNvGrpSpPr>
                <a:grpSpLocks/>
              </p:cNvGrpSpPr>
              <p:nvPr/>
            </p:nvGrpSpPr>
            <p:grpSpPr bwMode="auto">
              <a:xfrm>
                <a:off x="1616982" y="2412325"/>
                <a:ext cx="743946" cy="426112"/>
                <a:chOff x="1459367" y="2127931"/>
                <a:chExt cx="5060950" cy="2898775"/>
              </a:xfrm>
            </p:grpSpPr>
            <p:sp>
              <p:nvSpPr>
                <p:cNvPr id="6979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9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92"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4" name="矩形 43"/>
                <p:cNvSpPr/>
                <p:nvPr/>
              </p:nvSpPr>
              <p:spPr>
                <a:xfrm>
                  <a:off x="2768313" y="2892644"/>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768313" y="2892644"/>
                  <a:ext cx="1042593" cy="523220"/>
                </a:xfrm>
                <a:prstGeom prst="rect">
                  <a:avLst/>
                </a:prstGeom>
                <a:blipFill>
                  <a:blip r:embed="rId4"/>
                  <a:stretch>
                    <a:fillRect/>
                  </a:stretch>
                </a:blipFill>
              </p:spPr>
              <p:txBody>
                <a:bodyPr/>
                <a:lstStyle/>
                <a:p>
                  <a:r>
                    <a:rPr lang="zh-CN" altLang="en-US">
                      <a:noFill/>
                    </a:rPr>
                    <a:t> </a:t>
                  </a:r>
                </a:p>
              </p:txBody>
            </p:sp>
          </mc:Fallback>
        </mc:AlternateContent>
      </p:grpSp>
      <p:grpSp>
        <p:nvGrpSpPr>
          <p:cNvPr id="4" name="组合 3"/>
          <p:cNvGrpSpPr/>
          <p:nvPr/>
        </p:nvGrpSpPr>
        <p:grpSpPr>
          <a:xfrm>
            <a:off x="1871662" y="4406355"/>
            <a:ext cx="2560781" cy="907749"/>
            <a:chOff x="1871662" y="4327525"/>
            <a:chExt cx="2560781" cy="907749"/>
          </a:xfrm>
        </p:grpSpPr>
        <p:grpSp>
          <p:nvGrpSpPr>
            <p:cNvPr id="69780" name="组合 13"/>
            <p:cNvGrpSpPr>
              <a:grpSpLocks/>
            </p:cNvGrpSpPr>
            <p:nvPr/>
          </p:nvGrpSpPr>
          <p:grpSpPr bwMode="auto">
            <a:xfrm>
              <a:off x="1871662" y="4359148"/>
              <a:ext cx="743929" cy="859905"/>
              <a:chOff x="1616982" y="4998022"/>
              <a:chExt cx="743946" cy="859387"/>
            </a:xfrm>
          </p:grpSpPr>
          <p:grpSp>
            <p:nvGrpSpPr>
              <p:cNvPr id="69781" name="组合 14"/>
              <p:cNvGrpSpPr>
                <a:grpSpLocks/>
              </p:cNvGrpSpPr>
              <p:nvPr/>
            </p:nvGrpSpPr>
            <p:grpSpPr bwMode="auto">
              <a:xfrm>
                <a:off x="1616982" y="5431297"/>
                <a:ext cx="743946" cy="426112"/>
                <a:chOff x="1459367" y="2127931"/>
                <a:chExt cx="5060950" cy="2898775"/>
              </a:xfrm>
            </p:grpSpPr>
            <p:sp>
              <p:nvSpPr>
                <p:cNvPr id="69783"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84"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82"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5" name="矩形 44"/>
                <p:cNvSpPr/>
                <p:nvPr/>
              </p:nvSpPr>
              <p:spPr>
                <a:xfrm>
                  <a:off x="2763845" y="4327525"/>
                  <a:ext cx="166859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763845" y="4327525"/>
                  <a:ext cx="1668598" cy="907749"/>
                </a:xfrm>
                <a:prstGeom prst="rect">
                  <a:avLst/>
                </a:prstGeom>
                <a:blipFill>
                  <a:blip r:embed="rId5"/>
                  <a:stretch>
                    <a:fillRect/>
                  </a:stretch>
                </a:blipFill>
              </p:spPr>
              <p:txBody>
                <a:bodyPr/>
                <a:lstStyle/>
                <a:p>
                  <a:r>
                    <a:rPr lang="zh-CN" altLang="en-US">
                      <a:noFill/>
                    </a:rPr>
                    <a:t> </a:t>
                  </a:r>
                </a:p>
              </p:txBody>
            </p:sp>
          </mc:Fallback>
        </mc:AlternateContent>
      </p:grpSp>
      <p:grpSp>
        <p:nvGrpSpPr>
          <p:cNvPr id="3" name="组合 2"/>
          <p:cNvGrpSpPr/>
          <p:nvPr/>
        </p:nvGrpSpPr>
        <p:grpSpPr>
          <a:xfrm>
            <a:off x="1871663" y="3520531"/>
            <a:ext cx="2902417" cy="927098"/>
            <a:chOff x="1871663" y="3441701"/>
            <a:chExt cx="2902417" cy="927098"/>
          </a:xfrm>
        </p:grpSpPr>
        <p:grpSp>
          <p:nvGrpSpPr>
            <p:cNvPr id="69785" name="组合 8"/>
            <p:cNvGrpSpPr>
              <a:grpSpLocks/>
            </p:cNvGrpSpPr>
            <p:nvPr/>
          </p:nvGrpSpPr>
          <p:grpSpPr bwMode="auto">
            <a:xfrm>
              <a:off x="1871663" y="3509987"/>
              <a:ext cx="743850" cy="858812"/>
              <a:chOff x="1616982" y="3488536"/>
              <a:chExt cx="743946" cy="859387"/>
            </a:xfrm>
          </p:grpSpPr>
          <p:grpSp>
            <p:nvGrpSpPr>
              <p:cNvPr id="69786" name="组合 9"/>
              <p:cNvGrpSpPr>
                <a:grpSpLocks/>
              </p:cNvGrpSpPr>
              <p:nvPr/>
            </p:nvGrpSpPr>
            <p:grpSpPr bwMode="auto">
              <a:xfrm>
                <a:off x="1616982" y="3921811"/>
                <a:ext cx="743946" cy="426112"/>
                <a:chOff x="1459367" y="2127931"/>
                <a:chExt cx="5060950" cy="2898775"/>
              </a:xfrm>
            </p:grpSpPr>
            <p:sp>
              <p:nvSpPr>
                <p:cNvPr id="6978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8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8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6" name="矩形 45"/>
                <p:cNvSpPr/>
                <p:nvPr/>
              </p:nvSpPr>
              <p:spPr>
                <a:xfrm>
                  <a:off x="2763850" y="3441701"/>
                  <a:ext cx="201023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2763850" y="3441701"/>
                  <a:ext cx="2010230" cy="907749"/>
                </a:xfrm>
                <a:prstGeom prst="rect">
                  <a:avLst/>
                </a:prstGeom>
                <a:blipFill>
                  <a:blip r:embed="rId6"/>
                  <a:stretch>
                    <a:fillRect/>
                  </a:stretch>
                </a:blipFill>
              </p:spPr>
              <p:txBody>
                <a:bodyPr/>
                <a:lstStyle/>
                <a:p>
                  <a:r>
                    <a:rPr lang="zh-CN" altLang="en-US">
                      <a:noFill/>
                    </a:rPr>
                    <a:t> </a:t>
                  </a:r>
                </a:p>
              </p:txBody>
            </p:sp>
          </mc:Fallback>
        </mc:AlternateContent>
      </p:grpSp>
      <p:grpSp>
        <p:nvGrpSpPr>
          <p:cNvPr id="5" name="组合 4"/>
          <p:cNvGrpSpPr/>
          <p:nvPr/>
        </p:nvGrpSpPr>
        <p:grpSpPr>
          <a:xfrm>
            <a:off x="1871663" y="5291618"/>
            <a:ext cx="2945265" cy="930235"/>
            <a:chOff x="1871663" y="5212788"/>
            <a:chExt cx="2945265" cy="930235"/>
          </a:xfrm>
        </p:grpSpPr>
        <p:grpSp>
          <p:nvGrpSpPr>
            <p:cNvPr id="69775" name="组合 26"/>
            <p:cNvGrpSpPr>
              <a:grpSpLocks/>
            </p:cNvGrpSpPr>
            <p:nvPr/>
          </p:nvGrpSpPr>
          <p:grpSpPr bwMode="auto">
            <a:xfrm>
              <a:off x="1871663" y="5212788"/>
              <a:ext cx="743891" cy="860722"/>
              <a:chOff x="1616982" y="4998022"/>
              <a:chExt cx="743946" cy="859387"/>
            </a:xfrm>
          </p:grpSpPr>
          <p:grpSp>
            <p:nvGrpSpPr>
              <p:cNvPr id="69776" name="组合 27"/>
              <p:cNvGrpSpPr>
                <a:grpSpLocks/>
              </p:cNvGrpSpPr>
              <p:nvPr/>
            </p:nvGrpSpPr>
            <p:grpSpPr bwMode="auto">
              <a:xfrm>
                <a:off x="1616982" y="5431297"/>
                <a:ext cx="743946" cy="426112"/>
                <a:chOff x="1459367" y="2127931"/>
                <a:chExt cx="5060950" cy="2898775"/>
              </a:xfrm>
            </p:grpSpPr>
            <p:sp>
              <p:nvSpPr>
                <p:cNvPr id="6977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6977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69777"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8" name="矩形 47"/>
                <p:cNvSpPr/>
                <p:nvPr/>
              </p:nvSpPr>
              <p:spPr>
                <a:xfrm>
                  <a:off x="2798427" y="5235274"/>
                  <a:ext cx="201850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8" name="矩形 47"/>
                <p:cNvSpPr>
                  <a:spLocks noRot="1" noChangeAspect="1" noMove="1" noResize="1" noEditPoints="1" noAdjustHandles="1" noChangeArrowheads="1" noChangeShapeType="1" noTextEdit="1"/>
                </p:cNvSpPr>
                <p:nvPr/>
              </p:nvSpPr>
              <p:spPr>
                <a:xfrm>
                  <a:off x="2798427" y="5235274"/>
                  <a:ext cx="2018501" cy="907749"/>
                </a:xfrm>
                <a:prstGeom prst="rect">
                  <a:avLst/>
                </a:prstGeom>
                <a:blipFill>
                  <a:blip r:embed="rId7"/>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50075402"/>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69795"/>
                                        </p:tgtEl>
                                        <p:attrNameLst>
                                          <p:attrName>style.visibility</p:attrName>
                                        </p:attrNameLst>
                                      </p:cBhvr>
                                      <p:to>
                                        <p:strVal val="visible"/>
                                      </p:to>
                                    </p:set>
                                    <p:animEffect transition="in" filter="wipe(left)">
                                      <p:cBhvr>
                                        <p:cTn id="13" dur="500"/>
                                        <p:tgtEl>
                                          <p:spTgt spid="6979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wipe(left)">
                                      <p:cBhvr>
                                        <p:cTn id="17" dur="500"/>
                                        <p:tgtEl>
                                          <p:spTgt spid="47"/>
                                        </p:tgtEl>
                                      </p:cBhvr>
                                    </p:animEffect>
                                  </p:childTnLst>
                                </p:cTn>
                              </p:par>
                              <p:par>
                                <p:cTn id="18" presetID="22" presetClass="entr" presetSubtype="8"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par>
                                <p:cTn id="21" presetID="22" presetClass="entr" presetSubtype="8"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ipe(left)">
                                      <p:cBhvr>
                                        <p:cTn id="23" dur="500"/>
                                        <p:tgtEl>
                                          <p:spTgt spid="3"/>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ipe(left)">
                                      <p:cBhvr>
                                        <p:cTn id="30" dur="500"/>
                                        <p:tgtEl>
                                          <p:spTgt spid="5"/>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79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876790" y="2926159"/>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54929" y="558375"/>
                <a:ext cx="8556625" cy="2246769"/>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0902</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如图所示，折射率为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、厚度为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的透明介质薄膜的上方和下方的透明介质的折射率分别为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，已知 </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。若用波长为</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a14:m>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的单色平行光垂直入射到该薄膜上，则从薄膜上、下两表面反射的光束</a:t>
                </a:r>
                <a:r>
                  <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用①与②示意</a:t>
                </a:r>
                <a:r>
                  <a:rPr lang="en-US" altLang="zh-CN"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800" b="1" dirty="0">
                    <a:solidFill>
                      <a:srgbClr val="0000FF"/>
                    </a:solidFill>
                    <a:latin typeface="Times New Roman" panose="02020603050405020304" pitchFamily="18" charset="0"/>
                    <a:ea typeface="楷体" panose="02010609060101010101" pitchFamily="49" charset="-122"/>
                    <a:cs typeface="Times New Roman" panose="02020603050405020304" pitchFamily="18" charset="0"/>
                  </a:rPr>
                  <a:t>的光程差）是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54929" y="558375"/>
                <a:ext cx="8556625" cy="2246769"/>
              </a:xfrm>
              <a:prstGeom prst="rect">
                <a:avLst/>
              </a:prstGeom>
              <a:blipFill>
                <a:blip r:embed="rId3"/>
                <a:stretch>
                  <a:fillRect l="-1497" t="-3533" r="-1426" b="-7065"/>
                </a:stretch>
              </a:blipFill>
              <a:ln w="9525">
                <a:noFill/>
                <a:miter lim="800000"/>
                <a:headEnd/>
                <a:tailEnd/>
              </a:ln>
            </p:spPr>
            <p:txBody>
              <a:bodyPr/>
              <a:lstStyle/>
              <a:p>
                <a:r>
                  <a:rPr lang="zh-CN" altLang="en-US">
                    <a:noFill/>
                  </a:rPr>
                  <a:t> </a:t>
                </a:r>
              </a:p>
            </p:txBody>
          </p:sp>
        </mc:Fallback>
      </mc:AlternateContent>
      <p:graphicFrame>
        <p:nvGraphicFramePr>
          <p:cNvPr id="40" name="Object 3"/>
          <p:cNvGraphicFramePr>
            <a:graphicFrameLocks noChangeAspect="1"/>
          </p:cNvGraphicFramePr>
          <p:nvPr>
            <p:extLst/>
          </p:nvPr>
        </p:nvGraphicFramePr>
        <p:xfrm>
          <a:off x="5611813" y="2947988"/>
          <a:ext cx="3384550" cy="2641600"/>
        </p:xfrm>
        <a:graphic>
          <a:graphicData uri="http://schemas.openxmlformats.org/presentationml/2006/ole">
            <mc:AlternateContent xmlns:mc="http://schemas.openxmlformats.org/markup-compatibility/2006">
              <mc:Choice xmlns:v="urn:schemas-microsoft-com:vml" Requires="v">
                <p:oleObj spid="_x0000_s144410" name="Picture" r:id="rId4" imgW="1619280" imgH="1276200" progId="Word.Picture.8">
                  <p:embed/>
                </p:oleObj>
              </mc:Choice>
              <mc:Fallback>
                <p:oleObj name="Picture" r:id="rId4" imgW="1619280" imgH="1276200" progId="Word.Picture.8">
                  <p:embed/>
                  <p:pic>
                    <p:nvPicPr>
                      <p:cNvPr id="40" name="Object 3"/>
                      <p:cNvPicPr>
                        <a:picLocks noChangeAspect="1" noChangeArrowheads="1"/>
                      </p:cNvPicPr>
                      <p:nvPr/>
                    </p:nvPicPr>
                    <p:blipFill>
                      <a:blip r:embed="rId5"/>
                      <a:srcRect/>
                      <a:stretch>
                        <a:fillRect/>
                      </a:stretch>
                    </p:blipFill>
                    <p:spPr bwMode="auto">
                      <a:xfrm>
                        <a:off x="5611813" y="2947988"/>
                        <a:ext cx="3384550" cy="264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组合 1"/>
          <p:cNvGrpSpPr/>
          <p:nvPr/>
        </p:nvGrpSpPr>
        <p:grpSpPr>
          <a:xfrm>
            <a:off x="1976010" y="2804135"/>
            <a:ext cx="1947336" cy="859370"/>
            <a:chOff x="1976010" y="2804135"/>
            <a:chExt cx="1947336" cy="859370"/>
          </a:xfrm>
        </p:grpSpPr>
        <p:grpSp>
          <p:nvGrpSpPr>
            <p:cNvPr id="8222" name="组合 3"/>
            <p:cNvGrpSpPr>
              <a:grpSpLocks/>
            </p:cNvGrpSpPr>
            <p:nvPr/>
          </p:nvGrpSpPr>
          <p:grpSpPr bwMode="auto">
            <a:xfrm>
              <a:off x="1976010" y="2804135"/>
              <a:ext cx="743835" cy="859370"/>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42" name="矩形 41"/>
                <p:cNvSpPr/>
                <p:nvPr/>
              </p:nvSpPr>
              <p:spPr>
                <a:xfrm>
                  <a:off x="2880753" y="2975791"/>
                  <a:ext cx="104259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42" name="矩形 41"/>
                <p:cNvSpPr>
                  <a:spLocks noRot="1" noChangeAspect="1" noMove="1" noResize="1" noEditPoints="1" noAdjustHandles="1" noChangeArrowheads="1" noChangeShapeType="1" noTextEdit="1"/>
                </p:cNvSpPr>
                <p:nvPr/>
              </p:nvSpPr>
              <p:spPr>
                <a:xfrm>
                  <a:off x="2880753" y="2975791"/>
                  <a:ext cx="1042593" cy="523220"/>
                </a:xfrm>
                <a:prstGeom prst="rect">
                  <a:avLst/>
                </a:prstGeom>
                <a:blipFill>
                  <a:blip r:embed="rId6"/>
                  <a:stretch>
                    <a:fillRect/>
                  </a:stretch>
                </a:blipFill>
              </p:spPr>
              <p:txBody>
                <a:bodyPr/>
                <a:lstStyle/>
                <a:p>
                  <a:r>
                    <a:rPr lang="zh-CN" altLang="en-US">
                      <a:noFill/>
                    </a:rPr>
                    <a:t> </a:t>
                  </a:r>
                </a:p>
              </p:txBody>
            </p:sp>
          </mc:Fallback>
        </mc:AlternateContent>
      </p:grpSp>
      <p:grpSp>
        <p:nvGrpSpPr>
          <p:cNvPr id="3" name="组合 2"/>
          <p:cNvGrpSpPr/>
          <p:nvPr/>
        </p:nvGrpSpPr>
        <p:grpSpPr>
          <a:xfrm>
            <a:off x="1954930" y="3681401"/>
            <a:ext cx="2594421" cy="924863"/>
            <a:chOff x="1954930" y="3681401"/>
            <a:chExt cx="2594421" cy="924863"/>
          </a:xfrm>
        </p:grpSpPr>
        <p:grpSp>
          <p:nvGrpSpPr>
            <p:cNvPr id="8216" name="组合 8"/>
            <p:cNvGrpSpPr>
              <a:grpSpLocks/>
            </p:cNvGrpSpPr>
            <p:nvPr/>
          </p:nvGrpSpPr>
          <p:grpSpPr bwMode="auto">
            <a:xfrm>
              <a:off x="1954930" y="3746896"/>
              <a:ext cx="743830" cy="859368"/>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3" name="矩形 42"/>
                <p:cNvSpPr/>
                <p:nvPr/>
              </p:nvSpPr>
              <p:spPr>
                <a:xfrm>
                  <a:off x="2880753" y="3681401"/>
                  <a:ext cx="1668598"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2880753" y="3681401"/>
                  <a:ext cx="1668598" cy="907749"/>
                </a:xfrm>
                <a:prstGeom prst="rect">
                  <a:avLst/>
                </a:prstGeom>
                <a:blipFill>
                  <a:blip r:embed="rId7"/>
                  <a:stretch>
                    <a:fillRect/>
                  </a:stretch>
                </a:blipFill>
              </p:spPr>
              <p:txBody>
                <a:bodyPr/>
                <a:lstStyle/>
                <a:p>
                  <a:r>
                    <a:rPr lang="zh-CN" altLang="en-US">
                      <a:noFill/>
                    </a:rPr>
                    <a:t> </a:t>
                  </a:r>
                </a:p>
              </p:txBody>
            </p:sp>
          </mc:Fallback>
        </mc:AlternateContent>
      </p:grpSp>
      <p:grpSp>
        <p:nvGrpSpPr>
          <p:cNvPr id="4" name="组合 3"/>
          <p:cNvGrpSpPr/>
          <p:nvPr/>
        </p:nvGrpSpPr>
        <p:grpSpPr>
          <a:xfrm>
            <a:off x="1976011" y="4737575"/>
            <a:ext cx="2549295" cy="858493"/>
            <a:chOff x="1976011" y="4737575"/>
            <a:chExt cx="2549295" cy="858493"/>
          </a:xfrm>
        </p:grpSpPr>
        <p:grpSp>
          <p:nvGrpSpPr>
            <p:cNvPr id="8210" name="组合 13"/>
            <p:cNvGrpSpPr>
              <a:grpSpLocks/>
            </p:cNvGrpSpPr>
            <p:nvPr/>
          </p:nvGrpSpPr>
          <p:grpSpPr bwMode="auto">
            <a:xfrm>
              <a:off x="1976011" y="4737575"/>
              <a:ext cx="743879" cy="858493"/>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4" name="矩形 43"/>
                <p:cNvSpPr/>
                <p:nvPr/>
              </p:nvSpPr>
              <p:spPr>
                <a:xfrm>
                  <a:off x="2880753" y="4894889"/>
                  <a:ext cx="164455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2880753" y="4894889"/>
                  <a:ext cx="1644553"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5" name="组合 4"/>
          <p:cNvGrpSpPr/>
          <p:nvPr/>
        </p:nvGrpSpPr>
        <p:grpSpPr>
          <a:xfrm>
            <a:off x="1954928" y="5649327"/>
            <a:ext cx="2968372" cy="981038"/>
            <a:chOff x="1954928" y="5649327"/>
            <a:chExt cx="2968372" cy="981038"/>
          </a:xfrm>
        </p:grpSpPr>
        <p:grpSp>
          <p:nvGrpSpPr>
            <p:cNvPr id="8202" name="组合 26"/>
            <p:cNvGrpSpPr>
              <a:grpSpLocks/>
            </p:cNvGrpSpPr>
            <p:nvPr/>
          </p:nvGrpSpPr>
          <p:grpSpPr bwMode="auto">
            <a:xfrm>
              <a:off x="1954928" y="5706579"/>
              <a:ext cx="743829" cy="859370"/>
              <a:chOff x="1616982" y="4998022"/>
              <a:chExt cx="743946" cy="859388"/>
            </a:xfrm>
          </p:grpSpPr>
          <p:grpSp>
            <p:nvGrpSpPr>
              <p:cNvPr id="8204" name="组合 27"/>
              <p:cNvGrpSpPr>
                <a:grpSpLocks/>
              </p:cNvGrpSpPr>
              <p:nvPr/>
            </p:nvGrpSpPr>
            <p:grpSpPr bwMode="auto">
              <a:xfrm>
                <a:off x="1616982" y="5431298"/>
                <a:ext cx="743946" cy="426112"/>
                <a:chOff x="1459367" y="2127944"/>
                <a:chExt cx="5060950" cy="2898777"/>
              </a:xfrm>
            </p:grpSpPr>
            <p:sp>
              <p:nvSpPr>
                <p:cNvPr id="8206" name="Freeform 15"/>
                <p:cNvSpPr>
                  <a:spLocks noEditPoints="1"/>
                </p:cNvSpPr>
                <p:nvPr/>
              </p:nvSpPr>
              <p:spPr bwMode="auto">
                <a:xfrm>
                  <a:off x="1459367" y="2127944"/>
                  <a:ext cx="4589466" cy="2898777"/>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0"/>
              </a:xfrm>
              <a:prstGeom prst="rect">
                <a:avLst/>
              </a:prstGeom>
              <a:noFill/>
              <a:ln w="9525">
                <a:noFill/>
                <a:miter lim="800000"/>
                <a:headEnd/>
                <a:tailEnd/>
              </a:ln>
            </p:spPr>
            <p:txBody>
              <a:bodyPr>
                <a:spAutoFit/>
              </a:bodyPr>
              <a:lstStyle/>
              <a:p>
                <a:r>
                  <a:rPr lang="zh-CN" altLang="en-US" sz="3600" b="1"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5" name="矩形 44"/>
                <p:cNvSpPr/>
                <p:nvPr/>
              </p:nvSpPr>
              <p:spPr>
                <a:xfrm>
                  <a:off x="2880753" y="5649327"/>
                  <a:ext cx="2042547" cy="9810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den>
                        </m:f>
                      </m:oMath>
                    </m:oMathPara>
                  </a14:m>
                  <a:endParaRPr lang="zh-CN" altLang="en-US" sz="2800"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2880753" y="5649327"/>
                  <a:ext cx="2042547" cy="981038"/>
                </a:xfrm>
                <a:prstGeom prst="rect">
                  <a:avLst/>
                </a:prstGeom>
                <a:blipFill>
                  <a:blip r:embed="rId9"/>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574899402"/>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left)">
                                      <p:cBhvr>
                                        <p:cTn id="17" dur="500"/>
                                        <p:tgtEl>
                                          <p:spTgt spid="40"/>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wipe(left)">
                                      <p:cBhvr>
                                        <p:cTn id="25" dur="500"/>
                                        <p:tgtEl>
                                          <p:spTgt spid="3"/>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5"/>
                                        </p:tgtEl>
                                        <p:attrNameLst>
                                          <p:attrName>style.visibility</p:attrName>
                                        </p:attrNameLst>
                                      </p:cBhvr>
                                      <p:to>
                                        <p:strVal val="visible"/>
                                      </p:to>
                                    </p:set>
                                    <p:animEffect transition="in" filter="wipe(left)">
                                      <p:cBhvr>
                                        <p:cTn id="33" dur="500"/>
                                        <p:tgtEl>
                                          <p:spTgt spid="5"/>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33"/>
                                        </p:tgtEl>
                                        <p:attrNameLst>
                                          <p:attrName>style.visibility</p:attrName>
                                        </p:attrNameLst>
                                      </p:cBhvr>
                                      <p:to>
                                        <p:strVal val="visible"/>
                                      </p:to>
                                    </p:set>
                                    <p:animEffect transition="in" filter="fade">
                                      <p:cBhvr>
                                        <p:cTn id="38"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698"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60693" name="组合 32"/>
          <p:cNvGrpSpPr>
            <a:grpSpLocks/>
          </p:cNvGrpSpPr>
          <p:nvPr/>
        </p:nvGrpSpPr>
        <p:grpSpPr bwMode="auto">
          <a:xfrm>
            <a:off x="1719263" y="582037"/>
            <a:ext cx="8848725" cy="3108901"/>
            <a:chOff x="772016" y="664809"/>
            <a:chExt cx="8847606" cy="3108543"/>
          </a:xfrm>
        </p:grpSpPr>
        <p:sp>
          <p:nvSpPr>
            <p:cNvPr id="34" name="任意多边形 33"/>
            <p:cNvSpPr/>
            <p:nvPr/>
          </p:nvSpPr>
          <p:spPr>
            <a:xfrm>
              <a:off x="772016" y="749512"/>
              <a:ext cx="161905" cy="369845"/>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mc:AlternateContent xmlns:mc="http://schemas.openxmlformats.org/markup-compatibility/2006" xmlns:a14="http://schemas.microsoft.com/office/drawing/2010/main">
          <mc:Choice Requires="a14">
            <p:sp>
              <p:nvSpPr>
                <p:cNvPr id="60695" name="文本框 34"/>
                <p:cNvSpPr txBox="1">
                  <a:spLocks noChangeArrowheads="1"/>
                </p:cNvSpPr>
                <p:nvPr/>
              </p:nvSpPr>
              <p:spPr bwMode="auto">
                <a:xfrm>
                  <a:off x="852724" y="664809"/>
                  <a:ext cx="8766898" cy="3108543"/>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0912</a:t>
                  </a:r>
                  <a:r>
                    <a:rPr lang="zh-CN" altLang="en-US" sz="2800" b="1" dirty="0">
                      <a:solidFill>
                        <a:srgbClr val="0000FF"/>
                      </a:solidFill>
                      <a:latin typeface="楷体" pitchFamily="49" charset="-122"/>
                      <a:ea typeface="楷体" pitchFamily="49" charset="-122"/>
                    </a:rPr>
                    <a:t>在折射率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a14:m>
                  <a:r>
                    <a:rPr lang="zh-CN" altLang="en-US" sz="2800" b="1" dirty="0">
                      <a:solidFill>
                        <a:srgbClr val="0000FF"/>
                      </a:solidFill>
                      <a:latin typeface="楷体" pitchFamily="49" charset="-122"/>
                      <a:ea typeface="楷体" pitchFamily="49" charset="-122"/>
                    </a:rPr>
                    <a:t>为</a:t>
                  </a:r>
                  <a:r>
                    <a:rPr lang="en-US" altLang="zh-CN" sz="2800" b="1" dirty="0">
                      <a:solidFill>
                        <a:srgbClr val="0000FF"/>
                      </a:solidFill>
                      <a:latin typeface="Times New Roman" pitchFamily="18" charset="0"/>
                      <a:ea typeface="楷体" pitchFamily="49" charset="-122"/>
                      <a:cs typeface="Times New Roman" pitchFamily="18" charset="0"/>
                    </a:rPr>
                    <a:t>1.5</a:t>
                  </a:r>
                  <a:r>
                    <a:rPr lang="zh-CN" altLang="en-US" sz="2800" b="1" dirty="0">
                      <a:solidFill>
                        <a:srgbClr val="0000FF"/>
                      </a:solidFill>
                      <a:latin typeface="楷体" pitchFamily="49" charset="-122"/>
                      <a:ea typeface="楷体" pitchFamily="49" charset="-122"/>
                    </a:rPr>
                    <a:t>的玻璃板上表面镀一层折射率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lang="zh-CN" altLang="en-US" sz="2800" b="1" dirty="0">
                      <a:solidFill>
                        <a:srgbClr val="0000FF"/>
                      </a:solidFill>
                      <a:latin typeface="楷体" pitchFamily="49" charset="-122"/>
                      <a:ea typeface="楷体" pitchFamily="49" charset="-122"/>
                    </a:rPr>
                    <a:t>为</a:t>
                  </a:r>
                  <a:r>
                    <a:rPr lang="en-US" altLang="zh-CN" sz="2800" b="1" dirty="0">
                      <a:solidFill>
                        <a:srgbClr val="0000FF"/>
                      </a:solidFill>
                      <a:latin typeface="Times New Roman" pitchFamily="18" charset="0"/>
                      <a:ea typeface="楷体" pitchFamily="49" charset="-122"/>
                    </a:rPr>
                    <a:t>2.5</a:t>
                  </a:r>
                  <a:r>
                    <a:rPr lang="zh-CN" altLang="en-US" sz="2800" b="1" dirty="0">
                      <a:solidFill>
                        <a:srgbClr val="0000FF"/>
                      </a:solidFill>
                      <a:latin typeface="楷体" pitchFamily="49" charset="-122"/>
                      <a:ea typeface="楷体" pitchFamily="49" charset="-122"/>
                    </a:rPr>
                    <a:t>的透明介质膜可增强反射。设在镀膜过程中用一束波长为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b="1" dirty="0">
                      <a:solidFill>
                        <a:srgbClr val="0000FF"/>
                      </a:solidFill>
                      <a:latin typeface="楷体" pitchFamily="49" charset="-122"/>
                      <a:ea typeface="楷体" pitchFamily="49" charset="-122"/>
                    </a:rPr>
                    <a:t>的单色光从上方垂直照射到介质膜上，并用照度表测量透射光的强度。当介质膜的厚度逐步增大时，透射光的强度发生时强时弱的变化，求当观察到透射光的强度第三次出现最弱时，介质膜镀了多少</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𝑛𝑚</m:t>
                      </m:r>
                    </m:oMath>
                  </a14:m>
                  <a:r>
                    <a:rPr lang="zh-CN" altLang="en-US" sz="2800" b="1" dirty="0">
                      <a:solidFill>
                        <a:srgbClr val="0000FF"/>
                      </a:solidFill>
                      <a:latin typeface="楷体" pitchFamily="49" charset="-122"/>
                      <a:ea typeface="楷体" pitchFamily="49" charset="-122"/>
                    </a:rPr>
                    <a:t>厚度的透明介质膜</a:t>
                  </a:r>
                </a:p>
              </p:txBody>
            </p:sp>
          </mc:Choice>
          <mc:Fallback xmlns="">
            <p:sp>
              <p:nvSpPr>
                <p:cNvPr id="60695" name="文本框 34"/>
                <p:cNvSpPr txBox="1">
                  <a:spLocks noRot="1" noChangeAspect="1" noMove="1" noResize="1" noEditPoints="1" noAdjustHandles="1" noChangeArrowheads="1" noChangeShapeType="1" noTextEdit="1"/>
                </p:cNvSpPr>
                <p:nvPr/>
              </p:nvSpPr>
              <p:spPr bwMode="auto">
                <a:xfrm>
                  <a:off x="852724" y="664809"/>
                  <a:ext cx="8766898" cy="3108543"/>
                </a:xfrm>
                <a:prstGeom prst="rect">
                  <a:avLst/>
                </a:prstGeom>
                <a:blipFill>
                  <a:blip r:embed="rId2"/>
                  <a:stretch>
                    <a:fillRect l="-1390" t="-2549" r="-5420" b="-4510"/>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3865922" y="3313030"/>
              <a:ext cx="138095" cy="358734"/>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grpSp>
        <p:nvGrpSpPr>
          <p:cNvPr id="77" name="Group 21"/>
          <p:cNvGrpSpPr>
            <a:grpSpLocks/>
          </p:cNvGrpSpPr>
          <p:nvPr/>
        </p:nvGrpSpPr>
        <p:grpSpPr bwMode="auto">
          <a:xfrm>
            <a:off x="1781174" y="3911600"/>
            <a:ext cx="2667000" cy="1295400"/>
            <a:chOff x="3504" y="3264"/>
            <a:chExt cx="1680" cy="816"/>
          </a:xfrm>
        </p:grpSpPr>
        <p:sp>
          <p:nvSpPr>
            <p:cNvPr id="60687" name="Rectangle 13"/>
            <p:cNvSpPr>
              <a:spLocks noChangeArrowheads="1"/>
            </p:cNvSpPr>
            <p:nvPr/>
          </p:nvSpPr>
          <p:spPr bwMode="auto">
            <a:xfrm>
              <a:off x="3504" y="3600"/>
              <a:ext cx="1680" cy="480"/>
            </a:xfrm>
            <a:prstGeom prst="rect">
              <a:avLst/>
            </a:prstGeom>
            <a:solidFill>
              <a:srgbClr val="CCFFFF">
                <a:alpha val="50195"/>
              </a:srgbClr>
            </a:solidFill>
            <a:ln w="9525">
              <a:solidFill>
                <a:srgbClr val="0099FF"/>
              </a:solidFill>
              <a:miter lim="800000"/>
              <a:headEnd/>
              <a:tailEnd/>
            </a:ln>
          </p:spPr>
          <p:txBody>
            <a:bodyPr wrap="none" anchor="ctr"/>
            <a:lstStyle/>
            <a:p>
              <a:endParaRPr lang="zh-CN" altLang="en-US">
                <a:latin typeface="等线" pitchFamily="2" charset="-122"/>
                <a:ea typeface="等线" pitchFamily="2" charset="-122"/>
              </a:endParaRPr>
            </a:p>
          </p:txBody>
        </p:sp>
        <p:sp>
          <p:nvSpPr>
            <p:cNvPr id="60688" name="Rectangle 12"/>
            <p:cNvSpPr>
              <a:spLocks noChangeArrowheads="1"/>
            </p:cNvSpPr>
            <p:nvPr/>
          </p:nvSpPr>
          <p:spPr bwMode="auto">
            <a:xfrm>
              <a:off x="3504" y="3456"/>
              <a:ext cx="1680" cy="144"/>
            </a:xfrm>
            <a:prstGeom prst="rect">
              <a:avLst/>
            </a:prstGeom>
            <a:solidFill>
              <a:srgbClr val="00FFCC">
                <a:alpha val="50195"/>
              </a:srgbClr>
            </a:solidFill>
            <a:ln w="9525">
              <a:solidFill>
                <a:srgbClr val="0000FF"/>
              </a:solidFill>
              <a:miter lim="800000"/>
              <a:headEnd/>
              <a:tailEnd/>
            </a:ln>
          </p:spPr>
          <p:txBody>
            <a:bodyPr wrap="none" anchor="ctr"/>
            <a:lstStyle/>
            <a:p>
              <a:endParaRPr lang="zh-CN" altLang="en-US">
                <a:latin typeface="等线" pitchFamily="2" charset="-122"/>
                <a:ea typeface="等线" pitchFamily="2" charset="-122"/>
              </a:endParaRPr>
            </a:p>
          </p:txBody>
        </p:sp>
        <p:sp>
          <p:nvSpPr>
            <p:cNvPr id="60689" name="Line 14"/>
            <p:cNvSpPr>
              <a:spLocks noChangeShapeType="1"/>
            </p:cNvSpPr>
            <p:nvPr/>
          </p:nvSpPr>
          <p:spPr bwMode="auto">
            <a:xfrm>
              <a:off x="3888" y="3264"/>
              <a:ext cx="0" cy="672"/>
            </a:xfrm>
            <a:prstGeom prst="line">
              <a:avLst/>
            </a:prstGeom>
            <a:noFill/>
            <a:ln w="19050">
              <a:solidFill>
                <a:srgbClr val="FF0000"/>
              </a:solidFill>
              <a:round/>
              <a:headEnd/>
              <a:tailEnd type="triangle" w="sm" len="med"/>
            </a:ln>
          </p:spPr>
          <p:txBody>
            <a:bodyPr/>
            <a:lstStyle/>
            <a:p>
              <a:endParaRPr lang="zh-CN" altLang="en-US"/>
            </a:p>
          </p:txBody>
        </p:sp>
        <p:sp>
          <p:nvSpPr>
            <p:cNvPr id="60690" name="Line 15"/>
            <p:cNvSpPr>
              <a:spLocks noChangeShapeType="1"/>
            </p:cNvSpPr>
            <p:nvPr/>
          </p:nvSpPr>
          <p:spPr bwMode="auto">
            <a:xfrm>
              <a:off x="4080" y="3456"/>
              <a:ext cx="0" cy="480"/>
            </a:xfrm>
            <a:prstGeom prst="line">
              <a:avLst/>
            </a:prstGeom>
            <a:noFill/>
            <a:ln w="19050">
              <a:solidFill>
                <a:srgbClr val="FF0000"/>
              </a:solidFill>
              <a:round/>
              <a:headEnd/>
              <a:tailEnd type="triangle" w="sm" len="med"/>
            </a:ln>
          </p:spPr>
          <p:txBody>
            <a:bodyPr/>
            <a:lstStyle/>
            <a:p>
              <a:endParaRPr lang="zh-CN" altLang="en-US"/>
            </a:p>
          </p:txBody>
        </p:sp>
        <p:sp>
          <p:nvSpPr>
            <p:cNvPr id="60691" name="Line 16"/>
            <p:cNvSpPr>
              <a:spLocks noChangeShapeType="1"/>
            </p:cNvSpPr>
            <p:nvPr/>
          </p:nvSpPr>
          <p:spPr bwMode="auto">
            <a:xfrm flipV="1">
              <a:off x="3984" y="3456"/>
              <a:ext cx="0" cy="144"/>
            </a:xfrm>
            <a:prstGeom prst="line">
              <a:avLst/>
            </a:prstGeom>
            <a:noFill/>
            <a:ln w="19050">
              <a:solidFill>
                <a:srgbClr val="FF0000"/>
              </a:solidFill>
              <a:round/>
              <a:headEnd/>
              <a:tailEnd type="triangle" w="sm" len="med"/>
            </a:ln>
          </p:spPr>
          <p:txBody>
            <a:bodyPr/>
            <a:lstStyle/>
            <a:p>
              <a:endParaRPr lang="zh-CN" altLang="en-US"/>
            </a:p>
          </p:txBody>
        </p:sp>
        <p:sp>
          <p:nvSpPr>
            <p:cNvPr id="60692" name="Line 20"/>
            <p:cNvSpPr>
              <a:spLocks noChangeShapeType="1"/>
            </p:cNvSpPr>
            <p:nvPr/>
          </p:nvSpPr>
          <p:spPr bwMode="auto">
            <a:xfrm flipH="1">
              <a:off x="4800" y="3360"/>
              <a:ext cx="336" cy="192"/>
            </a:xfrm>
            <a:prstGeom prst="line">
              <a:avLst/>
            </a:prstGeom>
            <a:noFill/>
            <a:ln w="12700">
              <a:solidFill>
                <a:srgbClr val="FF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55" name="矩形 54"/>
              <p:cNvSpPr/>
              <p:nvPr/>
            </p:nvSpPr>
            <p:spPr>
              <a:xfrm>
                <a:off x="4189304" y="3613012"/>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4189304" y="3613012"/>
                <a:ext cx="658001"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3705701" y="4527084"/>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3705701" y="4527084"/>
                <a:ext cx="64973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3047398" y="4043363"/>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3047398" y="4043363"/>
                <a:ext cx="4698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356821" y="5157850"/>
                <a:ext cx="3780971"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f>
                        <m:fPr>
                          <m:ctrlPr>
                            <a:rPr lang="en-US" altLang="zh-CN" sz="2800" b="0" i="1" smtClean="0">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356821" y="5157850"/>
                <a:ext cx="3780971"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2922167" y="5993996"/>
                <a:ext cx="204774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=300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2922167" y="5993996"/>
                <a:ext cx="204774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356821" y="6023015"/>
                <a:ext cx="11593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=2</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1356821" y="6023015"/>
                <a:ext cx="1159356" cy="52322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4997450" y="3817938"/>
            <a:ext cx="6642100" cy="2551112"/>
            <a:chOff x="4997450" y="3817938"/>
            <a:chExt cx="6642100" cy="2551112"/>
          </a:xfrm>
        </p:grpSpPr>
        <p:grpSp>
          <p:nvGrpSpPr>
            <p:cNvPr id="60701" name="组合 5"/>
            <p:cNvGrpSpPr>
              <a:grpSpLocks/>
            </p:cNvGrpSpPr>
            <p:nvPr/>
          </p:nvGrpSpPr>
          <p:grpSpPr bwMode="auto">
            <a:xfrm>
              <a:off x="4997450" y="3817938"/>
              <a:ext cx="6642100" cy="2551112"/>
              <a:chOff x="1930401" y="1699031"/>
              <a:chExt cx="8331198" cy="3331668"/>
            </a:xfrm>
          </p:grpSpPr>
          <p:sp>
            <p:nvSpPr>
              <p:cNvPr id="7" name="矩形 6"/>
              <p:cNvSpPr/>
              <p:nvPr/>
            </p:nvSpPr>
            <p:spPr>
              <a:xfrm rot="2700000">
                <a:off x="2542683" y="2288835"/>
                <a:ext cx="1208688" cy="120667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854" y="2354169"/>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6240" y="1681868"/>
                <a:ext cx="0" cy="1431676"/>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8237" y="3407366"/>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2761" y="1562198"/>
                <a:ext cx="0" cy="274494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8627" y="1999648"/>
                <a:ext cx="971708" cy="835509"/>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79128" y="2364549"/>
                <a:ext cx="1208689"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60582" y="2396685"/>
                <a:ext cx="1206616" cy="1208660"/>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935" y="3550418"/>
                <a:ext cx="1310212"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5761" y="2791044"/>
                <a:ext cx="0" cy="143167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5680" y="2497221"/>
                <a:ext cx="1418084"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576" y="1993429"/>
                <a:ext cx="1955362" cy="1946755"/>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710" y="3067358"/>
                <a:ext cx="969716" cy="83550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193" y="2341743"/>
                <a:ext cx="1208688" cy="1208662"/>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4386" y="2368681"/>
                <a:ext cx="1292291"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2169" y="1852449"/>
                <a:ext cx="1879697" cy="21831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567" y="3110895"/>
                <a:ext cx="947813" cy="81685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60719" name="文本框 27"/>
              <p:cNvSpPr txBox="1">
                <a:spLocks noChangeArrowheads="1"/>
              </p:cNvSpPr>
              <p:nvPr/>
            </p:nvSpPr>
            <p:spPr bwMode="auto">
              <a:xfrm>
                <a:off x="2841347"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壹</a:t>
                </a:r>
              </a:p>
            </p:txBody>
          </p:sp>
          <p:sp>
            <p:nvSpPr>
              <p:cNvPr id="60720" name="文本框 28"/>
              <p:cNvSpPr txBox="1">
                <a:spLocks noChangeArrowheads="1"/>
              </p:cNvSpPr>
              <p:nvPr/>
            </p:nvSpPr>
            <p:spPr bwMode="auto">
              <a:xfrm>
                <a:off x="4799034" y="2430303"/>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贰</a:t>
                </a:r>
              </a:p>
            </p:txBody>
          </p:sp>
          <p:sp>
            <p:nvSpPr>
              <p:cNvPr id="60721" name="文本框 29"/>
              <p:cNvSpPr txBox="1">
                <a:spLocks noChangeArrowheads="1"/>
              </p:cNvSpPr>
              <p:nvPr/>
            </p:nvSpPr>
            <p:spPr bwMode="auto">
              <a:xfrm>
                <a:off x="6802045" y="2459330"/>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叁</a:t>
                </a:r>
              </a:p>
            </p:txBody>
          </p:sp>
          <p:sp>
            <p:nvSpPr>
              <p:cNvPr id="60722" name="文本框 30"/>
              <p:cNvSpPr txBox="1">
                <a:spLocks noChangeArrowheads="1"/>
              </p:cNvSpPr>
              <p:nvPr/>
            </p:nvSpPr>
            <p:spPr bwMode="auto">
              <a:xfrm>
                <a:off x="8768538" y="2517386"/>
                <a:ext cx="611704" cy="924604"/>
              </a:xfrm>
              <a:prstGeom prst="rect">
                <a:avLst/>
              </a:prstGeom>
              <a:noFill/>
              <a:ln w="9525">
                <a:noFill/>
                <a:miter lim="800000"/>
                <a:headEnd/>
                <a:tailEnd/>
              </a:ln>
            </p:spPr>
            <p:txBody>
              <a:bodyPr>
                <a:spAutoFit/>
              </a:bodyPr>
              <a:lstStyle/>
              <a:p>
                <a:pPr algn="ctr"/>
                <a:r>
                  <a:rPr lang="zh-CN" altLang="en-US" sz="4000">
                    <a:solidFill>
                      <a:schemeClr val="bg1"/>
                    </a:solidFill>
                    <a:latin typeface="微软雅黑" pitchFamily="34" charset="-122"/>
                    <a:ea typeface="微软雅黑" pitchFamily="34" charset="-122"/>
                  </a:rPr>
                  <a:t>肆</a:t>
                </a:r>
              </a:p>
            </p:txBody>
          </p:sp>
          <p:sp>
            <p:nvSpPr>
              <p:cNvPr id="32" name="矩形 31"/>
              <p:cNvSpPr/>
              <p:nvPr/>
            </p:nvSpPr>
            <p:spPr>
              <a:xfrm>
                <a:off x="2081733" y="4976795"/>
                <a:ext cx="8020570" cy="53904"/>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61" name="矩形 60"/>
                <p:cNvSpPr/>
                <p:nvPr/>
              </p:nvSpPr>
              <p:spPr>
                <a:xfrm>
                  <a:off x="5525172"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300</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5525172" y="5599100"/>
                  <a:ext cx="880369"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984276"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600</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984276" y="5599100"/>
                  <a:ext cx="88036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8673580"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250</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8673580" y="5599100"/>
                  <a:ext cx="88036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10235753" y="5599100"/>
                  <a:ext cx="88036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420</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0235753" y="5599100"/>
                  <a:ext cx="880369" cy="523220"/>
                </a:xfrm>
                <a:prstGeom prst="rect">
                  <a:avLst/>
                </a:prstGeom>
                <a:blipFill>
                  <a:blip r:embed="rId12"/>
                  <a:stretch>
                    <a:fillRect/>
                  </a:stretch>
                </a:blipFill>
              </p:spPr>
              <p:txBody>
                <a:bodyPr/>
                <a:lstStyle/>
                <a:p>
                  <a:r>
                    <a:rPr lang="zh-CN" altLang="en-US">
                      <a:noFill/>
                    </a:rPr>
                    <a:t> </a:t>
                  </a:r>
                </a:p>
              </p:txBody>
            </p:sp>
          </mc:Fallback>
        </mc:AlternateContent>
      </p:grpSp>
      <p:grpSp>
        <p:nvGrpSpPr>
          <p:cNvPr id="37" name="组合 36"/>
          <p:cNvGrpSpPr>
            <a:grpSpLocks/>
          </p:cNvGrpSpPr>
          <p:nvPr/>
        </p:nvGrpSpPr>
        <p:grpSpPr bwMode="auto">
          <a:xfrm>
            <a:off x="5559425" y="3586163"/>
            <a:ext cx="820738"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0700"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Tree>
    <p:extLst>
      <p:ext uri="{BB962C8B-B14F-4D97-AF65-F5344CB8AC3E}">
        <p14:creationId xmlns:p14="http://schemas.microsoft.com/office/powerpoint/2010/main" val="3640915081"/>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60693"/>
                                        </p:tgtEl>
                                        <p:attrNameLst>
                                          <p:attrName>style.visibility</p:attrName>
                                        </p:attrNameLst>
                                      </p:cBhvr>
                                      <p:to>
                                        <p:strVal val="visible"/>
                                      </p:to>
                                    </p:set>
                                    <p:animEffect transition="in" filter="wipe(left)">
                                      <p:cBhvr>
                                        <p:cTn id="13" dur="500"/>
                                        <p:tgtEl>
                                          <p:spTgt spid="60693"/>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77"/>
                                        </p:tgtEl>
                                        <p:attrNameLst>
                                          <p:attrName>style.visibility</p:attrName>
                                        </p:attrNameLst>
                                      </p:cBhvr>
                                      <p:to>
                                        <p:strVal val="visible"/>
                                      </p:to>
                                    </p:set>
                                    <p:animEffect transition="in" filter="wipe(left)">
                                      <p:cBhvr>
                                        <p:cTn id="17" dur="500"/>
                                        <p:tgtEl>
                                          <p:spTgt spid="77"/>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57"/>
                                        </p:tgtEl>
                                        <p:attrNameLst>
                                          <p:attrName>style.visibility</p:attrName>
                                        </p:attrNameLst>
                                      </p:cBhvr>
                                      <p:to>
                                        <p:strVal val="visible"/>
                                      </p:to>
                                    </p:set>
                                    <p:animEffect transition="in" filter="wipe(left)">
                                      <p:cBhvr>
                                        <p:cTn id="20" dur="500"/>
                                        <p:tgtEl>
                                          <p:spTgt spid="57"/>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6"/>
                                        </p:tgtEl>
                                        <p:attrNameLst>
                                          <p:attrName>style.visibility</p:attrName>
                                        </p:attrNameLst>
                                      </p:cBhvr>
                                      <p:to>
                                        <p:strVal val="visible"/>
                                      </p:to>
                                    </p:set>
                                    <p:animEffect transition="in" filter="wipe(left)">
                                      <p:cBhvr>
                                        <p:cTn id="23" dur="500"/>
                                        <p:tgtEl>
                                          <p:spTgt spid="5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55"/>
                                        </p:tgtEl>
                                        <p:attrNameLst>
                                          <p:attrName>style.visibility</p:attrName>
                                        </p:attrNameLst>
                                      </p:cBhvr>
                                      <p:to>
                                        <p:strVal val="visible"/>
                                      </p:to>
                                    </p:set>
                                    <p:animEffect transition="in" filter="wipe(left)">
                                      <p:cBhvr>
                                        <p:cTn id="26" dur="500"/>
                                        <p:tgtEl>
                                          <p:spTgt spid="55"/>
                                        </p:tgtEl>
                                      </p:cBhvr>
                                    </p:animEffect>
                                  </p:childTnLst>
                                </p:cTn>
                              </p:par>
                            </p:childTnLst>
                          </p:cTn>
                        </p:par>
                        <p:par>
                          <p:cTn id="27" fill="hold">
                            <p:stCondLst>
                              <p:cond delay="1750"/>
                            </p:stCondLst>
                            <p:childTnLst>
                              <p:par>
                                <p:cTn id="28" presetID="22" presetClass="entr" presetSubtype="8" fill="hold" nodeType="after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wipe(left)">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wipe(left)">
                                      <p:cBhvr>
                                        <p:cTn id="35" dur="500"/>
                                        <p:tgtEl>
                                          <p:spTgt spid="58"/>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wipe(left)">
                                      <p:cBhvr>
                                        <p:cTn id="40" dur="500"/>
                                        <p:tgtEl>
                                          <p:spTgt spid="60"/>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grpId="0" nodeType="click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p:bldP spid="57" grpId="0"/>
      <p:bldP spid="58" grpId="0"/>
      <p:bldP spid="59" grpId="0"/>
      <p:bldP spid="6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7316" name="Picture 4" descr="劈尖干涉3"/>
          <p:cNvPicPr>
            <a:picLocks noChangeAspect="1" noChangeArrowheads="1"/>
          </p:cNvPicPr>
          <p:nvPr/>
        </p:nvPicPr>
        <p:blipFill>
          <a:blip r:embed="rId3">
            <a:extLst>
              <a:ext uri="{28A0092B-C50C-407E-A947-70E740481C1C}">
                <a14:useLocalDpi xmlns:a14="http://schemas.microsoft.com/office/drawing/2010/main" val="0"/>
              </a:ext>
            </a:extLst>
          </a:blip>
          <a:srcRect l="1350"/>
          <a:stretch>
            <a:fillRect/>
          </a:stretch>
        </p:blipFill>
        <p:spPr bwMode="auto">
          <a:xfrm>
            <a:off x="7670708" y="1151700"/>
            <a:ext cx="4007426" cy="211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7317" name="Rectangle 5"/>
          <p:cNvSpPr>
            <a:spLocks noChangeArrowheads="1"/>
          </p:cNvSpPr>
          <p:nvPr/>
        </p:nvSpPr>
        <p:spPr bwMode="auto">
          <a:xfrm>
            <a:off x="2163959" y="495300"/>
            <a:ext cx="54859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j-ea"/>
              </a:rPr>
              <a:t>2. </a:t>
            </a:r>
            <a:r>
              <a:rPr kumimoji="0" lang="zh-CN" altLang="en-US" sz="2800" dirty="0">
                <a:solidFill>
                  <a:srgbClr val="0000FF"/>
                </a:solidFill>
                <a:latin typeface="+mn-lt"/>
                <a:ea typeface="+mj-ea"/>
              </a:rPr>
              <a:t>劈尖干涉（</a:t>
            </a:r>
            <a:r>
              <a:rPr kumimoji="0" lang="en-US" altLang="zh-CN" sz="2800" dirty="0">
                <a:solidFill>
                  <a:srgbClr val="0000FF"/>
                </a:solidFill>
                <a:latin typeface="+mn-lt"/>
                <a:ea typeface="+mj-ea"/>
              </a:rPr>
              <a:t>Wedge interference</a:t>
            </a:r>
            <a:r>
              <a:rPr kumimoji="0" lang="zh-CN" altLang="en-US" sz="2800" dirty="0">
                <a:solidFill>
                  <a:srgbClr val="0000FF"/>
                </a:solidFill>
                <a:latin typeface="+mn-lt"/>
                <a:ea typeface="+mj-ea"/>
              </a:rPr>
              <a:t>）</a:t>
            </a:r>
          </a:p>
        </p:txBody>
      </p:sp>
      <p:sp>
        <p:nvSpPr>
          <p:cNvPr id="397318" name="Text Box 6"/>
          <p:cNvSpPr txBox="1">
            <a:spLocks noChangeArrowheads="1"/>
          </p:cNvSpPr>
          <p:nvPr/>
        </p:nvSpPr>
        <p:spPr bwMode="auto">
          <a:xfrm>
            <a:off x="2163959" y="1205954"/>
            <a:ext cx="30241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j-ea"/>
              </a:rPr>
              <a:t>(1) </a:t>
            </a:r>
            <a:r>
              <a:rPr kumimoji="0" lang="zh-CN" altLang="en-US" sz="2800" dirty="0">
                <a:solidFill>
                  <a:srgbClr val="0000FF"/>
                </a:solidFill>
                <a:latin typeface="+mn-lt"/>
                <a:ea typeface="+mj-ea"/>
              </a:rPr>
              <a:t>现象</a:t>
            </a:r>
          </a:p>
        </p:txBody>
      </p:sp>
      <p:grpSp>
        <p:nvGrpSpPr>
          <p:cNvPr id="2" name="Group 80"/>
          <p:cNvGrpSpPr>
            <a:grpSpLocks/>
          </p:cNvGrpSpPr>
          <p:nvPr/>
        </p:nvGrpSpPr>
        <p:grpSpPr bwMode="auto">
          <a:xfrm>
            <a:off x="3561546" y="1879429"/>
            <a:ext cx="3323492" cy="4144962"/>
            <a:chOff x="240" y="912"/>
            <a:chExt cx="2304" cy="2928"/>
          </a:xfrm>
        </p:grpSpPr>
        <p:grpSp>
          <p:nvGrpSpPr>
            <p:cNvPr id="182295" name="Group 81"/>
            <p:cNvGrpSpPr>
              <a:grpSpLocks/>
            </p:cNvGrpSpPr>
            <p:nvPr/>
          </p:nvGrpSpPr>
          <p:grpSpPr bwMode="auto">
            <a:xfrm>
              <a:off x="240" y="912"/>
              <a:ext cx="2304" cy="2928"/>
              <a:chOff x="240" y="912"/>
              <a:chExt cx="2304" cy="2928"/>
            </a:xfrm>
          </p:grpSpPr>
          <p:sp>
            <p:nvSpPr>
              <p:cNvPr id="182317" name="Rectangle 82"/>
              <p:cNvSpPr>
                <a:spLocks noChangeArrowheads="1"/>
              </p:cNvSpPr>
              <p:nvPr/>
            </p:nvSpPr>
            <p:spPr bwMode="auto">
              <a:xfrm>
                <a:off x="240" y="912"/>
                <a:ext cx="2304" cy="292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397395" name="Rectangle 83"/>
              <p:cNvSpPr>
                <a:spLocks noChangeArrowheads="1"/>
              </p:cNvSpPr>
              <p:nvPr/>
            </p:nvSpPr>
            <p:spPr bwMode="auto">
              <a:xfrm>
                <a:off x="1440" y="1056"/>
                <a:ext cx="288" cy="240"/>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397396" name="AutoShape 84"/>
              <p:cNvSpPr>
                <a:spLocks noChangeArrowheads="1"/>
              </p:cNvSpPr>
              <p:nvPr/>
            </p:nvSpPr>
            <p:spPr bwMode="auto">
              <a:xfrm>
                <a:off x="1440" y="1296"/>
                <a:ext cx="288" cy="96"/>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182320" name="Oval 85"/>
              <p:cNvSpPr>
                <a:spLocks noChangeArrowheads="1"/>
              </p:cNvSpPr>
              <p:nvPr/>
            </p:nvSpPr>
            <p:spPr bwMode="auto">
              <a:xfrm>
                <a:off x="912" y="1728"/>
                <a:ext cx="96" cy="624"/>
              </a:xfrm>
              <a:prstGeom prst="ellipse">
                <a:avLst/>
              </a:prstGeom>
              <a:solidFill>
                <a:srgbClr val="00FFCC">
                  <a:alpha val="50195"/>
                </a:srgbClr>
              </a:solidFill>
              <a:ln w="9525">
                <a:solidFill>
                  <a:schemeClr val="tx2"/>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21" name="Line 86"/>
              <p:cNvSpPr>
                <a:spLocks noChangeShapeType="1"/>
              </p:cNvSpPr>
              <p:nvPr/>
            </p:nvSpPr>
            <p:spPr bwMode="auto">
              <a:xfrm flipV="1">
                <a:off x="576" y="1872"/>
                <a:ext cx="336" cy="192"/>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2" name="Line 87"/>
              <p:cNvSpPr>
                <a:spLocks noChangeShapeType="1"/>
              </p:cNvSpPr>
              <p:nvPr/>
            </p:nvSpPr>
            <p:spPr bwMode="auto">
              <a:xfrm>
                <a:off x="576" y="2064"/>
                <a:ext cx="336" cy="14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3" name="Line 88"/>
              <p:cNvSpPr>
                <a:spLocks noChangeShapeType="1"/>
              </p:cNvSpPr>
              <p:nvPr/>
            </p:nvSpPr>
            <p:spPr bwMode="auto">
              <a:xfrm>
                <a:off x="912" y="1872"/>
                <a:ext cx="432" cy="0"/>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397401" name="Oval 89"/>
              <p:cNvSpPr>
                <a:spLocks noChangeArrowheads="1"/>
              </p:cNvSpPr>
              <p:nvPr/>
            </p:nvSpPr>
            <p:spPr bwMode="auto">
              <a:xfrm>
                <a:off x="1968" y="2832"/>
                <a:ext cx="194" cy="192"/>
              </a:xfrm>
              <a:prstGeom prst="ellipse">
                <a:avLst/>
              </a:prstGeom>
              <a:gradFill rotWithShape="0">
                <a:gsLst>
                  <a:gs pos="0">
                    <a:schemeClr val="accent1"/>
                  </a:gs>
                  <a:gs pos="100000">
                    <a:schemeClr val="accent1">
                      <a:gamma/>
                      <a:shade val="56078"/>
                      <a:invGamma/>
                    </a:schemeClr>
                  </a:gs>
                </a:gsLst>
                <a:path path="shape">
                  <a:fillToRect l="50000" t="50000" r="50000" b="50000"/>
                </a:path>
              </a:gradFill>
              <a:ln w="9525">
                <a:solidFill>
                  <a:schemeClr val="tx1"/>
                </a:solidFill>
                <a:round/>
                <a:headEnd/>
                <a:tailEnd/>
              </a:ln>
              <a:effectLst/>
            </p:spPr>
            <p:txBody>
              <a:bodyPr wrap="none" anchor="ctr"/>
              <a:lstStyle/>
              <a:p>
                <a:pPr eaLnBrk="1" hangingPunct="1">
                  <a:defRPr/>
                </a:pPr>
                <a:endParaRPr lang="zh-CN" altLang="en-US" sz="2800">
                  <a:solidFill>
                    <a:srgbClr val="0000FF"/>
                  </a:solidFill>
                  <a:latin typeface="+mn-lt"/>
                  <a:ea typeface="+mj-ea"/>
                </a:endParaRPr>
              </a:p>
            </p:txBody>
          </p:sp>
          <p:sp>
            <p:nvSpPr>
              <p:cNvPr id="182325" name="Line 90"/>
              <p:cNvSpPr>
                <a:spLocks noChangeShapeType="1"/>
              </p:cNvSpPr>
              <p:nvPr/>
            </p:nvSpPr>
            <p:spPr bwMode="auto">
              <a:xfrm>
                <a:off x="912" y="3024"/>
                <a:ext cx="1200" cy="0"/>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6" name="Line 91"/>
              <p:cNvSpPr>
                <a:spLocks noChangeShapeType="1"/>
              </p:cNvSpPr>
              <p:nvPr/>
            </p:nvSpPr>
            <p:spPr bwMode="auto">
              <a:xfrm flipV="1">
                <a:off x="912" y="2832"/>
                <a:ext cx="1200" cy="192"/>
              </a:xfrm>
              <a:prstGeom prst="line">
                <a:avLst/>
              </a:prstGeom>
              <a:noFill/>
              <a:ln w="3810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7" name="Line 92"/>
              <p:cNvSpPr>
                <a:spLocks noChangeShapeType="1"/>
              </p:cNvSpPr>
              <p:nvPr/>
            </p:nvSpPr>
            <p:spPr bwMode="auto">
              <a:xfrm>
                <a:off x="1824" y="1440"/>
                <a:ext cx="0" cy="158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8" name="Line 93"/>
              <p:cNvSpPr>
                <a:spLocks noChangeShapeType="1"/>
              </p:cNvSpPr>
              <p:nvPr/>
            </p:nvSpPr>
            <p:spPr bwMode="auto">
              <a:xfrm>
                <a:off x="1344" y="1440"/>
                <a:ext cx="0" cy="1584"/>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29" name="Line 94"/>
              <p:cNvSpPr>
                <a:spLocks noChangeShapeType="1"/>
              </p:cNvSpPr>
              <p:nvPr/>
            </p:nvSpPr>
            <p:spPr bwMode="auto">
              <a:xfrm>
                <a:off x="912" y="2208"/>
                <a:ext cx="912" cy="0"/>
              </a:xfrm>
              <a:prstGeom prst="line">
                <a:avLst/>
              </a:prstGeom>
              <a:noFill/>
              <a:ln w="28575">
                <a:solidFill>
                  <a:srgbClr val="FF99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0" name="Line 95"/>
              <p:cNvSpPr>
                <a:spLocks noChangeShapeType="1"/>
              </p:cNvSpPr>
              <p:nvPr/>
            </p:nvSpPr>
            <p:spPr bwMode="auto">
              <a:xfrm>
                <a:off x="2016" y="2832"/>
                <a:ext cx="480" cy="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1" name="Line 96"/>
              <p:cNvSpPr>
                <a:spLocks noChangeShapeType="1"/>
              </p:cNvSpPr>
              <p:nvPr/>
            </p:nvSpPr>
            <p:spPr bwMode="auto">
              <a:xfrm>
                <a:off x="2016" y="3024"/>
                <a:ext cx="480" cy="0"/>
              </a:xfrm>
              <a:prstGeom prst="line">
                <a:avLst/>
              </a:prstGeom>
              <a:noFill/>
              <a:ln w="19050">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2" name="Line 97"/>
              <p:cNvSpPr>
                <a:spLocks noChangeShapeType="1"/>
              </p:cNvSpPr>
              <p:nvPr/>
            </p:nvSpPr>
            <p:spPr bwMode="auto">
              <a:xfrm>
                <a:off x="2304" y="2592"/>
                <a:ext cx="0" cy="240"/>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5" name="Line 100"/>
              <p:cNvSpPr>
                <a:spLocks noChangeShapeType="1"/>
              </p:cNvSpPr>
              <p:nvPr/>
            </p:nvSpPr>
            <p:spPr bwMode="auto">
              <a:xfrm>
                <a:off x="1336" y="2352"/>
                <a:ext cx="0" cy="336"/>
              </a:xfrm>
              <a:prstGeom prst="line">
                <a:avLst/>
              </a:prstGeom>
              <a:noFill/>
              <a:ln w="28575">
                <a:solidFill>
                  <a:srgbClr val="FF99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6" name="Line 101"/>
              <p:cNvSpPr>
                <a:spLocks noChangeShapeType="1"/>
              </p:cNvSpPr>
              <p:nvPr/>
            </p:nvSpPr>
            <p:spPr bwMode="auto">
              <a:xfrm>
                <a:off x="1816" y="2400"/>
                <a:ext cx="0" cy="336"/>
              </a:xfrm>
              <a:prstGeom prst="line">
                <a:avLst/>
              </a:prstGeom>
              <a:noFill/>
              <a:ln w="28575">
                <a:solidFill>
                  <a:srgbClr val="FF99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7" name="Line 102"/>
              <p:cNvSpPr>
                <a:spLocks noChangeShapeType="1"/>
              </p:cNvSpPr>
              <p:nvPr/>
            </p:nvSpPr>
            <p:spPr bwMode="auto">
              <a:xfrm>
                <a:off x="1104" y="1872"/>
                <a:ext cx="144" cy="0"/>
              </a:xfrm>
              <a:prstGeom prst="line">
                <a:avLst/>
              </a:prstGeom>
              <a:noFill/>
              <a:ln w="28575">
                <a:solidFill>
                  <a:srgbClr val="FF99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8" name="Line 103"/>
              <p:cNvSpPr>
                <a:spLocks noChangeShapeType="1"/>
              </p:cNvSpPr>
              <p:nvPr/>
            </p:nvSpPr>
            <p:spPr bwMode="auto">
              <a:xfrm>
                <a:off x="1104" y="2208"/>
                <a:ext cx="144" cy="0"/>
              </a:xfrm>
              <a:prstGeom prst="line">
                <a:avLst/>
              </a:prstGeom>
              <a:noFill/>
              <a:ln w="28575">
                <a:solidFill>
                  <a:srgbClr val="FF99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39" name="Freeform 104"/>
              <p:cNvSpPr>
                <a:spLocks/>
              </p:cNvSpPr>
              <p:nvPr/>
            </p:nvSpPr>
            <p:spPr bwMode="auto">
              <a:xfrm>
                <a:off x="1340" y="1504"/>
                <a:ext cx="1" cy="128"/>
              </a:xfrm>
              <a:custGeom>
                <a:avLst/>
                <a:gdLst>
                  <a:gd name="T0" fmla="*/ 0 w 1"/>
                  <a:gd name="T1" fmla="*/ 128 h 128"/>
                  <a:gd name="T2" fmla="*/ 0 w 1"/>
                  <a:gd name="T3" fmla="*/ 0 h 128"/>
                  <a:gd name="T4" fmla="*/ 0 60000 65536"/>
                  <a:gd name="T5" fmla="*/ 0 60000 65536"/>
                  <a:gd name="T6" fmla="*/ 0 w 1"/>
                  <a:gd name="T7" fmla="*/ 0 h 128"/>
                  <a:gd name="T8" fmla="*/ 1 w 1"/>
                  <a:gd name="T9" fmla="*/ 128 h 128"/>
                </a:gdLst>
                <a:ahLst/>
                <a:cxnLst>
                  <a:cxn ang="T4">
                    <a:pos x="T0" y="T1"/>
                  </a:cxn>
                  <a:cxn ang="T5">
                    <a:pos x="T2" y="T3"/>
                  </a:cxn>
                </a:cxnLst>
                <a:rect l="T6" t="T7" r="T8" b="T9"/>
                <a:pathLst>
                  <a:path w="1" h="128">
                    <a:moveTo>
                      <a:pt x="0" y="128"/>
                    </a:moveTo>
                    <a:lnTo>
                      <a:pt x="0" y="0"/>
                    </a:lnTo>
                  </a:path>
                </a:pathLst>
              </a:custGeom>
              <a:noFill/>
              <a:ln w="28575">
                <a:solidFill>
                  <a:srgbClr val="FF99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0" name="Freeform 105"/>
              <p:cNvSpPr>
                <a:spLocks/>
              </p:cNvSpPr>
              <p:nvPr/>
            </p:nvSpPr>
            <p:spPr bwMode="auto">
              <a:xfrm>
                <a:off x="1820" y="1500"/>
                <a:ext cx="4" cy="132"/>
              </a:xfrm>
              <a:custGeom>
                <a:avLst/>
                <a:gdLst>
                  <a:gd name="T0" fmla="*/ 4 w 4"/>
                  <a:gd name="T1" fmla="*/ 132 h 132"/>
                  <a:gd name="T2" fmla="*/ 0 w 4"/>
                  <a:gd name="T3" fmla="*/ 0 h 132"/>
                  <a:gd name="T4" fmla="*/ 0 60000 65536"/>
                  <a:gd name="T5" fmla="*/ 0 60000 65536"/>
                  <a:gd name="T6" fmla="*/ 0 w 4"/>
                  <a:gd name="T7" fmla="*/ 0 h 132"/>
                  <a:gd name="T8" fmla="*/ 4 w 4"/>
                  <a:gd name="T9" fmla="*/ 132 h 132"/>
                </a:gdLst>
                <a:ahLst/>
                <a:cxnLst>
                  <a:cxn ang="T4">
                    <a:pos x="T0" y="T1"/>
                  </a:cxn>
                  <a:cxn ang="T5">
                    <a:pos x="T2" y="T3"/>
                  </a:cxn>
                </a:cxnLst>
                <a:rect l="T6" t="T7" r="T8" b="T9"/>
                <a:pathLst>
                  <a:path w="4" h="132">
                    <a:moveTo>
                      <a:pt x="4" y="132"/>
                    </a:moveTo>
                    <a:lnTo>
                      <a:pt x="0" y="0"/>
                    </a:lnTo>
                  </a:path>
                </a:pathLst>
              </a:custGeom>
              <a:noFill/>
              <a:ln w="28575">
                <a:solidFill>
                  <a:srgbClr val="FF9900"/>
                </a:solidFill>
                <a:round/>
                <a:headEnd type="none" w="sm" len="lg"/>
                <a:tailEnd type="triangl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1" name="Line 106"/>
              <p:cNvSpPr>
                <a:spLocks noChangeShapeType="1"/>
              </p:cNvSpPr>
              <p:nvPr/>
            </p:nvSpPr>
            <p:spPr bwMode="auto">
              <a:xfrm flipV="1">
                <a:off x="2304" y="3024"/>
                <a:ext cx="0" cy="192"/>
              </a:xfrm>
              <a:prstGeom prst="line">
                <a:avLst/>
              </a:prstGeom>
              <a:noFill/>
              <a:ln w="19050">
                <a:solidFill>
                  <a:srgbClr val="FF0066"/>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42" name="Arc 107"/>
              <p:cNvSpPr>
                <a:spLocks/>
              </p:cNvSpPr>
              <p:nvPr/>
            </p:nvSpPr>
            <p:spPr bwMode="auto">
              <a:xfrm rot="18616959" flipV="1">
                <a:off x="1440" y="2931"/>
                <a:ext cx="92" cy="89"/>
              </a:xfrm>
              <a:custGeom>
                <a:avLst/>
                <a:gdLst>
                  <a:gd name="T0" fmla="*/ 0 w 20674"/>
                  <a:gd name="T1" fmla="*/ 0 h 20038"/>
                  <a:gd name="T2" fmla="*/ 0 w 20674"/>
                  <a:gd name="T3" fmla="*/ 0 h 20038"/>
                  <a:gd name="T4" fmla="*/ 0 w 20674"/>
                  <a:gd name="T5" fmla="*/ 0 h 20038"/>
                  <a:gd name="T6" fmla="*/ 0 60000 65536"/>
                  <a:gd name="T7" fmla="*/ 0 60000 65536"/>
                  <a:gd name="T8" fmla="*/ 0 60000 65536"/>
                  <a:gd name="T9" fmla="*/ 0 w 20674"/>
                  <a:gd name="T10" fmla="*/ 0 h 20038"/>
                  <a:gd name="T11" fmla="*/ 20674 w 20674"/>
                  <a:gd name="T12" fmla="*/ 20038 h 20038"/>
                </a:gdLst>
                <a:ahLst/>
                <a:cxnLst>
                  <a:cxn ang="T6">
                    <a:pos x="T0" y="T1"/>
                  </a:cxn>
                  <a:cxn ang="T7">
                    <a:pos x="T2" y="T3"/>
                  </a:cxn>
                  <a:cxn ang="T8">
                    <a:pos x="T4" y="T5"/>
                  </a:cxn>
                </a:cxnLst>
                <a:rect l="T9" t="T10" r="T11" b="T12"/>
                <a:pathLst>
                  <a:path w="20674" h="20038" fill="none" extrusionOk="0">
                    <a:moveTo>
                      <a:pt x="8064" y="0"/>
                    </a:moveTo>
                    <a:cubicBezTo>
                      <a:pt x="14139" y="2445"/>
                      <a:pt x="18777" y="7514"/>
                      <a:pt x="20674" y="13781"/>
                    </a:cubicBezTo>
                  </a:path>
                  <a:path w="20674" h="20038" stroke="0" extrusionOk="0">
                    <a:moveTo>
                      <a:pt x="8064" y="0"/>
                    </a:moveTo>
                    <a:cubicBezTo>
                      <a:pt x="14139" y="2445"/>
                      <a:pt x="18777" y="7514"/>
                      <a:pt x="20674" y="13781"/>
                    </a:cubicBezTo>
                    <a:lnTo>
                      <a:pt x="0" y="20038"/>
                    </a:lnTo>
                    <a:lnTo>
                      <a:pt x="8064" y="0"/>
                    </a:lnTo>
                    <a:close/>
                  </a:path>
                </a:pathLst>
              </a:custGeom>
              <a:noFill/>
              <a:ln w="38100">
                <a:solidFill>
                  <a:srgbClr val="FF0000"/>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sp>
            <p:nvSpPr>
              <p:cNvPr id="182343" name="Rectangle 108"/>
              <p:cNvSpPr>
                <a:spLocks noChangeArrowheads="1"/>
              </p:cNvSpPr>
              <p:nvPr/>
            </p:nvSpPr>
            <p:spPr bwMode="auto">
              <a:xfrm rot="-3075295">
                <a:off x="1541" y="1588"/>
                <a:ext cx="62" cy="821"/>
              </a:xfrm>
              <a:prstGeom prst="rect">
                <a:avLst/>
              </a:prstGeom>
              <a:solidFill>
                <a:srgbClr val="CCFFFF">
                  <a:alpha val="50195"/>
                </a:srgbClr>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grpSp>
        <p:grpSp>
          <p:nvGrpSpPr>
            <p:cNvPr id="182296" name="Group 112"/>
            <p:cNvGrpSpPr>
              <a:grpSpLocks/>
            </p:cNvGrpSpPr>
            <p:nvPr/>
          </p:nvGrpSpPr>
          <p:grpSpPr bwMode="auto">
            <a:xfrm>
              <a:off x="288" y="2400"/>
              <a:ext cx="1728" cy="1344"/>
              <a:chOff x="288" y="2400"/>
              <a:chExt cx="1728" cy="1344"/>
            </a:xfrm>
          </p:grpSpPr>
          <p:grpSp>
            <p:nvGrpSpPr>
              <p:cNvPr id="182297" name="Group 113"/>
              <p:cNvGrpSpPr>
                <a:grpSpLocks/>
              </p:cNvGrpSpPr>
              <p:nvPr/>
            </p:nvGrpSpPr>
            <p:grpSpPr bwMode="auto">
              <a:xfrm>
                <a:off x="288" y="2400"/>
                <a:ext cx="1152" cy="370"/>
                <a:chOff x="288" y="2448"/>
                <a:chExt cx="1152" cy="370"/>
              </a:xfrm>
            </p:grpSpPr>
            <p:sp>
              <p:nvSpPr>
                <p:cNvPr id="182314" name="AutoShape 114"/>
                <p:cNvSpPr>
                  <a:spLocks noChangeArrowheads="1"/>
                </p:cNvSpPr>
                <p:nvPr/>
              </p:nvSpPr>
              <p:spPr bwMode="auto">
                <a:xfrm>
                  <a:off x="288" y="2496"/>
                  <a:ext cx="983" cy="288"/>
                </a:xfrm>
                <a:prstGeom prst="wedgeRectCallout">
                  <a:avLst>
                    <a:gd name="adj1" fmla="val 70899"/>
                    <a:gd name="adj2" fmla="val 130903"/>
                  </a:avLst>
                </a:prstGeom>
                <a:gradFill rotWithShape="0">
                  <a:gsLst>
                    <a:gs pos="0">
                      <a:schemeClr val="accent1"/>
                    </a:gs>
                    <a:gs pos="100000">
                      <a:srgbClr val="FFFFFF"/>
                    </a:gs>
                  </a:gsLst>
                  <a:lin ang="5400000" scaled="1"/>
                </a:gradFill>
                <a:ln w="9525">
                  <a:solidFill>
                    <a:srgbClr val="006666"/>
                  </a:solidFill>
                  <a:miter lim="800000"/>
                  <a:headEnd/>
                  <a:tailEnd/>
                </a:ln>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j-ea"/>
                  </a:endParaRPr>
                </a:p>
              </p:txBody>
            </p:sp>
            <mc:AlternateContent xmlns:mc="http://schemas.openxmlformats.org/markup-compatibility/2006" xmlns:a14="http://schemas.microsoft.com/office/drawing/2010/main">
              <mc:Choice Requires="a14">
                <p:sp>
                  <p:nvSpPr>
                    <p:cNvPr id="182315" name="Text Box 115"/>
                    <p:cNvSpPr txBox="1">
                      <a:spLocks noChangeArrowheads="1"/>
                    </p:cNvSpPr>
                    <p:nvPr/>
                  </p:nvSpPr>
                  <p:spPr bwMode="auto">
                    <a:xfrm>
                      <a:off x="288" y="2448"/>
                      <a:ext cx="1152" cy="37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None/>
                      </a:pPr>
                      <a:r>
                        <a:rPr kumimoji="0" lang="zh-CN" altLang="en-US" sz="2800" dirty="0">
                          <a:solidFill>
                            <a:srgbClr val="0000FF"/>
                          </a:solidFill>
                          <a:latin typeface="+mn-lt"/>
                          <a:ea typeface="+mj-ea"/>
                        </a:rPr>
                        <a:t>劈尖角</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a14:m>
                      <a:endParaRPr lang="zh-CN" altLang="en-US" sz="2800" dirty="0">
                        <a:solidFill>
                          <a:srgbClr val="0000FF"/>
                        </a:solidFill>
                      </a:endParaRPr>
                    </a:p>
                  </p:txBody>
                </p:sp>
              </mc:Choice>
              <mc:Fallback xmlns="">
                <p:sp>
                  <p:nvSpPr>
                    <p:cNvPr id="182315" name="Text Box 115"/>
                    <p:cNvSpPr txBox="1">
                      <a:spLocks noRot="1" noChangeAspect="1" noMove="1" noResize="1" noEditPoints="1" noAdjustHandles="1" noChangeArrowheads="1" noChangeShapeType="1" noTextEdit="1"/>
                    </p:cNvSpPr>
                    <p:nvPr/>
                  </p:nvSpPr>
                  <p:spPr bwMode="auto">
                    <a:xfrm>
                      <a:off x="288" y="2448"/>
                      <a:ext cx="1152" cy="370"/>
                    </a:xfrm>
                    <a:prstGeom prst="rect">
                      <a:avLst/>
                    </a:prstGeom>
                    <a:blipFill>
                      <a:blip r:embed="rId4"/>
                      <a:stretch>
                        <a:fillRect l="-7721"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grpSp>
            <p:nvGrpSpPr>
              <p:cNvPr id="182298" name="Group 117"/>
              <p:cNvGrpSpPr>
                <a:grpSpLocks/>
              </p:cNvGrpSpPr>
              <p:nvPr/>
            </p:nvGrpSpPr>
            <p:grpSpPr bwMode="auto">
              <a:xfrm>
                <a:off x="1152" y="3072"/>
                <a:ext cx="864" cy="672"/>
                <a:chOff x="1104" y="3072"/>
                <a:chExt cx="864" cy="672"/>
              </a:xfrm>
            </p:grpSpPr>
            <p:sp>
              <p:nvSpPr>
                <p:cNvPr id="182299" name="Line 118"/>
                <p:cNvSpPr>
                  <a:spLocks noChangeShapeType="1"/>
                </p:cNvSpPr>
                <p:nvPr/>
              </p:nvSpPr>
              <p:spPr bwMode="auto">
                <a:xfrm>
                  <a:off x="1392" y="3408"/>
                  <a:ext cx="0" cy="336"/>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00" name="Line 119"/>
                <p:cNvSpPr>
                  <a:spLocks noChangeShapeType="1"/>
                </p:cNvSpPr>
                <p:nvPr/>
              </p:nvSpPr>
              <p:spPr bwMode="auto">
                <a:xfrm>
                  <a:off x="1488" y="3408"/>
                  <a:ext cx="0" cy="336"/>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grpSp>
              <p:nvGrpSpPr>
                <p:cNvPr id="182301" name="Group 120"/>
                <p:cNvGrpSpPr>
                  <a:grpSpLocks/>
                </p:cNvGrpSpPr>
                <p:nvPr/>
              </p:nvGrpSpPr>
              <p:grpSpPr bwMode="auto">
                <a:xfrm>
                  <a:off x="1104" y="3072"/>
                  <a:ext cx="864" cy="432"/>
                  <a:chOff x="3312" y="3408"/>
                  <a:chExt cx="864" cy="432"/>
                </a:xfrm>
              </p:grpSpPr>
              <p:sp>
                <p:nvSpPr>
                  <p:cNvPr id="182305" name="Rectangle 121"/>
                  <p:cNvSpPr>
                    <a:spLocks noChangeArrowheads="1"/>
                  </p:cNvSpPr>
                  <p:nvPr/>
                </p:nvSpPr>
                <p:spPr bwMode="auto">
                  <a:xfrm>
                    <a:off x="331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6" name="Rectangle 122"/>
                  <p:cNvSpPr>
                    <a:spLocks noChangeArrowheads="1"/>
                  </p:cNvSpPr>
                  <p:nvPr/>
                </p:nvSpPr>
                <p:spPr bwMode="auto">
                  <a:xfrm>
                    <a:off x="340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7" name="Rectangle 123"/>
                  <p:cNvSpPr>
                    <a:spLocks noChangeArrowheads="1"/>
                  </p:cNvSpPr>
                  <p:nvPr/>
                </p:nvSpPr>
                <p:spPr bwMode="auto">
                  <a:xfrm>
                    <a:off x="350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8" name="Rectangle 124"/>
                  <p:cNvSpPr>
                    <a:spLocks noChangeArrowheads="1"/>
                  </p:cNvSpPr>
                  <p:nvPr/>
                </p:nvSpPr>
                <p:spPr bwMode="auto">
                  <a:xfrm>
                    <a:off x="360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09" name="Rectangle 125"/>
                  <p:cNvSpPr>
                    <a:spLocks noChangeArrowheads="1"/>
                  </p:cNvSpPr>
                  <p:nvPr/>
                </p:nvSpPr>
                <p:spPr bwMode="auto">
                  <a:xfrm>
                    <a:off x="3696"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0" name="Rectangle 126"/>
                  <p:cNvSpPr>
                    <a:spLocks noChangeArrowheads="1"/>
                  </p:cNvSpPr>
                  <p:nvPr/>
                </p:nvSpPr>
                <p:spPr bwMode="auto">
                  <a:xfrm>
                    <a:off x="3792"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1" name="Rectangle 127"/>
                  <p:cNvSpPr>
                    <a:spLocks noChangeArrowheads="1"/>
                  </p:cNvSpPr>
                  <p:nvPr/>
                </p:nvSpPr>
                <p:spPr bwMode="auto">
                  <a:xfrm>
                    <a:off x="3888"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2" name="Rectangle 128"/>
                  <p:cNvSpPr>
                    <a:spLocks noChangeArrowheads="1"/>
                  </p:cNvSpPr>
                  <p:nvPr/>
                </p:nvSpPr>
                <p:spPr bwMode="auto">
                  <a:xfrm>
                    <a:off x="3984"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313" name="Rectangle 129"/>
                  <p:cNvSpPr>
                    <a:spLocks noChangeArrowheads="1"/>
                  </p:cNvSpPr>
                  <p:nvPr/>
                </p:nvSpPr>
                <p:spPr bwMode="auto">
                  <a:xfrm>
                    <a:off x="4080" y="3408"/>
                    <a:ext cx="96" cy="432"/>
                  </a:xfrm>
                  <a:prstGeom prst="rect">
                    <a:avLst/>
                  </a:prstGeom>
                  <a:gradFill rotWithShape="0">
                    <a:gsLst>
                      <a:gs pos="0">
                        <a:srgbClr val="434328"/>
                      </a:gs>
                      <a:gs pos="50000">
                        <a:srgbClr val="FFFF99"/>
                      </a:gs>
                      <a:gs pos="100000">
                        <a:srgbClr val="434328"/>
                      </a:gs>
                    </a:gsLst>
                    <a:lin ang="0" scaled="1"/>
                  </a:gra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grpSp>
            <p:sp>
              <p:nvSpPr>
                <p:cNvPr id="182302" name="Line 130"/>
                <p:cNvSpPr>
                  <a:spLocks noChangeShapeType="1"/>
                </p:cNvSpPr>
                <p:nvPr/>
              </p:nvSpPr>
              <p:spPr bwMode="auto">
                <a:xfrm>
                  <a:off x="1152" y="3600"/>
                  <a:ext cx="240" cy="0"/>
                </a:xfrm>
                <a:prstGeom prst="line">
                  <a:avLst/>
                </a:prstGeom>
                <a:noFill/>
                <a:ln w="19050">
                  <a:solidFill>
                    <a:srgbClr val="FF3300"/>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sp>
              <p:nvSpPr>
                <p:cNvPr id="182303" name="Line 131"/>
                <p:cNvSpPr>
                  <a:spLocks noChangeShapeType="1"/>
                </p:cNvSpPr>
                <p:nvPr/>
              </p:nvSpPr>
              <p:spPr bwMode="auto">
                <a:xfrm flipH="1">
                  <a:off x="1488" y="3600"/>
                  <a:ext cx="240" cy="0"/>
                </a:xfrm>
                <a:prstGeom prst="line">
                  <a:avLst/>
                </a:prstGeom>
                <a:noFill/>
                <a:ln w="19050">
                  <a:solidFill>
                    <a:srgbClr val="FF3300"/>
                  </a:solidFill>
                  <a:prstDash val="dash"/>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j-ea"/>
                  </a:endParaRPr>
                </a:p>
              </p:txBody>
            </p:sp>
          </p:grpSp>
        </p:grpSp>
      </p:grpSp>
      <p:grpSp>
        <p:nvGrpSpPr>
          <p:cNvPr id="9" name="Group 145"/>
          <p:cNvGrpSpPr>
            <a:grpSpLocks/>
          </p:cNvGrpSpPr>
          <p:nvPr/>
        </p:nvGrpSpPr>
        <p:grpSpPr bwMode="auto">
          <a:xfrm>
            <a:off x="7639534" y="5342006"/>
            <a:ext cx="3810000" cy="695325"/>
            <a:chOff x="240" y="1920"/>
            <a:chExt cx="2400" cy="438"/>
          </a:xfrm>
        </p:grpSpPr>
        <p:sp>
          <p:nvSpPr>
            <p:cNvPr id="182287" name="AutoShape 146"/>
            <p:cNvSpPr>
              <a:spLocks noChangeArrowheads="1"/>
            </p:cNvSpPr>
            <p:nvPr/>
          </p:nvSpPr>
          <p:spPr bwMode="auto">
            <a:xfrm rot="-5400000">
              <a:off x="1224" y="936"/>
              <a:ext cx="432" cy="2400"/>
            </a:xfrm>
            <a:prstGeom prst="rtTriangle">
              <a:avLst/>
            </a:prstGeom>
            <a:solidFill>
              <a:srgbClr val="CC99FF"/>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j-ea"/>
              </a:endParaRPr>
            </a:p>
          </p:txBody>
        </p:sp>
        <p:sp>
          <p:nvSpPr>
            <p:cNvPr id="182289" name="Arc 148"/>
            <p:cNvSpPr>
              <a:spLocks/>
            </p:cNvSpPr>
            <p:nvPr/>
          </p:nvSpPr>
          <p:spPr bwMode="auto">
            <a:xfrm>
              <a:off x="1008" y="2227"/>
              <a:ext cx="48" cy="131"/>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95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j-ea"/>
              </a:endParaRPr>
            </a:p>
          </p:txBody>
        </p:sp>
      </p:grpSp>
      <p:sp>
        <p:nvSpPr>
          <p:cNvPr id="397464" name="Line 152"/>
          <p:cNvSpPr>
            <a:spLocks noChangeShapeType="1"/>
          </p:cNvSpPr>
          <p:nvPr/>
        </p:nvSpPr>
        <p:spPr bwMode="auto">
          <a:xfrm>
            <a:off x="10357633" y="4163302"/>
            <a:ext cx="0" cy="1371600"/>
          </a:xfrm>
          <a:prstGeom prst="line">
            <a:avLst/>
          </a:prstGeom>
          <a:noFill/>
          <a:ln w="381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grpSp>
        <p:nvGrpSpPr>
          <p:cNvPr id="11" name="Group 153"/>
          <p:cNvGrpSpPr>
            <a:grpSpLocks/>
          </p:cNvGrpSpPr>
          <p:nvPr/>
        </p:nvGrpSpPr>
        <p:grpSpPr bwMode="auto">
          <a:xfrm>
            <a:off x="10873571" y="4268998"/>
            <a:ext cx="398463" cy="1752600"/>
            <a:chOff x="2304" y="1536"/>
            <a:chExt cx="288" cy="1248"/>
          </a:xfrm>
        </p:grpSpPr>
        <p:sp>
          <p:nvSpPr>
            <p:cNvPr id="182285" name="Line 154"/>
            <p:cNvSpPr>
              <a:spLocks noChangeShapeType="1"/>
            </p:cNvSpPr>
            <p:nvPr/>
          </p:nvSpPr>
          <p:spPr bwMode="auto">
            <a:xfrm flipV="1">
              <a:off x="2304" y="1536"/>
              <a:ext cx="0" cy="1248"/>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sp>
          <p:nvSpPr>
            <p:cNvPr id="182286" name="Text Box 155"/>
            <p:cNvSpPr txBox="1">
              <a:spLocks noChangeArrowheads="1"/>
            </p:cNvSpPr>
            <p:nvPr/>
          </p:nvSpPr>
          <p:spPr bwMode="auto">
            <a:xfrm>
              <a:off x="2352" y="1632"/>
              <a:ext cx="240" cy="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b" hangingPunct="1">
                <a:spcBef>
                  <a:spcPct val="50000"/>
                </a:spcBef>
                <a:buFontTx/>
                <a:buNone/>
              </a:pPr>
              <a:r>
                <a:rPr lang="en-US" altLang="zh-CN" sz="2800">
                  <a:solidFill>
                    <a:srgbClr val="0000FF"/>
                  </a:solidFill>
                  <a:latin typeface="+mn-lt"/>
                  <a:ea typeface="+mj-ea"/>
                </a:rPr>
                <a:t>2</a:t>
              </a:r>
            </a:p>
          </p:txBody>
        </p:sp>
      </p:grpSp>
      <p:grpSp>
        <p:nvGrpSpPr>
          <p:cNvPr id="12" name="Group 156"/>
          <p:cNvGrpSpPr>
            <a:grpSpLocks/>
          </p:cNvGrpSpPr>
          <p:nvPr/>
        </p:nvGrpSpPr>
        <p:grpSpPr bwMode="auto">
          <a:xfrm>
            <a:off x="10586233" y="3811798"/>
            <a:ext cx="304800" cy="1676400"/>
            <a:chOff x="2160" y="1248"/>
            <a:chExt cx="192" cy="1056"/>
          </a:xfrm>
        </p:grpSpPr>
        <p:sp>
          <p:nvSpPr>
            <p:cNvPr id="182283" name="Text Box 157"/>
            <p:cNvSpPr txBox="1">
              <a:spLocks noChangeArrowheads="1"/>
            </p:cNvSpPr>
            <p:nvPr/>
          </p:nvSpPr>
          <p:spPr bwMode="auto">
            <a:xfrm>
              <a:off x="2160" y="1248"/>
              <a:ext cx="192"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fontAlgn="b" hangingPunct="1">
                <a:spcBef>
                  <a:spcPct val="50000"/>
                </a:spcBef>
                <a:buFontTx/>
                <a:buNone/>
              </a:pPr>
              <a:r>
                <a:rPr lang="en-US" altLang="zh-CN" sz="2800">
                  <a:solidFill>
                    <a:srgbClr val="0000FF"/>
                  </a:solidFill>
                  <a:latin typeface="+mn-lt"/>
                  <a:ea typeface="+mj-ea"/>
                </a:rPr>
                <a:t>1</a:t>
              </a:r>
            </a:p>
          </p:txBody>
        </p:sp>
        <p:sp>
          <p:nvSpPr>
            <p:cNvPr id="182284" name="Line 158"/>
            <p:cNvSpPr>
              <a:spLocks noChangeShapeType="1"/>
            </p:cNvSpPr>
            <p:nvPr/>
          </p:nvSpPr>
          <p:spPr bwMode="auto">
            <a:xfrm flipV="1">
              <a:off x="2160" y="1392"/>
              <a:ext cx="0" cy="912"/>
            </a:xfrm>
            <a:prstGeom prst="line">
              <a:avLst/>
            </a:prstGeom>
            <a:noFill/>
            <a:ln w="3810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j-ea"/>
              </a:endParaRPr>
            </a:p>
          </p:txBody>
        </p:sp>
      </p:grpSp>
      <mc:AlternateContent xmlns:mc="http://schemas.openxmlformats.org/markup-compatibility/2006" xmlns:a14="http://schemas.microsoft.com/office/drawing/2010/main">
        <mc:Choice Requires="a14">
          <p:sp>
            <p:nvSpPr>
              <p:cNvPr id="72" name="矩形 71"/>
              <p:cNvSpPr/>
              <p:nvPr/>
            </p:nvSpPr>
            <p:spPr>
              <a:xfrm>
                <a:off x="9077183" y="5613818"/>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9077183" y="5613818"/>
                <a:ext cx="496546"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6371184" y="4471727"/>
                <a:ext cx="5430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𝐷</m:t>
                      </m:r>
                    </m:oMath>
                  </m:oMathPara>
                </a14:m>
                <a:endParaRPr lang="zh-CN" altLang="en-US" sz="2800" dirty="0">
                  <a:solidFill>
                    <a:srgbClr val="0000FF"/>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6371184" y="4471727"/>
                <a:ext cx="543033"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4385666" y="255524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4385666" y="2555247"/>
                <a:ext cx="482183"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5684141" y="5495321"/>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5684141" y="5495321"/>
                <a:ext cx="48590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5842155" y="3530615"/>
                <a:ext cx="5990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𝑀</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5842155" y="3530615"/>
                <a:ext cx="59901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3640014" y="3251332"/>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3640014" y="3251332"/>
                <a:ext cx="48179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5656717" y="2088585"/>
                <a:ext cx="5051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5656717" y="2088585"/>
                <a:ext cx="50513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0794722" y="5414653"/>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10794722" y="5414653"/>
                <a:ext cx="496996" cy="523220"/>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41336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7" presetClass="entr" presetSubtype="0" fill="hold" grpId="0" nodeType="clickEffect">
                                  <p:stCondLst>
                                    <p:cond delay="0"/>
                                  </p:stCondLst>
                                  <p:iterate type="lt">
                                    <p:tmPct val="50000"/>
                                  </p:iterate>
                                  <p:childTnLst>
                                    <p:set>
                                      <p:cBhvr>
                                        <p:cTn id="6" dur="1" fill="hold">
                                          <p:stCondLst>
                                            <p:cond delay="0"/>
                                          </p:stCondLst>
                                        </p:cTn>
                                        <p:tgtEl>
                                          <p:spTgt spid="397317"/>
                                        </p:tgtEl>
                                        <p:attrNameLst>
                                          <p:attrName>style.visibility</p:attrName>
                                        </p:attrNameLst>
                                      </p:cBhvr>
                                      <p:to>
                                        <p:strVal val="visible"/>
                                      </p:to>
                                    </p:set>
                                    <p:anim calcmode="discrete" valueType="clr">
                                      <p:cBhvr override="childStyle">
                                        <p:cTn id="7" dur="80"/>
                                        <p:tgtEl>
                                          <p:spTgt spid="39731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397317"/>
                                        </p:tgtEl>
                                        <p:attrNameLst>
                                          <p:attrName>fillcolor</p:attrName>
                                        </p:attrNameLst>
                                      </p:cBhvr>
                                      <p:tavLst>
                                        <p:tav tm="0">
                                          <p:val>
                                            <p:clrVal>
                                              <a:schemeClr val="accent2"/>
                                            </p:clrVal>
                                          </p:val>
                                        </p:tav>
                                        <p:tav tm="50000">
                                          <p:val>
                                            <p:clrVal>
                                              <a:schemeClr val="hlink"/>
                                            </p:clrVal>
                                          </p:val>
                                        </p:tav>
                                      </p:tavLst>
                                    </p:anim>
                                    <p:set>
                                      <p:cBhvr>
                                        <p:cTn id="9" dur="80"/>
                                        <p:tgtEl>
                                          <p:spTgt spid="397317"/>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27" presetClass="entr" presetSubtype="0" fill="hold" grpId="0" nodeType="clickEffect">
                                  <p:stCondLst>
                                    <p:cond delay="0"/>
                                  </p:stCondLst>
                                  <p:iterate type="lt">
                                    <p:tmPct val="50000"/>
                                  </p:iterate>
                                  <p:childTnLst>
                                    <p:set>
                                      <p:cBhvr>
                                        <p:cTn id="13" dur="1" fill="hold">
                                          <p:stCondLst>
                                            <p:cond delay="0"/>
                                          </p:stCondLst>
                                        </p:cTn>
                                        <p:tgtEl>
                                          <p:spTgt spid="397318"/>
                                        </p:tgtEl>
                                        <p:attrNameLst>
                                          <p:attrName>style.visibility</p:attrName>
                                        </p:attrNameLst>
                                      </p:cBhvr>
                                      <p:to>
                                        <p:strVal val="visible"/>
                                      </p:to>
                                    </p:set>
                                    <p:anim calcmode="discrete" valueType="clr">
                                      <p:cBhvr override="childStyle">
                                        <p:cTn id="14" dur="80"/>
                                        <p:tgtEl>
                                          <p:spTgt spid="397318"/>
                                        </p:tgtEl>
                                        <p:attrNameLst>
                                          <p:attrName>style.color</p:attrName>
                                        </p:attrNameLst>
                                      </p:cBhvr>
                                      <p:tavLst>
                                        <p:tav tm="0">
                                          <p:val>
                                            <p:clrVal>
                                              <a:schemeClr val="accent2"/>
                                            </p:clrVal>
                                          </p:val>
                                        </p:tav>
                                        <p:tav tm="50000">
                                          <p:val>
                                            <p:clrVal>
                                              <a:schemeClr val="hlink"/>
                                            </p:clrVal>
                                          </p:val>
                                        </p:tav>
                                      </p:tavLst>
                                    </p:anim>
                                    <p:anim calcmode="discrete" valueType="clr">
                                      <p:cBhvr>
                                        <p:cTn id="15" dur="80"/>
                                        <p:tgtEl>
                                          <p:spTgt spid="397318"/>
                                        </p:tgtEl>
                                        <p:attrNameLst>
                                          <p:attrName>fillcolor</p:attrName>
                                        </p:attrNameLst>
                                      </p:cBhvr>
                                      <p:tavLst>
                                        <p:tav tm="0">
                                          <p:val>
                                            <p:clrVal>
                                              <a:schemeClr val="accent2"/>
                                            </p:clrVal>
                                          </p:val>
                                        </p:tav>
                                        <p:tav tm="50000">
                                          <p:val>
                                            <p:clrVal>
                                              <a:schemeClr val="hlink"/>
                                            </p:clrVal>
                                          </p:val>
                                        </p:tav>
                                      </p:tavLst>
                                    </p:anim>
                                    <p:set>
                                      <p:cBhvr>
                                        <p:cTn id="16" dur="80"/>
                                        <p:tgtEl>
                                          <p:spTgt spid="397318"/>
                                        </p:tgtEl>
                                        <p:attrNameLst>
                                          <p:attrName>fill.type</p:attrName>
                                        </p:attrNameLst>
                                      </p:cBhvr>
                                      <p:to>
                                        <p:strVal val="solid"/>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dissolve">
                                      <p:cBhvr>
                                        <p:cTn id="21" dur="500"/>
                                        <p:tgtEl>
                                          <p:spTgt spid="2"/>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77"/>
                                        </p:tgtEl>
                                        <p:attrNameLst>
                                          <p:attrName>style.visibility</p:attrName>
                                        </p:attrNameLst>
                                      </p:cBhvr>
                                      <p:to>
                                        <p:strVal val="visible"/>
                                      </p:to>
                                    </p:set>
                                    <p:animEffect transition="in" filter="wipe(left)">
                                      <p:cBhvr>
                                        <p:cTn id="24" dur="500"/>
                                        <p:tgtEl>
                                          <p:spTgt spid="77"/>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74"/>
                                        </p:tgtEl>
                                        <p:attrNameLst>
                                          <p:attrName>style.visibility</p:attrName>
                                        </p:attrNameLst>
                                      </p:cBhvr>
                                      <p:to>
                                        <p:strVal val="visible"/>
                                      </p:to>
                                    </p:set>
                                    <p:animEffect transition="in" filter="wipe(left)">
                                      <p:cBhvr>
                                        <p:cTn id="27" dur="500"/>
                                        <p:tgtEl>
                                          <p:spTgt spid="74"/>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78"/>
                                        </p:tgtEl>
                                        <p:attrNameLst>
                                          <p:attrName>style.visibility</p:attrName>
                                        </p:attrNameLst>
                                      </p:cBhvr>
                                      <p:to>
                                        <p:strVal val="visible"/>
                                      </p:to>
                                    </p:set>
                                    <p:animEffect transition="in" filter="wipe(left)">
                                      <p:cBhvr>
                                        <p:cTn id="30" dur="500"/>
                                        <p:tgtEl>
                                          <p:spTgt spid="78"/>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76"/>
                                        </p:tgtEl>
                                        <p:attrNameLst>
                                          <p:attrName>style.visibility</p:attrName>
                                        </p:attrNameLst>
                                      </p:cBhvr>
                                      <p:to>
                                        <p:strVal val="visible"/>
                                      </p:to>
                                    </p:set>
                                    <p:animEffect transition="in" filter="wipe(left)">
                                      <p:cBhvr>
                                        <p:cTn id="33" dur="500"/>
                                        <p:tgtEl>
                                          <p:spTgt spid="76"/>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73"/>
                                        </p:tgtEl>
                                        <p:attrNameLst>
                                          <p:attrName>style.visibility</p:attrName>
                                        </p:attrNameLst>
                                      </p:cBhvr>
                                      <p:to>
                                        <p:strVal val="visible"/>
                                      </p:to>
                                    </p:set>
                                    <p:animEffect transition="in" filter="wipe(left)">
                                      <p:cBhvr>
                                        <p:cTn id="36" dur="500"/>
                                        <p:tgtEl>
                                          <p:spTgt spid="73"/>
                                        </p:tgtEl>
                                      </p:cBhvr>
                                    </p:animEffect>
                                  </p:childTnLst>
                                </p:cTn>
                              </p:par>
                              <p:par>
                                <p:cTn id="37" presetID="22" presetClass="entr" presetSubtype="8"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left)">
                                      <p:cBhvr>
                                        <p:cTn id="39" dur="500"/>
                                        <p:tgtEl>
                                          <p:spTgt spid="75"/>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4" presetClass="entr" presetSubtype="32" fill="hold" nodeType="clickEffect">
                                  <p:stCondLst>
                                    <p:cond delay="0"/>
                                  </p:stCondLst>
                                  <p:childTnLst>
                                    <p:set>
                                      <p:cBhvr>
                                        <p:cTn id="43" dur="1" fill="hold">
                                          <p:stCondLst>
                                            <p:cond delay="0"/>
                                          </p:stCondLst>
                                        </p:cTn>
                                        <p:tgtEl>
                                          <p:spTgt spid="397316"/>
                                        </p:tgtEl>
                                        <p:attrNameLst>
                                          <p:attrName>style.visibility</p:attrName>
                                        </p:attrNameLst>
                                      </p:cBhvr>
                                      <p:to>
                                        <p:strVal val="visible"/>
                                      </p:to>
                                    </p:set>
                                    <p:animEffect transition="in" filter="box(out)">
                                      <p:cBhvr>
                                        <p:cTn id="44" dur="1000"/>
                                        <p:tgtEl>
                                          <p:spTgt spid="397316"/>
                                        </p:tgtEl>
                                      </p:cBhvr>
                                    </p:animEffect>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0-#ppt_w/2"/>
                                          </p:val>
                                        </p:tav>
                                        <p:tav tm="100000">
                                          <p:val>
                                            <p:strVal val="#ppt_x"/>
                                          </p:val>
                                        </p:tav>
                                      </p:tavLst>
                                    </p:anim>
                                    <p:anim calcmode="lin" valueType="num">
                                      <p:cBhvr additive="base">
                                        <p:cTn id="50" dur="500" fill="hold"/>
                                        <p:tgtEl>
                                          <p:spTgt spid="9"/>
                                        </p:tgtEl>
                                        <p:attrNameLst>
                                          <p:attrName>ppt_y</p:attrName>
                                        </p:attrNameLst>
                                      </p:cBhvr>
                                      <p:tavLst>
                                        <p:tav tm="0">
                                          <p:val>
                                            <p:strVal val="#ppt_y"/>
                                          </p:val>
                                        </p:tav>
                                        <p:tav tm="100000">
                                          <p:val>
                                            <p:strVal val="#ppt_y"/>
                                          </p:val>
                                        </p:tav>
                                      </p:tavLst>
                                    </p:anim>
                                  </p:childTnLst>
                                </p:cTn>
                              </p:par>
                              <p:par>
                                <p:cTn id="51" presetID="22" presetClass="entr" presetSubtype="8" fill="hold" grpId="0" nodeType="withEffect">
                                  <p:stCondLst>
                                    <p:cond delay="0"/>
                                  </p:stCondLst>
                                  <p:childTnLst>
                                    <p:set>
                                      <p:cBhvr>
                                        <p:cTn id="52" dur="1" fill="hold">
                                          <p:stCondLst>
                                            <p:cond delay="0"/>
                                          </p:stCondLst>
                                        </p:cTn>
                                        <p:tgtEl>
                                          <p:spTgt spid="80"/>
                                        </p:tgtEl>
                                        <p:attrNameLst>
                                          <p:attrName>style.visibility</p:attrName>
                                        </p:attrNameLst>
                                      </p:cBhvr>
                                      <p:to>
                                        <p:strVal val="visible"/>
                                      </p:to>
                                    </p:set>
                                    <p:animEffect transition="in" filter="wipe(left)">
                                      <p:cBhvr>
                                        <p:cTn id="53" dur="500"/>
                                        <p:tgtEl>
                                          <p:spTgt spid="80"/>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left)">
                                      <p:cBhvr>
                                        <p:cTn id="58" dur="500"/>
                                        <p:tgtEl>
                                          <p:spTgt spid="72"/>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nodeType="clickEffect">
                                  <p:stCondLst>
                                    <p:cond delay="0"/>
                                  </p:stCondLst>
                                  <p:childTnLst>
                                    <p:set>
                                      <p:cBhvr>
                                        <p:cTn id="62" dur="1" fill="hold">
                                          <p:stCondLst>
                                            <p:cond delay="0"/>
                                          </p:stCondLst>
                                        </p:cTn>
                                        <p:tgtEl>
                                          <p:spTgt spid="397464"/>
                                        </p:tgtEl>
                                        <p:attrNameLst>
                                          <p:attrName>style.visibility</p:attrName>
                                        </p:attrNameLst>
                                      </p:cBhvr>
                                      <p:to>
                                        <p:strVal val="visible"/>
                                      </p:to>
                                    </p:set>
                                    <p:animEffect transition="in" filter="blinds(horizontal)">
                                      <p:cBhvr>
                                        <p:cTn id="63" dur="500"/>
                                        <p:tgtEl>
                                          <p:spTgt spid="397464"/>
                                        </p:tgtEl>
                                      </p:cBhvr>
                                    </p:animEffect>
                                  </p:childTnLst>
                                </p:cTn>
                              </p:par>
                            </p:childTnLst>
                          </p:cTn>
                        </p:par>
                      </p:childTnLst>
                    </p:cTn>
                  </p:par>
                  <p:par>
                    <p:cTn id="64" fill="hold" nodeType="clickPar">
                      <p:stCondLst>
                        <p:cond delay="indefinite"/>
                      </p:stCondLst>
                      <p:childTnLst>
                        <p:par>
                          <p:cTn id="65" fill="hold" nodeType="withGroup">
                            <p:stCondLst>
                              <p:cond delay="0"/>
                            </p:stCondLst>
                            <p:childTnLst>
                              <p:par>
                                <p:cTn id="66" presetID="3" presetClass="entr" presetSubtype="5" fill="hold" nodeType="click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blinds(vertical)">
                                      <p:cBhvr>
                                        <p:cTn id="68" dur="500"/>
                                        <p:tgtEl>
                                          <p:spTgt spid="12"/>
                                        </p:tgtEl>
                                      </p:cBhvr>
                                    </p:animEffect>
                                  </p:childTnLst>
                                </p:cTn>
                              </p:par>
                            </p:childTnLst>
                          </p:cTn>
                        </p:par>
                      </p:childTnLst>
                    </p:cTn>
                  </p:par>
                  <p:par>
                    <p:cTn id="69" fill="hold" nodeType="clickPar">
                      <p:stCondLst>
                        <p:cond delay="indefinite"/>
                      </p:stCondLst>
                      <p:childTnLst>
                        <p:par>
                          <p:cTn id="70" fill="hold" nodeType="withGroup">
                            <p:stCondLst>
                              <p:cond delay="0"/>
                            </p:stCondLst>
                            <p:childTnLst>
                              <p:par>
                                <p:cTn id="71" presetID="3" presetClass="entr" presetSubtype="10" fill="hold" nodeType="clickEffect">
                                  <p:stCondLst>
                                    <p:cond delay="0"/>
                                  </p:stCondLst>
                                  <p:childTnLst>
                                    <p:set>
                                      <p:cBhvr>
                                        <p:cTn id="72" dur="1" fill="hold">
                                          <p:stCondLst>
                                            <p:cond delay="0"/>
                                          </p:stCondLst>
                                        </p:cTn>
                                        <p:tgtEl>
                                          <p:spTgt spid="11"/>
                                        </p:tgtEl>
                                        <p:attrNameLst>
                                          <p:attrName>style.visibility</p:attrName>
                                        </p:attrNameLst>
                                      </p:cBhvr>
                                      <p:to>
                                        <p:strVal val="visible"/>
                                      </p:to>
                                    </p:set>
                                    <p:animEffect transition="in" filter="blinds(horizontal)">
                                      <p:cBhvr>
                                        <p:cTn id="7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317" grpId="0"/>
      <p:bldP spid="397318" grpId="0"/>
      <p:bldP spid="72" grpId="0"/>
      <p:bldP spid="73" grpId="0"/>
      <p:bldP spid="74" grpId="0"/>
      <p:bldP spid="75" grpId="0"/>
      <p:bldP spid="76" grpId="0"/>
      <p:bldP spid="77" grpId="0"/>
      <p:bldP spid="78" grpId="0"/>
      <p:bldP spid="8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23" name="Picture 16" descr="劈尖干涉3"/>
          <p:cNvPicPr>
            <a:picLocks noChangeAspect="1" noChangeArrowheads="1"/>
          </p:cNvPicPr>
          <p:nvPr/>
        </p:nvPicPr>
        <p:blipFill>
          <a:blip r:embed="rId3">
            <a:extLst>
              <a:ext uri="{28A0092B-C50C-407E-A947-70E740481C1C}">
                <a14:useLocalDpi xmlns:a14="http://schemas.microsoft.com/office/drawing/2010/main" val="0"/>
              </a:ext>
            </a:extLst>
          </a:blip>
          <a:srcRect l="1350"/>
          <a:stretch>
            <a:fillRect/>
          </a:stretch>
        </p:blipFill>
        <p:spPr bwMode="auto">
          <a:xfrm>
            <a:off x="7822052" y="913333"/>
            <a:ext cx="3975410" cy="2095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96" name="Text Box 51"/>
          <p:cNvSpPr txBox="1">
            <a:spLocks noChangeArrowheads="1"/>
          </p:cNvSpPr>
          <p:nvPr/>
        </p:nvSpPr>
        <p:spPr bwMode="auto">
          <a:xfrm>
            <a:off x="1985636" y="478730"/>
            <a:ext cx="2376488" cy="525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en-US" altLang="zh-CN" sz="2800" dirty="0">
                <a:solidFill>
                  <a:srgbClr val="0000FF"/>
                </a:solidFill>
                <a:latin typeface="+mn-lt"/>
                <a:ea typeface="+mn-ea"/>
              </a:rPr>
              <a:t>(2)</a:t>
            </a:r>
            <a:r>
              <a:rPr kumimoji="0" lang="zh-CN" altLang="en-US" sz="2800" dirty="0">
                <a:solidFill>
                  <a:srgbClr val="0000FF"/>
                </a:solidFill>
                <a:latin typeface="+mn-lt"/>
                <a:ea typeface="+mn-ea"/>
              </a:rPr>
              <a:t>条纹计算</a:t>
            </a:r>
            <a:endParaRPr lang="zh-CN" altLang="en-US" sz="2800" dirty="0">
              <a:solidFill>
                <a:srgbClr val="0000FF"/>
              </a:solidFill>
              <a:latin typeface="+mn-lt"/>
              <a:ea typeface="+mn-ea"/>
            </a:endParaRPr>
          </a:p>
        </p:txBody>
      </p:sp>
      <p:sp>
        <p:nvSpPr>
          <p:cNvPr id="46097" name="Text Box 52"/>
          <p:cNvSpPr txBox="1">
            <a:spLocks noChangeArrowheads="1"/>
          </p:cNvSpPr>
          <p:nvPr/>
        </p:nvSpPr>
        <p:spPr bwMode="auto">
          <a:xfrm>
            <a:off x="3931118" y="475588"/>
            <a:ext cx="3455987" cy="525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（设劈尖折射率为</a:t>
            </a:r>
            <a:r>
              <a:rPr kumimoji="0" lang="en-US" altLang="zh-CN" sz="2800" i="1" dirty="0">
                <a:solidFill>
                  <a:srgbClr val="0000FF"/>
                </a:solidFill>
                <a:latin typeface="+mn-lt"/>
                <a:ea typeface="+mn-ea"/>
              </a:rPr>
              <a:t>n</a:t>
            </a:r>
            <a:r>
              <a:rPr kumimoji="0" lang="zh-CN" altLang="en-US" sz="2800" dirty="0">
                <a:solidFill>
                  <a:srgbClr val="0000FF"/>
                </a:solidFill>
                <a:latin typeface="+mn-lt"/>
                <a:ea typeface="+mn-ea"/>
              </a:rPr>
              <a:t>）</a:t>
            </a:r>
            <a:endParaRPr lang="zh-CN" altLang="en-US" sz="2800" dirty="0">
              <a:solidFill>
                <a:srgbClr val="0000FF"/>
              </a:solidFill>
              <a:latin typeface="+mn-lt"/>
              <a:ea typeface="+mn-ea"/>
            </a:endParaRPr>
          </a:p>
        </p:txBody>
      </p:sp>
      <p:sp>
        <p:nvSpPr>
          <p:cNvPr id="46099" name="Text Box 53"/>
          <p:cNvSpPr txBox="1">
            <a:spLocks noChangeArrowheads="1"/>
          </p:cNvSpPr>
          <p:nvPr/>
        </p:nvSpPr>
        <p:spPr bwMode="auto">
          <a:xfrm>
            <a:off x="2394083" y="3536649"/>
            <a:ext cx="465455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相邻明纹（或暗纹）间距</a:t>
            </a:r>
          </a:p>
        </p:txBody>
      </p:sp>
      <p:pic>
        <p:nvPicPr>
          <p:cNvPr id="46100" name="Picture 62"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33722" y="3647252"/>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69"/>
          <p:cNvGrpSpPr>
            <a:grpSpLocks/>
          </p:cNvGrpSpPr>
          <p:nvPr/>
        </p:nvGrpSpPr>
        <p:grpSpPr bwMode="auto">
          <a:xfrm>
            <a:off x="2033722" y="2637601"/>
            <a:ext cx="5644100" cy="850900"/>
            <a:chOff x="385" y="1888"/>
            <a:chExt cx="3273" cy="536"/>
          </a:xfrm>
        </p:grpSpPr>
        <mc:AlternateContent xmlns:mc="http://schemas.openxmlformats.org/markup-compatibility/2006" xmlns:a14="http://schemas.microsoft.com/office/drawing/2010/main">
          <mc:Choice Requires="a14">
            <p:sp>
              <p:nvSpPr>
                <p:cNvPr id="184363" name="Text Box 14"/>
                <p:cNvSpPr txBox="1">
                  <a:spLocks noChangeArrowheads="1"/>
                </p:cNvSpPr>
                <p:nvPr/>
              </p:nvSpPr>
              <p:spPr bwMode="auto">
                <a:xfrm>
                  <a:off x="600" y="1888"/>
                  <a:ext cx="3058" cy="53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lIns="90000" tIns="46800" rIns="90000" bIns="46800">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solidFill>
                        <a:srgbClr val="0000FF"/>
                      </a:solidFill>
                      <a:latin typeface="+mn-lt"/>
                      <a:ea typeface="+mn-ea"/>
                    </a:rPr>
                    <a:t>棱边处为暗纹（</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a14:m>
                  <a:r>
                    <a:rPr lang="zh-CN" altLang="en-US" sz="2800" dirty="0">
                      <a:solidFill>
                        <a:srgbClr val="0000FF"/>
                      </a:solidFill>
                      <a:latin typeface="+mn-lt"/>
                      <a:ea typeface="+mn-ea"/>
                    </a:rPr>
                    <a:t>）</a:t>
                  </a:r>
                </a:p>
              </p:txBody>
            </p:sp>
          </mc:Choice>
          <mc:Fallback xmlns="">
            <p:sp>
              <p:nvSpPr>
                <p:cNvPr id="184363" name="Text Box 14"/>
                <p:cNvSpPr txBox="1">
                  <a:spLocks noRot="1" noChangeAspect="1" noMove="1" noResize="1" noEditPoints="1" noAdjustHandles="1" noChangeArrowheads="1" noChangeShapeType="1" noTextEdit="1"/>
                </p:cNvSpPr>
                <p:nvPr/>
              </p:nvSpPr>
              <p:spPr bwMode="auto">
                <a:xfrm>
                  <a:off x="600" y="1888"/>
                  <a:ext cx="3058" cy="536"/>
                </a:xfrm>
                <a:prstGeom prst="rect">
                  <a:avLst/>
                </a:prstGeom>
                <a:blipFill>
                  <a:blip r:embed="rId5"/>
                  <a:stretch>
                    <a:fillRect l="-2312" b="-5036"/>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pic>
          <p:nvPicPr>
            <p:cNvPr id="184365" name="Picture 68" descr="BD14866_"/>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 y="206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6103" name="AutoShape 76"/>
          <p:cNvSpPr>
            <a:spLocks noChangeArrowheads="1"/>
          </p:cNvSpPr>
          <p:nvPr/>
        </p:nvSpPr>
        <p:spPr bwMode="auto">
          <a:xfrm>
            <a:off x="3230871" y="5293123"/>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nvGrpSpPr>
          <p:cNvPr id="2" name="组合 1"/>
          <p:cNvGrpSpPr/>
          <p:nvPr/>
        </p:nvGrpSpPr>
        <p:grpSpPr>
          <a:xfrm>
            <a:off x="8520862" y="3393254"/>
            <a:ext cx="3381598" cy="2758419"/>
            <a:chOff x="8520862" y="3393254"/>
            <a:chExt cx="3381598" cy="2758419"/>
          </a:xfrm>
        </p:grpSpPr>
        <p:grpSp>
          <p:nvGrpSpPr>
            <p:cNvPr id="5" name="Group 73"/>
            <p:cNvGrpSpPr>
              <a:grpSpLocks/>
            </p:cNvGrpSpPr>
            <p:nvPr/>
          </p:nvGrpSpPr>
          <p:grpSpPr bwMode="auto">
            <a:xfrm>
              <a:off x="8520862" y="3393254"/>
              <a:ext cx="2806700" cy="2354262"/>
              <a:chOff x="3696" y="1338"/>
              <a:chExt cx="1768" cy="1483"/>
            </a:xfrm>
          </p:grpSpPr>
          <p:sp>
            <p:nvSpPr>
              <p:cNvPr id="184334" name="Line 18"/>
              <p:cNvSpPr>
                <a:spLocks noChangeShapeType="1"/>
              </p:cNvSpPr>
              <p:nvPr/>
            </p:nvSpPr>
            <p:spPr bwMode="auto">
              <a:xfrm>
                <a:off x="5039" y="2119"/>
                <a:ext cx="271" cy="417"/>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5" name="Line 19"/>
              <p:cNvSpPr>
                <a:spLocks noChangeShapeType="1"/>
              </p:cNvSpPr>
              <p:nvPr/>
            </p:nvSpPr>
            <p:spPr bwMode="auto">
              <a:xfrm>
                <a:off x="3696" y="2385"/>
                <a:ext cx="271" cy="41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6" name="Line 20"/>
              <p:cNvSpPr>
                <a:spLocks noChangeShapeType="1"/>
              </p:cNvSpPr>
              <p:nvPr/>
            </p:nvSpPr>
            <p:spPr bwMode="auto">
              <a:xfrm flipV="1">
                <a:off x="3957" y="2540"/>
                <a:ext cx="1349" cy="269"/>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7" name="Line 21"/>
              <p:cNvSpPr>
                <a:spLocks noChangeShapeType="1"/>
              </p:cNvSpPr>
              <p:nvPr/>
            </p:nvSpPr>
            <p:spPr bwMode="auto">
              <a:xfrm flipV="1">
                <a:off x="3708" y="2118"/>
                <a:ext cx="1335" cy="268"/>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8" name="Line 22"/>
              <p:cNvSpPr>
                <a:spLocks noChangeShapeType="1"/>
              </p:cNvSpPr>
              <p:nvPr/>
            </p:nvSpPr>
            <p:spPr bwMode="auto">
              <a:xfrm>
                <a:off x="5304" y="2541"/>
                <a:ext cx="0" cy="280"/>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39" name="Line 23"/>
              <p:cNvSpPr>
                <a:spLocks noChangeShapeType="1"/>
              </p:cNvSpPr>
              <p:nvPr/>
            </p:nvSpPr>
            <p:spPr bwMode="auto">
              <a:xfrm>
                <a:off x="3963" y="2818"/>
                <a:ext cx="1335" cy="0"/>
              </a:xfrm>
              <a:prstGeom prst="line">
                <a:avLst/>
              </a:prstGeom>
              <a:noFill/>
              <a:ln w="25400">
                <a:solidFill>
                  <a:srgbClr val="2DB004"/>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0" name="Line 24"/>
              <p:cNvSpPr>
                <a:spLocks noChangeShapeType="1"/>
              </p:cNvSpPr>
              <p:nvPr/>
            </p:nvSpPr>
            <p:spPr bwMode="auto">
              <a:xfrm>
                <a:off x="3975" y="2335"/>
                <a:ext cx="262" cy="403"/>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1" name="Line 25"/>
              <p:cNvSpPr>
                <a:spLocks noChangeShapeType="1"/>
              </p:cNvSpPr>
              <p:nvPr/>
            </p:nvSpPr>
            <p:spPr bwMode="auto">
              <a:xfrm>
                <a:off x="4904" y="2137"/>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2" name="Line 26"/>
              <p:cNvSpPr>
                <a:spLocks noChangeShapeType="1"/>
              </p:cNvSpPr>
              <p:nvPr/>
            </p:nvSpPr>
            <p:spPr bwMode="auto">
              <a:xfrm>
                <a:off x="4444" y="2236"/>
                <a:ext cx="269" cy="410"/>
              </a:xfrm>
              <a:prstGeom prst="line">
                <a:avLst/>
              </a:prstGeom>
              <a:noFill/>
              <a:ln w="50800">
                <a:solidFill>
                  <a:srgbClr val="FF33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3" name="Line 27"/>
              <p:cNvSpPr>
                <a:spLocks noChangeShapeType="1"/>
              </p:cNvSpPr>
              <p:nvPr/>
            </p:nvSpPr>
            <p:spPr bwMode="auto">
              <a:xfrm>
                <a:off x="3723" y="2385"/>
                <a:ext cx="255" cy="395"/>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4" name="Line 28"/>
              <p:cNvSpPr>
                <a:spLocks noChangeShapeType="1"/>
              </p:cNvSpPr>
              <p:nvPr/>
            </p:nvSpPr>
            <p:spPr bwMode="auto">
              <a:xfrm>
                <a:off x="4674" y="2201"/>
                <a:ext cx="276" cy="403"/>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5" name="Line 29"/>
              <p:cNvSpPr>
                <a:spLocks noChangeShapeType="1"/>
              </p:cNvSpPr>
              <p:nvPr/>
            </p:nvSpPr>
            <p:spPr bwMode="auto">
              <a:xfrm>
                <a:off x="4210" y="2296"/>
                <a:ext cx="262" cy="387"/>
              </a:xfrm>
              <a:prstGeom prst="line">
                <a:avLst/>
              </a:prstGeom>
              <a:noFill/>
              <a:ln w="50800">
                <a:solidFill>
                  <a:srgbClr val="8000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6" name="Arc 30"/>
              <p:cNvSpPr>
                <a:spLocks/>
              </p:cNvSpPr>
              <p:nvPr/>
            </p:nvSpPr>
            <p:spPr bwMode="auto">
              <a:xfrm>
                <a:off x="4401" y="2716"/>
                <a:ext cx="44" cy="98"/>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1905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184348" name="Line 32"/>
              <p:cNvSpPr>
                <a:spLocks noChangeShapeType="1"/>
              </p:cNvSpPr>
              <p:nvPr/>
            </p:nvSpPr>
            <p:spPr bwMode="auto">
              <a:xfrm>
                <a:off x="4333" y="2057"/>
                <a:ext cx="127" cy="199"/>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49" name="Line 33"/>
              <p:cNvSpPr>
                <a:spLocks noChangeShapeType="1"/>
              </p:cNvSpPr>
              <p:nvPr/>
            </p:nvSpPr>
            <p:spPr bwMode="auto">
              <a:xfrm>
                <a:off x="4781" y="1948"/>
                <a:ext cx="127" cy="198"/>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0" name="Line 34"/>
              <p:cNvSpPr>
                <a:spLocks noChangeShapeType="1"/>
              </p:cNvSpPr>
              <p:nvPr/>
            </p:nvSpPr>
            <p:spPr bwMode="auto">
              <a:xfrm flipV="1">
                <a:off x="4377" y="2028"/>
                <a:ext cx="446" cy="88"/>
              </a:xfrm>
              <a:prstGeom prst="line">
                <a:avLst/>
              </a:prstGeom>
              <a:noFill/>
              <a:ln w="9525">
                <a:solidFill>
                  <a:schemeClr val="tx2"/>
                </a:solidFill>
                <a:round/>
                <a:headEnd type="triangl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2" name="Line 36"/>
              <p:cNvSpPr>
                <a:spLocks noChangeShapeType="1"/>
              </p:cNvSpPr>
              <p:nvPr/>
            </p:nvSpPr>
            <p:spPr bwMode="auto">
              <a:xfrm>
                <a:off x="5166" y="2559"/>
                <a:ext cx="0" cy="258"/>
              </a:xfrm>
              <a:prstGeom prst="line">
                <a:avLst/>
              </a:prstGeom>
              <a:noFill/>
              <a:ln w="19050">
                <a:solidFill>
                  <a:srgbClr val="FF6600"/>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3" name="Line 37"/>
              <p:cNvSpPr>
                <a:spLocks noChangeShapeType="1"/>
              </p:cNvSpPr>
              <p:nvPr/>
            </p:nvSpPr>
            <p:spPr bwMode="auto">
              <a:xfrm>
                <a:off x="4713" y="2648"/>
                <a:ext cx="0" cy="169"/>
              </a:xfrm>
              <a:prstGeom prst="line">
                <a:avLst/>
              </a:prstGeom>
              <a:noFill/>
              <a:ln w="1905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4" name="Line 38"/>
              <p:cNvSpPr>
                <a:spLocks noChangeShapeType="1"/>
              </p:cNvSpPr>
              <p:nvPr/>
            </p:nvSpPr>
            <p:spPr bwMode="auto">
              <a:xfrm>
                <a:off x="5157" y="2562"/>
                <a:ext cx="307"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5" name="Line 39"/>
              <p:cNvSpPr>
                <a:spLocks noChangeShapeType="1"/>
              </p:cNvSpPr>
              <p:nvPr/>
            </p:nvSpPr>
            <p:spPr bwMode="auto">
              <a:xfrm>
                <a:off x="4706" y="2651"/>
                <a:ext cx="758" cy="0"/>
              </a:xfrm>
              <a:prstGeom prst="line">
                <a:avLst/>
              </a:prstGeom>
              <a:noFill/>
              <a:ln w="12700">
                <a:solidFill>
                  <a:schemeClr val="tx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6" name="Line 40"/>
              <p:cNvSpPr>
                <a:spLocks noChangeShapeType="1"/>
              </p:cNvSpPr>
              <p:nvPr/>
            </p:nvSpPr>
            <p:spPr bwMode="auto">
              <a:xfrm>
                <a:off x="5409" y="2418"/>
                <a:ext cx="0" cy="149"/>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7" name="Line 41"/>
              <p:cNvSpPr>
                <a:spLocks noChangeShapeType="1"/>
              </p:cNvSpPr>
              <p:nvPr/>
            </p:nvSpPr>
            <p:spPr bwMode="auto">
              <a:xfrm flipV="1">
                <a:off x="5409" y="2650"/>
                <a:ext cx="0" cy="150"/>
              </a:xfrm>
              <a:prstGeom prst="line">
                <a:avLst/>
              </a:prstGeom>
              <a:noFill/>
              <a:ln w="9525">
                <a:solidFill>
                  <a:schemeClr val="tx2"/>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184358" name="Rectangle 44"/>
              <p:cNvSpPr>
                <a:spLocks noChangeArrowheads="1"/>
              </p:cNvSpPr>
              <p:nvPr/>
            </p:nvSpPr>
            <p:spPr bwMode="auto">
              <a:xfrm>
                <a:off x="3841" y="1348"/>
                <a:ext cx="227" cy="1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明纹中心</a:t>
                </a:r>
              </a:p>
            </p:txBody>
          </p:sp>
          <p:sp>
            <p:nvSpPr>
              <p:cNvPr id="184359" name="Rectangle 45"/>
              <p:cNvSpPr>
                <a:spLocks noChangeArrowheads="1"/>
              </p:cNvSpPr>
              <p:nvPr/>
            </p:nvSpPr>
            <p:spPr bwMode="auto">
              <a:xfrm>
                <a:off x="4100" y="1338"/>
                <a:ext cx="282" cy="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暗纹中心</a:t>
                </a:r>
              </a:p>
            </p:txBody>
          </p:sp>
        </p:grpSp>
        <mc:AlternateContent xmlns:mc="http://schemas.openxmlformats.org/markup-compatibility/2006" xmlns:a14="http://schemas.microsoft.com/office/drawing/2010/main">
          <mc:Choice Requires="a14">
            <p:sp>
              <p:nvSpPr>
                <p:cNvPr id="54" name="矩形 53"/>
                <p:cNvSpPr/>
                <p:nvPr/>
              </p:nvSpPr>
              <p:spPr>
                <a:xfrm>
                  <a:off x="9756108" y="5366843"/>
                  <a:ext cx="49654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𝜃</m:t>
                        </m:r>
                      </m:oMath>
                    </m:oMathPara>
                  </a14:m>
                  <a:endParaRPr lang="zh-CN" altLang="en-US" sz="2800"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9756108" y="5366843"/>
                  <a:ext cx="496546"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9733713" y="4111459"/>
                  <a:ext cx="4092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9733713" y="4111459"/>
                  <a:ext cx="409279"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1219388" y="5116402"/>
                  <a:ext cx="683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1219388" y="5116402"/>
                  <a:ext cx="683072"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807868" y="5625261"/>
                  <a:ext cx="63273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807868" y="5625261"/>
                  <a:ext cx="632737"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10480200" y="5628453"/>
                  <a:ext cx="9757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10480200" y="5628453"/>
                  <a:ext cx="975780" cy="523220"/>
                </a:xfrm>
                <a:prstGeom prst="rect">
                  <a:avLst/>
                </a:prstGeom>
                <a:blipFill>
                  <a:blip r:embed="rId10"/>
                  <a:stretch>
                    <a:fillRect/>
                  </a:stretch>
                </a:blipFill>
              </p:spPr>
              <p:txBody>
                <a:bodyPr/>
                <a:lstStyle/>
                <a:p>
                  <a:r>
                    <a:rPr lang="zh-CN" altLang="en-US">
                      <a:noFill/>
                    </a:rPr>
                    <a:t> </a:t>
                  </a:r>
                </a:p>
              </p:txBody>
            </p:sp>
          </mc:Fallback>
        </mc:AlternateContent>
      </p:grpSp>
      <p:sp>
        <p:nvSpPr>
          <p:cNvPr id="61" name="AutoShape 31"/>
          <p:cNvSpPr>
            <a:spLocks/>
          </p:cNvSpPr>
          <p:nvPr/>
        </p:nvSpPr>
        <p:spPr bwMode="auto">
          <a:xfrm>
            <a:off x="4496668" y="1405306"/>
            <a:ext cx="138696" cy="791970"/>
          </a:xfrm>
          <a:prstGeom prst="leftBrace">
            <a:avLst>
              <a:gd name="adj1" fmla="val 58458"/>
              <a:gd name="adj2" fmla="val 50000"/>
            </a:avLst>
          </a:prstGeom>
          <a:noFill/>
          <a:ln w="28575">
            <a:solidFill>
              <a:srgbClr val="9900CC"/>
            </a:solid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62" name="Text Box 35"/>
          <p:cNvSpPr txBox="1">
            <a:spLocks noChangeArrowheads="1"/>
          </p:cNvSpPr>
          <p:nvPr/>
        </p:nvSpPr>
        <p:spPr bwMode="auto">
          <a:xfrm>
            <a:off x="6573871" y="1296914"/>
            <a:ext cx="1152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明纹</a:t>
            </a:r>
          </a:p>
        </p:txBody>
      </p:sp>
      <p:sp>
        <p:nvSpPr>
          <p:cNvPr id="63" name="Text Box 36"/>
          <p:cNvSpPr txBox="1">
            <a:spLocks noChangeArrowheads="1"/>
          </p:cNvSpPr>
          <p:nvPr/>
        </p:nvSpPr>
        <p:spPr bwMode="auto">
          <a:xfrm>
            <a:off x="6573871" y="1820134"/>
            <a:ext cx="10810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lt"/>
                <a:ea typeface="+mn-ea"/>
              </a:rPr>
              <a:t>暗纹</a:t>
            </a:r>
          </a:p>
        </p:txBody>
      </p:sp>
      <mc:AlternateContent xmlns:mc="http://schemas.openxmlformats.org/markup-compatibility/2006" xmlns:a14="http://schemas.microsoft.com/office/drawing/2010/main">
        <mc:Choice Requires="a14">
          <p:sp>
            <p:nvSpPr>
              <p:cNvPr id="64" name="矩形 63"/>
              <p:cNvSpPr/>
              <p:nvPr/>
            </p:nvSpPr>
            <p:spPr>
              <a:xfrm>
                <a:off x="1930004" y="1287221"/>
                <a:ext cx="254255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𝑛𝑒</m:t>
                      </m:r>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1930004" y="1287221"/>
                <a:ext cx="2542556" cy="907749"/>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4607293" y="1251382"/>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4607293" y="1251382"/>
                <a:ext cx="657551"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2771740" y="2274399"/>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66" name="矩形 65"/>
              <p:cNvSpPr>
                <a:spLocks noRot="1" noChangeAspect="1" noMove="1" noResize="1" noEditPoints="1" noAdjustHandles="1" noChangeArrowheads="1" noChangeShapeType="1" noTextEdit="1"/>
              </p:cNvSpPr>
              <p:nvPr/>
            </p:nvSpPr>
            <p:spPr>
              <a:xfrm>
                <a:off x="2771740" y="2274399"/>
                <a:ext cx="250357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4536323" y="1578398"/>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4536323" y="1578398"/>
                <a:ext cx="1874744" cy="907749"/>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1931694" y="4055786"/>
                <a:ext cx="251120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1931694" y="4055786"/>
                <a:ext cx="2511200" cy="907749"/>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4579389" y="4053513"/>
                <a:ext cx="378879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4579389" y="4053513"/>
                <a:ext cx="3788794" cy="907749"/>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3540502" y="5162692"/>
                <a:ext cx="2617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3540502" y="5162692"/>
                <a:ext cx="2617961" cy="523220"/>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6042251" y="4962152"/>
                <a:ext cx="106324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6042251" y="4962152"/>
                <a:ext cx="1063240" cy="910506"/>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5522044" y="5859846"/>
                <a:ext cx="15834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5522044" y="5859846"/>
                <a:ext cx="1583447" cy="910506"/>
              </a:xfrm>
              <a:prstGeom prst="rect">
                <a:avLst/>
              </a:prstGeom>
              <a:blipFill>
                <a:blip r:embed="rId1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426140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withEffect">
                                  <p:stCondLst>
                                    <p:cond delay="0"/>
                                  </p:stCondLst>
                                  <p:childTnLst>
                                    <p:set>
                                      <p:cBhvr>
                                        <p:cTn id="6" dur="1" fill="hold">
                                          <p:stCondLst>
                                            <p:cond delay="0"/>
                                          </p:stCondLst>
                                        </p:cTn>
                                        <p:tgtEl>
                                          <p:spTgt spid="184323"/>
                                        </p:tgtEl>
                                        <p:attrNameLst>
                                          <p:attrName>style.visibility</p:attrName>
                                        </p:attrNameLst>
                                      </p:cBhvr>
                                      <p:to>
                                        <p:strVal val="visible"/>
                                      </p:to>
                                    </p:set>
                                    <p:animEffect transition="in" filter="wipe(left)">
                                      <p:cBhvr>
                                        <p:cTn id="7" dur="500"/>
                                        <p:tgtEl>
                                          <p:spTgt spid="1843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6096"/>
                                        </p:tgtEl>
                                        <p:attrNameLst>
                                          <p:attrName>style.visibility</p:attrName>
                                        </p:attrNameLst>
                                      </p:cBhvr>
                                      <p:to>
                                        <p:strVal val="visible"/>
                                      </p:to>
                                    </p:set>
                                    <p:animEffect transition="in" filter="wipe(left)">
                                      <p:cBhvr>
                                        <p:cTn id="12" dur="500"/>
                                        <p:tgtEl>
                                          <p:spTgt spid="46096"/>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6097"/>
                                        </p:tgtEl>
                                        <p:attrNameLst>
                                          <p:attrName>style.visibility</p:attrName>
                                        </p:attrNameLst>
                                      </p:cBhvr>
                                      <p:to>
                                        <p:strVal val="visible"/>
                                      </p:to>
                                    </p:set>
                                    <p:animEffect transition="in" filter="wipe(left)">
                                      <p:cBhvr>
                                        <p:cTn id="17" dur="500"/>
                                        <p:tgtEl>
                                          <p:spTgt spid="4609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wipe(left)">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wipe(left)">
                                      <p:cBhvr>
                                        <p:cTn id="37" dur="500"/>
                                        <p:tgtEl>
                                          <p:spTgt spid="6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67"/>
                                        </p:tgtEl>
                                        <p:attrNameLst>
                                          <p:attrName>style.visibility</p:attrName>
                                        </p:attrNameLst>
                                      </p:cBhvr>
                                      <p:to>
                                        <p:strVal val="visible"/>
                                      </p:to>
                                    </p:set>
                                    <p:animEffect transition="in" filter="wipe(left)">
                                      <p:cBhvr>
                                        <p:cTn id="42" dur="500"/>
                                        <p:tgtEl>
                                          <p:spTgt spid="67"/>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wipe(left)">
                                      <p:cBhvr>
                                        <p:cTn id="47" dur="500"/>
                                        <p:tgtEl>
                                          <p:spTgt spid="6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66"/>
                                        </p:tgtEl>
                                        <p:attrNameLst>
                                          <p:attrName>style.visibility</p:attrName>
                                        </p:attrNameLst>
                                      </p:cBhvr>
                                      <p:to>
                                        <p:strVal val="visible"/>
                                      </p:to>
                                    </p:set>
                                    <p:animEffect transition="in" filter="wipe(left)">
                                      <p:cBhvr>
                                        <p:cTn id="52" dur="500"/>
                                        <p:tgtEl>
                                          <p:spTgt spid="6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wipe(left)">
                                      <p:cBhvr>
                                        <p:cTn id="57" dur="500"/>
                                        <p:tgtEl>
                                          <p:spTgt spid="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2"/>
                                        </p:tgtEl>
                                        <p:attrNameLst>
                                          <p:attrName>style.visibility</p:attrName>
                                        </p:attrNameLst>
                                      </p:cBhvr>
                                      <p:to>
                                        <p:strVal val="visible"/>
                                      </p:to>
                                    </p:set>
                                    <p:animEffect transition="in" filter="wipe(left)">
                                      <p:cBhvr>
                                        <p:cTn id="62" dur="500"/>
                                        <p:tgtEl>
                                          <p:spTgt spid="2"/>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46100"/>
                                        </p:tgtEl>
                                        <p:attrNameLst>
                                          <p:attrName>style.visibility</p:attrName>
                                        </p:attrNameLst>
                                      </p:cBhvr>
                                      <p:to>
                                        <p:strVal val="visible"/>
                                      </p:to>
                                    </p:set>
                                    <p:animEffect transition="in" filter="wipe(left)">
                                      <p:cBhvr>
                                        <p:cTn id="67" dur="500"/>
                                        <p:tgtEl>
                                          <p:spTgt spid="46100"/>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46099"/>
                                        </p:tgtEl>
                                        <p:attrNameLst>
                                          <p:attrName>style.visibility</p:attrName>
                                        </p:attrNameLst>
                                      </p:cBhvr>
                                      <p:to>
                                        <p:strVal val="visible"/>
                                      </p:to>
                                    </p:set>
                                    <p:animEffect transition="in" filter="wipe(left)">
                                      <p:cBhvr>
                                        <p:cTn id="72" dur="500"/>
                                        <p:tgtEl>
                                          <p:spTgt spid="4609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68"/>
                                        </p:tgtEl>
                                        <p:attrNameLst>
                                          <p:attrName>style.visibility</p:attrName>
                                        </p:attrNameLst>
                                      </p:cBhvr>
                                      <p:to>
                                        <p:strVal val="visible"/>
                                      </p:to>
                                    </p:set>
                                    <p:animEffect transition="in" filter="wipe(left)">
                                      <p:cBhvr>
                                        <p:cTn id="77" dur="500"/>
                                        <p:tgtEl>
                                          <p:spTgt spid="68"/>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69"/>
                                        </p:tgtEl>
                                        <p:attrNameLst>
                                          <p:attrName>style.visibility</p:attrName>
                                        </p:attrNameLst>
                                      </p:cBhvr>
                                      <p:to>
                                        <p:strVal val="visible"/>
                                      </p:to>
                                    </p:set>
                                    <p:animEffect transition="in" filter="wipe(left)">
                                      <p:cBhvr>
                                        <p:cTn id="82" dur="500"/>
                                        <p:tgtEl>
                                          <p:spTgt spid="69"/>
                                        </p:tgtEl>
                                      </p:cBhvr>
                                    </p:animEffect>
                                  </p:childTnLst>
                                </p:cTn>
                              </p:par>
                            </p:childTnLst>
                          </p:cTn>
                        </p:par>
                      </p:childTnLst>
                    </p:cTn>
                  </p:par>
                  <p:par>
                    <p:cTn id="83" fill="hold">
                      <p:stCondLst>
                        <p:cond delay="indefinite"/>
                      </p:stCondLst>
                      <p:childTnLst>
                        <p:par>
                          <p:cTn id="84" fill="hold">
                            <p:stCondLst>
                              <p:cond delay="0"/>
                            </p:stCondLst>
                            <p:childTnLst>
                              <p:par>
                                <p:cTn id="85" presetID="22" presetClass="entr" presetSubtype="8" fill="hold" grpId="0" nodeType="clickEffect">
                                  <p:stCondLst>
                                    <p:cond delay="0"/>
                                  </p:stCondLst>
                                  <p:childTnLst>
                                    <p:set>
                                      <p:cBhvr>
                                        <p:cTn id="86" dur="1" fill="hold">
                                          <p:stCondLst>
                                            <p:cond delay="0"/>
                                          </p:stCondLst>
                                        </p:cTn>
                                        <p:tgtEl>
                                          <p:spTgt spid="46103"/>
                                        </p:tgtEl>
                                        <p:attrNameLst>
                                          <p:attrName>style.visibility</p:attrName>
                                        </p:attrNameLst>
                                      </p:cBhvr>
                                      <p:to>
                                        <p:strVal val="visible"/>
                                      </p:to>
                                    </p:set>
                                    <p:animEffect transition="in" filter="wipe(left)">
                                      <p:cBhvr>
                                        <p:cTn id="87" dur="500"/>
                                        <p:tgtEl>
                                          <p:spTgt spid="46103"/>
                                        </p:tgtEl>
                                      </p:cBhvr>
                                    </p:animEffect>
                                  </p:childTnLst>
                                </p:cTn>
                              </p:par>
                            </p:childTnLst>
                          </p:cTn>
                        </p:par>
                      </p:childTnLst>
                    </p:cTn>
                  </p:par>
                  <p:par>
                    <p:cTn id="88" fill="hold">
                      <p:stCondLst>
                        <p:cond delay="indefinite"/>
                      </p:stCondLst>
                      <p:childTnLst>
                        <p:par>
                          <p:cTn id="89" fill="hold">
                            <p:stCondLst>
                              <p:cond delay="0"/>
                            </p:stCondLst>
                            <p:childTnLst>
                              <p:par>
                                <p:cTn id="90" presetID="22" presetClass="entr" presetSubtype="8" fill="hold" grpId="0" nodeType="clickEffect">
                                  <p:stCondLst>
                                    <p:cond delay="0"/>
                                  </p:stCondLst>
                                  <p:childTnLst>
                                    <p:set>
                                      <p:cBhvr>
                                        <p:cTn id="91" dur="1" fill="hold">
                                          <p:stCondLst>
                                            <p:cond delay="0"/>
                                          </p:stCondLst>
                                        </p:cTn>
                                        <p:tgtEl>
                                          <p:spTgt spid="70"/>
                                        </p:tgtEl>
                                        <p:attrNameLst>
                                          <p:attrName>style.visibility</p:attrName>
                                        </p:attrNameLst>
                                      </p:cBhvr>
                                      <p:to>
                                        <p:strVal val="visible"/>
                                      </p:to>
                                    </p:set>
                                    <p:animEffect transition="in" filter="wipe(left)">
                                      <p:cBhvr>
                                        <p:cTn id="92" dur="500"/>
                                        <p:tgtEl>
                                          <p:spTgt spid="70"/>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8" fill="hold" grpId="0" nodeType="clickEffect">
                                  <p:stCondLst>
                                    <p:cond delay="0"/>
                                  </p:stCondLst>
                                  <p:childTnLst>
                                    <p:set>
                                      <p:cBhvr>
                                        <p:cTn id="96" dur="1" fill="hold">
                                          <p:stCondLst>
                                            <p:cond delay="0"/>
                                          </p:stCondLst>
                                        </p:cTn>
                                        <p:tgtEl>
                                          <p:spTgt spid="71"/>
                                        </p:tgtEl>
                                        <p:attrNameLst>
                                          <p:attrName>style.visibility</p:attrName>
                                        </p:attrNameLst>
                                      </p:cBhvr>
                                      <p:to>
                                        <p:strVal val="visible"/>
                                      </p:to>
                                    </p:set>
                                    <p:animEffect transition="in" filter="wipe(left)">
                                      <p:cBhvr>
                                        <p:cTn id="97" dur="500"/>
                                        <p:tgtEl>
                                          <p:spTgt spid="71"/>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72"/>
                                        </p:tgtEl>
                                        <p:attrNameLst>
                                          <p:attrName>style.visibility</p:attrName>
                                        </p:attrNameLst>
                                      </p:cBhvr>
                                      <p:to>
                                        <p:strVal val="visible"/>
                                      </p:to>
                                    </p:set>
                                    <p:animEffect transition="in" filter="wipe(left)">
                                      <p:cBhvr>
                                        <p:cTn id="10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96" grpId="0"/>
      <p:bldP spid="46097" grpId="0"/>
      <p:bldP spid="46099" grpId="0"/>
      <p:bldP spid="46103" grpId="0" animBg="1"/>
      <p:bldP spid="61" grpId="0" animBg="1"/>
      <p:bldP spid="62" grpId="0"/>
      <p:bldP spid="63" grpId="0"/>
      <p:bldP spid="64" grpId="0"/>
      <p:bldP spid="65" grpId="0"/>
      <p:bldP spid="66" grpId="0"/>
      <p:bldP spid="67" grpId="0"/>
      <p:bldP spid="68" grpId="0"/>
      <p:bldP spid="69" grpId="0"/>
      <p:bldP spid="70" grpId="0"/>
      <p:bldP spid="71" grpId="0"/>
      <p:bldP spid="7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3"/>
          <p:cNvSpPr>
            <a:spLocks noChangeArrowheads="1"/>
          </p:cNvSpPr>
          <p:nvPr/>
        </p:nvSpPr>
        <p:spPr bwMode="auto">
          <a:xfrm>
            <a:off x="3842512" y="790147"/>
            <a:ext cx="7494587"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FontTx/>
              <a:buNone/>
            </a:pPr>
            <a:r>
              <a:rPr kumimoji="0" lang="zh-CN" altLang="en-US" sz="2800" dirty="0">
                <a:solidFill>
                  <a:srgbClr val="0000FF"/>
                </a:solidFill>
                <a:latin typeface="+mn-lt"/>
                <a:ea typeface="+mn-ea"/>
              </a:rPr>
              <a:t>每一条纹对应劈尖内的一个厚度，当此厚度位置改变时，对应的条纹随之移动。</a:t>
            </a:r>
            <a:endParaRPr kumimoji="0" lang="en-US" altLang="zh-CN" sz="2800" dirty="0">
              <a:solidFill>
                <a:srgbClr val="0000FF"/>
              </a:solidFill>
              <a:latin typeface="+mn-lt"/>
              <a:ea typeface="+mn-ea"/>
            </a:endParaRPr>
          </a:p>
        </p:txBody>
      </p:sp>
      <p:pic>
        <p:nvPicPr>
          <p:cNvPr id="186371" name="Picture 4" descr="BD14866_"/>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5904" y="849139"/>
            <a:ext cx="279400" cy="27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ontrols>
      <mc:AlternateContent xmlns:mc="http://schemas.openxmlformats.org/markup-compatibility/2006">
        <mc:Choice xmlns:v="urn:schemas-microsoft-com:vml" Requires="v">
          <p:control spid="143432" name="ShockwaveFlash1" r:id="rId2" imgW="5257800" imgH="4572000"/>
        </mc:Choice>
        <mc:Fallback>
          <p:control name="ShockwaveFlash1" r:id="rId2" imgW="5257800" imgH="4572000">
            <p:pic>
              <p:nvPicPr>
                <p:cNvPr id="0" name="ShockwaveFlash1"/>
                <p:cNvPicPr preferRelativeResize="0">
                  <a:picLocks noChangeArrowheads="1" noChangeShapeType="1"/>
                </p:cNvPicPr>
                <p:nvPr/>
              </p:nvPicPr>
              <p:blipFill>
                <a:blip r:embed="rId6">
                  <a:extLst>
                    <a:ext uri="{28A0092B-C50C-407E-A947-70E740481C1C}">
                      <a14:useLocalDpi xmlns:a14="http://schemas.microsoft.com/office/drawing/2010/main" val="0"/>
                    </a:ext>
                  </a:extLst>
                </a:blip>
                <a:srcRect/>
                <a:stretch>
                  <a:fillRect/>
                </a:stretch>
              </p:blipFill>
              <p:spPr bwMode="auto">
                <a:xfrm>
                  <a:off x="4695825" y="1917700"/>
                  <a:ext cx="5257800" cy="4572000"/>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5330873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6371"/>
                                        </p:tgtEl>
                                        <p:attrNameLst>
                                          <p:attrName>style.visibility</p:attrName>
                                        </p:attrNameLst>
                                      </p:cBhvr>
                                      <p:to>
                                        <p:strVal val="visible"/>
                                      </p:to>
                                    </p:set>
                                    <p:animEffect transition="in" filter="wipe(left)">
                                      <p:cBhvr>
                                        <p:cTn id="7" dur="500"/>
                                        <p:tgtEl>
                                          <p:spTgt spid="186371"/>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6370"/>
                                        </p:tgtEl>
                                        <p:attrNameLst>
                                          <p:attrName>style.visibility</p:attrName>
                                        </p:attrNameLst>
                                      </p:cBhvr>
                                      <p:to>
                                        <p:strVal val="visible"/>
                                      </p:to>
                                    </p:set>
                                    <p:animEffect transition="in" filter="wipe(left)">
                                      <p:cBhvr>
                                        <p:cTn id="11" dur="500"/>
                                        <p:tgtEl>
                                          <p:spTgt spid="186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4" name="Text Box 4"/>
          <p:cNvSpPr txBox="1">
            <a:spLocks noChangeArrowheads="1"/>
          </p:cNvSpPr>
          <p:nvPr/>
        </p:nvSpPr>
        <p:spPr bwMode="auto">
          <a:xfrm>
            <a:off x="2582449" y="610047"/>
            <a:ext cx="2895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j-ea"/>
                <a:ea typeface="+mj-ea"/>
              </a:rPr>
              <a:t>（</a:t>
            </a:r>
            <a:r>
              <a:rPr lang="en-US" altLang="zh-CN" sz="2800" dirty="0">
                <a:solidFill>
                  <a:srgbClr val="0000FF"/>
                </a:solidFill>
                <a:latin typeface="+mj-ea"/>
                <a:ea typeface="+mj-ea"/>
              </a:rPr>
              <a:t>3</a:t>
            </a:r>
            <a:r>
              <a:rPr lang="zh-CN" altLang="en-US" sz="2800" dirty="0">
                <a:solidFill>
                  <a:srgbClr val="0000FF"/>
                </a:solidFill>
                <a:latin typeface="+mj-ea"/>
                <a:ea typeface="+mj-ea"/>
              </a:rPr>
              <a:t>）应用举例</a:t>
            </a:r>
          </a:p>
        </p:txBody>
      </p:sp>
      <p:grpSp>
        <p:nvGrpSpPr>
          <p:cNvPr id="2" name="Group 5"/>
          <p:cNvGrpSpPr>
            <a:grpSpLocks/>
          </p:cNvGrpSpPr>
          <p:nvPr/>
        </p:nvGrpSpPr>
        <p:grpSpPr bwMode="auto">
          <a:xfrm>
            <a:off x="2582449" y="2412652"/>
            <a:ext cx="4191000" cy="3276600"/>
            <a:chOff x="240" y="1008"/>
            <a:chExt cx="2688" cy="2112"/>
          </a:xfrm>
        </p:grpSpPr>
        <p:sp>
          <p:nvSpPr>
            <p:cNvPr id="188483" name="Rectangle 6"/>
            <p:cNvSpPr>
              <a:spLocks noChangeArrowheads="1"/>
            </p:cNvSpPr>
            <p:nvPr/>
          </p:nvSpPr>
          <p:spPr bwMode="auto">
            <a:xfrm>
              <a:off x="240" y="1008"/>
              <a:ext cx="2688" cy="2112"/>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4" name="Oval 7" descr="深色下对角线"/>
            <p:cNvSpPr>
              <a:spLocks noChangeArrowheads="1"/>
            </p:cNvSpPr>
            <p:nvPr/>
          </p:nvSpPr>
          <p:spPr bwMode="auto">
            <a:xfrm>
              <a:off x="1584" y="1632"/>
              <a:ext cx="311" cy="144"/>
            </a:xfrm>
            <a:prstGeom prst="ellipse">
              <a:avLst/>
            </a:prstGeom>
            <a:blipFill dpi="0" rotWithShape="0">
              <a:blip r:embed="rId3"/>
              <a:srcRect/>
              <a:tile tx="0" ty="0" sx="100000" sy="100000" flip="none" algn="tl"/>
            </a:blip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5" name="Rectangle 8"/>
            <p:cNvSpPr>
              <a:spLocks noChangeArrowheads="1"/>
            </p:cNvSpPr>
            <p:nvPr/>
          </p:nvSpPr>
          <p:spPr bwMode="auto">
            <a:xfrm>
              <a:off x="432" y="1680"/>
              <a:ext cx="2112" cy="144"/>
            </a:xfrm>
            <a:prstGeom prst="rect">
              <a:avLst/>
            </a:prstGeom>
            <a:solidFill>
              <a:srgbClr val="ADFFEF"/>
            </a:solidFill>
            <a:ln w="12700">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6" name="Rectangle 9"/>
            <p:cNvSpPr>
              <a:spLocks noChangeArrowheads="1"/>
            </p:cNvSpPr>
            <p:nvPr/>
          </p:nvSpPr>
          <p:spPr bwMode="auto">
            <a:xfrm rot="-438106">
              <a:off x="432" y="1392"/>
              <a:ext cx="2112" cy="144"/>
            </a:xfrm>
            <a:prstGeom prst="rect">
              <a:avLst/>
            </a:prstGeom>
            <a:solidFill>
              <a:srgbClr val="00FFCC">
                <a:alpha val="50195"/>
              </a:srgbClr>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7" name="Line 10"/>
            <p:cNvSpPr>
              <a:spLocks noChangeShapeType="1"/>
            </p:cNvSpPr>
            <p:nvPr/>
          </p:nvSpPr>
          <p:spPr bwMode="auto">
            <a:xfrm>
              <a:off x="432" y="1680"/>
              <a:ext cx="115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88" name="Line 11"/>
            <p:cNvSpPr>
              <a:spLocks noChangeShapeType="1"/>
            </p:cNvSpPr>
            <p:nvPr/>
          </p:nvSpPr>
          <p:spPr bwMode="auto">
            <a:xfrm>
              <a:off x="432" y="1680"/>
              <a:ext cx="0" cy="144"/>
            </a:xfrm>
            <a:prstGeom prst="line">
              <a:avLst/>
            </a:prstGeom>
            <a:noFill/>
            <a:ln w="952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89" name="Line 12"/>
            <p:cNvSpPr>
              <a:spLocks noChangeShapeType="1"/>
            </p:cNvSpPr>
            <p:nvPr/>
          </p:nvSpPr>
          <p:spPr bwMode="auto">
            <a:xfrm>
              <a:off x="2544" y="1680"/>
              <a:ext cx="0" cy="144"/>
            </a:xfrm>
            <a:prstGeom prst="line">
              <a:avLst/>
            </a:prstGeom>
            <a:noFill/>
            <a:ln w="9525">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0" name="Line 13"/>
            <p:cNvSpPr>
              <a:spLocks noChangeShapeType="1"/>
            </p:cNvSpPr>
            <p:nvPr/>
          </p:nvSpPr>
          <p:spPr bwMode="auto">
            <a:xfrm>
              <a:off x="1824" y="1680"/>
              <a:ext cx="67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1" name="Line 14"/>
            <p:cNvSpPr>
              <a:spLocks noChangeShapeType="1"/>
            </p:cNvSpPr>
            <p:nvPr/>
          </p:nvSpPr>
          <p:spPr bwMode="auto">
            <a:xfrm>
              <a:off x="1632" y="1680"/>
              <a:ext cx="1008" cy="0"/>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2" name="Line 15"/>
            <p:cNvSpPr>
              <a:spLocks noChangeShapeType="1"/>
            </p:cNvSpPr>
            <p:nvPr/>
          </p:nvSpPr>
          <p:spPr bwMode="auto">
            <a:xfrm>
              <a:off x="1680" y="1632"/>
              <a:ext cx="912" cy="0"/>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3" name="Line 16"/>
            <p:cNvSpPr>
              <a:spLocks noChangeShapeType="1"/>
            </p:cNvSpPr>
            <p:nvPr/>
          </p:nvSpPr>
          <p:spPr bwMode="auto">
            <a:xfrm>
              <a:off x="2304" y="1440"/>
              <a:ext cx="0" cy="192"/>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95" name="Line 18"/>
            <p:cNvSpPr>
              <a:spLocks noChangeShapeType="1"/>
            </p:cNvSpPr>
            <p:nvPr/>
          </p:nvSpPr>
          <p:spPr bwMode="auto">
            <a:xfrm>
              <a:off x="2304" y="1680"/>
              <a:ext cx="0" cy="192"/>
            </a:xfrm>
            <a:prstGeom prst="line">
              <a:avLst/>
            </a:prstGeom>
            <a:noFill/>
            <a:ln w="1905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grpSp>
        <p:nvGrpSpPr>
          <p:cNvPr id="3" name="Group 19"/>
          <p:cNvGrpSpPr>
            <a:grpSpLocks/>
          </p:cNvGrpSpPr>
          <p:nvPr/>
        </p:nvGrpSpPr>
        <p:grpSpPr bwMode="auto">
          <a:xfrm>
            <a:off x="2811049" y="3631852"/>
            <a:ext cx="3352800" cy="1828800"/>
            <a:chOff x="432" y="1824"/>
            <a:chExt cx="2112" cy="1152"/>
          </a:xfrm>
        </p:grpSpPr>
        <p:sp>
          <p:nvSpPr>
            <p:cNvPr id="188453" name="Rectangle 20"/>
            <p:cNvSpPr>
              <a:spLocks noChangeArrowheads="1"/>
            </p:cNvSpPr>
            <p:nvPr/>
          </p:nvSpPr>
          <p:spPr bwMode="auto">
            <a:xfrm>
              <a:off x="432" y="1920"/>
              <a:ext cx="2112" cy="528"/>
            </a:xfrm>
            <a:prstGeom prst="rect">
              <a:avLst/>
            </a:prstGeom>
            <a:solidFill>
              <a:srgbClr val="FFFF99"/>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4" name="Rectangle 21"/>
            <p:cNvSpPr>
              <a:spLocks noChangeArrowheads="1"/>
            </p:cNvSpPr>
            <p:nvPr/>
          </p:nvSpPr>
          <p:spPr bwMode="auto">
            <a:xfrm>
              <a:off x="432" y="1920"/>
              <a:ext cx="128"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5" name="Rectangle 22"/>
            <p:cNvSpPr>
              <a:spLocks noChangeArrowheads="1"/>
            </p:cNvSpPr>
            <p:nvPr/>
          </p:nvSpPr>
          <p:spPr bwMode="auto">
            <a:xfrm>
              <a:off x="688" y="1920"/>
              <a:ext cx="128"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56" name="Rectangle 23"/>
            <p:cNvSpPr>
              <a:spLocks noChangeArrowheads="1"/>
            </p:cNvSpPr>
            <p:nvPr/>
          </p:nvSpPr>
          <p:spPr bwMode="auto">
            <a:xfrm>
              <a:off x="945" y="1920"/>
              <a:ext cx="127"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nvGrpSpPr>
            <p:cNvPr id="188457" name="Group 24"/>
            <p:cNvGrpSpPr>
              <a:grpSpLocks/>
            </p:cNvGrpSpPr>
            <p:nvPr/>
          </p:nvGrpSpPr>
          <p:grpSpPr bwMode="auto">
            <a:xfrm>
              <a:off x="1264" y="1920"/>
              <a:ext cx="385" cy="528"/>
              <a:chOff x="1344" y="3552"/>
              <a:chExt cx="288" cy="480"/>
            </a:xfrm>
          </p:grpSpPr>
          <p:sp>
            <p:nvSpPr>
              <p:cNvPr id="188479" name="AutoShape 25"/>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5A5800"/>
              </a:solidFill>
              <a:ln w="9525">
                <a:solidFill>
                  <a:srgbClr val="000000"/>
                </a:solidFill>
                <a:miter lim="800000"/>
                <a:headEnd/>
                <a:tailEnd/>
              </a:ln>
            </p:spPr>
            <p:txBody>
              <a:bodyPr wrap="none" anchor="ctr"/>
              <a:lstStyle/>
              <a:p>
                <a:endParaRPr lang="zh-CN" altLang="en-US" sz="2800">
                  <a:latin typeface="+mj-ea"/>
                  <a:ea typeface="+mj-ea"/>
                </a:endParaRPr>
              </a:p>
            </p:txBody>
          </p:sp>
          <p:grpSp>
            <p:nvGrpSpPr>
              <p:cNvPr id="188480" name="Group 26"/>
              <p:cNvGrpSpPr>
                <a:grpSpLocks/>
              </p:cNvGrpSpPr>
              <p:nvPr/>
            </p:nvGrpSpPr>
            <p:grpSpPr bwMode="auto">
              <a:xfrm>
                <a:off x="1488" y="3552"/>
                <a:ext cx="96" cy="480"/>
                <a:chOff x="1488" y="3552"/>
                <a:chExt cx="96" cy="480"/>
              </a:xfrm>
            </p:grpSpPr>
            <p:sp>
              <p:nvSpPr>
                <p:cNvPr id="188481" name="Rectangle 27"/>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82" name="Rectangle 28"/>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grpSp>
        <p:grpSp>
          <p:nvGrpSpPr>
            <p:cNvPr id="188458" name="Group 29"/>
            <p:cNvGrpSpPr>
              <a:grpSpLocks/>
            </p:cNvGrpSpPr>
            <p:nvPr/>
          </p:nvGrpSpPr>
          <p:grpSpPr bwMode="auto">
            <a:xfrm>
              <a:off x="1520" y="1920"/>
              <a:ext cx="384" cy="528"/>
              <a:chOff x="1344" y="3552"/>
              <a:chExt cx="288" cy="480"/>
            </a:xfrm>
          </p:grpSpPr>
          <p:sp>
            <p:nvSpPr>
              <p:cNvPr id="188475" name="AutoShape 30"/>
              <p:cNvSpPr>
                <a:spLocks noChangeArrowheads="1"/>
              </p:cNvSpPr>
              <p:nvPr/>
            </p:nvSpPr>
            <p:spPr bwMode="auto">
              <a:xfrm rot="5301541">
                <a:off x="1344" y="3648"/>
                <a:ext cx="288" cy="2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7725 h 21600"/>
                </a:gdLst>
                <a:ahLst/>
                <a:cxnLst>
                  <a:cxn ang="T8">
                    <a:pos x="T0" y="T1"/>
                  </a:cxn>
                  <a:cxn ang="T9">
                    <a:pos x="T2" y="T3"/>
                  </a:cxn>
                  <a:cxn ang="T10">
                    <a:pos x="T4" y="T5"/>
                  </a:cxn>
                  <a:cxn ang="T11">
                    <a:pos x="T6" y="T7"/>
                  </a:cxn>
                </a:cxnLst>
                <a:rect l="T12" t="T13" r="T14" b="T15"/>
                <a:pathLst>
                  <a:path w="21600" h="21600">
                    <a:moveTo>
                      <a:pt x="5400" y="10800"/>
                    </a:moveTo>
                    <a:cubicBezTo>
                      <a:pt x="5400" y="7817"/>
                      <a:pt x="7817" y="5400"/>
                      <a:pt x="10800" y="5400"/>
                    </a:cubicBezTo>
                    <a:cubicBezTo>
                      <a:pt x="13782" y="5399"/>
                      <a:pt x="16199" y="7817"/>
                      <a:pt x="16200" y="10799"/>
                    </a:cubicBezTo>
                    <a:lnTo>
                      <a:pt x="21600" y="10800"/>
                    </a:lnTo>
                    <a:cubicBezTo>
                      <a:pt x="21600" y="4835"/>
                      <a:pt x="16764" y="0"/>
                      <a:pt x="10800" y="0"/>
                    </a:cubicBezTo>
                    <a:cubicBezTo>
                      <a:pt x="4835" y="0"/>
                      <a:pt x="0" y="4835"/>
                      <a:pt x="0" y="10800"/>
                    </a:cubicBezTo>
                    <a:lnTo>
                      <a:pt x="5400" y="10800"/>
                    </a:lnTo>
                    <a:close/>
                  </a:path>
                </a:pathLst>
              </a:custGeom>
              <a:solidFill>
                <a:srgbClr val="5A5800"/>
              </a:solidFill>
              <a:ln w="9525">
                <a:solidFill>
                  <a:srgbClr val="000000"/>
                </a:solidFill>
                <a:miter lim="800000"/>
                <a:headEnd/>
                <a:tailEnd/>
              </a:ln>
            </p:spPr>
            <p:txBody>
              <a:bodyPr wrap="none" anchor="ctr"/>
              <a:lstStyle/>
              <a:p>
                <a:endParaRPr lang="zh-CN" altLang="en-US" sz="2800">
                  <a:latin typeface="+mj-ea"/>
                  <a:ea typeface="+mj-ea"/>
                </a:endParaRPr>
              </a:p>
            </p:txBody>
          </p:sp>
          <p:grpSp>
            <p:nvGrpSpPr>
              <p:cNvPr id="188476" name="Group 31"/>
              <p:cNvGrpSpPr>
                <a:grpSpLocks/>
              </p:cNvGrpSpPr>
              <p:nvPr/>
            </p:nvGrpSpPr>
            <p:grpSpPr bwMode="auto">
              <a:xfrm>
                <a:off x="1488" y="3552"/>
                <a:ext cx="96" cy="480"/>
                <a:chOff x="1488" y="3552"/>
                <a:chExt cx="96" cy="480"/>
              </a:xfrm>
            </p:grpSpPr>
            <p:sp>
              <p:nvSpPr>
                <p:cNvPr id="188477" name="Rectangle 32"/>
                <p:cNvSpPr>
                  <a:spLocks noChangeArrowheads="1"/>
                </p:cNvSpPr>
                <p:nvPr/>
              </p:nvSpPr>
              <p:spPr bwMode="auto">
                <a:xfrm>
                  <a:off x="1488" y="3888"/>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78" name="Rectangle 33"/>
                <p:cNvSpPr>
                  <a:spLocks noChangeArrowheads="1"/>
                </p:cNvSpPr>
                <p:nvPr/>
              </p:nvSpPr>
              <p:spPr bwMode="auto">
                <a:xfrm>
                  <a:off x="1488" y="3552"/>
                  <a:ext cx="96" cy="144"/>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grpSp>
        <p:sp>
          <p:nvSpPr>
            <p:cNvPr id="188459" name="Rectangle 34"/>
            <p:cNvSpPr>
              <a:spLocks noChangeArrowheads="1"/>
            </p:cNvSpPr>
            <p:nvPr/>
          </p:nvSpPr>
          <p:spPr bwMode="auto">
            <a:xfrm>
              <a:off x="1200" y="1920"/>
              <a:ext cx="127"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0" name="Rectangle 35"/>
            <p:cNvSpPr>
              <a:spLocks noChangeArrowheads="1"/>
            </p:cNvSpPr>
            <p:nvPr/>
          </p:nvSpPr>
          <p:spPr bwMode="auto">
            <a:xfrm>
              <a:off x="1973" y="1920"/>
              <a:ext cx="114"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1" name="Rectangle 36"/>
            <p:cNvSpPr>
              <a:spLocks noChangeArrowheads="1"/>
            </p:cNvSpPr>
            <p:nvPr/>
          </p:nvSpPr>
          <p:spPr bwMode="auto">
            <a:xfrm>
              <a:off x="2224" y="1920"/>
              <a:ext cx="129"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sp>
          <p:nvSpPr>
            <p:cNvPr id="188462" name="Rectangle 37"/>
            <p:cNvSpPr>
              <a:spLocks noChangeArrowheads="1"/>
            </p:cNvSpPr>
            <p:nvPr/>
          </p:nvSpPr>
          <p:spPr bwMode="auto">
            <a:xfrm>
              <a:off x="2480" y="1920"/>
              <a:ext cx="64" cy="528"/>
            </a:xfrm>
            <a:prstGeom prst="rect">
              <a:avLst/>
            </a:prstGeom>
            <a:solidFill>
              <a:srgbClr val="5A5800"/>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j-ea"/>
                <a:ea typeface="+mj-ea"/>
              </a:endParaRPr>
            </a:p>
          </p:txBody>
        </p:sp>
        <p:grpSp>
          <p:nvGrpSpPr>
            <p:cNvPr id="188463" name="Group 38"/>
            <p:cNvGrpSpPr>
              <a:grpSpLocks/>
            </p:cNvGrpSpPr>
            <p:nvPr/>
          </p:nvGrpSpPr>
          <p:grpSpPr bwMode="auto">
            <a:xfrm>
              <a:off x="1392" y="1920"/>
              <a:ext cx="915" cy="1056"/>
              <a:chOff x="1392" y="1920"/>
              <a:chExt cx="915" cy="1056"/>
            </a:xfrm>
          </p:grpSpPr>
          <p:sp>
            <p:nvSpPr>
              <p:cNvPr id="188465" name="Line 39"/>
              <p:cNvSpPr>
                <a:spLocks noChangeShapeType="1"/>
              </p:cNvSpPr>
              <p:nvPr/>
            </p:nvSpPr>
            <p:spPr bwMode="auto">
              <a:xfrm>
                <a:off x="1728" y="1920"/>
                <a:ext cx="0" cy="1056"/>
              </a:xfrm>
              <a:prstGeom prst="line">
                <a:avLst/>
              </a:prstGeom>
              <a:noFill/>
              <a:ln w="28575">
                <a:solidFill>
                  <a:srgbClr val="FF33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6" name="Line 40"/>
              <p:cNvSpPr>
                <a:spLocks noChangeShapeType="1"/>
              </p:cNvSpPr>
              <p:nvPr/>
            </p:nvSpPr>
            <p:spPr bwMode="auto">
              <a:xfrm>
                <a:off x="1816" y="1920"/>
                <a:ext cx="0" cy="1056"/>
              </a:xfrm>
              <a:prstGeom prst="line">
                <a:avLst/>
              </a:prstGeom>
              <a:noFill/>
              <a:ln w="28575">
                <a:solidFill>
                  <a:srgbClr val="FF33CC"/>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7" name="Line 41"/>
              <p:cNvSpPr>
                <a:spLocks noChangeShapeType="1"/>
              </p:cNvSpPr>
              <p:nvPr/>
            </p:nvSpPr>
            <p:spPr bwMode="auto">
              <a:xfrm>
                <a:off x="1392" y="2928"/>
                <a:ext cx="327" cy="0"/>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8" name="Line 42"/>
              <p:cNvSpPr>
                <a:spLocks noChangeShapeType="1"/>
              </p:cNvSpPr>
              <p:nvPr/>
            </p:nvSpPr>
            <p:spPr bwMode="auto">
              <a:xfrm>
                <a:off x="1824" y="2928"/>
                <a:ext cx="326" cy="0"/>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69" name="Line 43"/>
              <p:cNvSpPr>
                <a:spLocks noChangeShapeType="1"/>
              </p:cNvSpPr>
              <p:nvPr/>
            </p:nvSpPr>
            <p:spPr bwMode="auto">
              <a:xfrm>
                <a:off x="1975" y="1920"/>
                <a:ext cx="0" cy="1056"/>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0" name="Line 44"/>
              <p:cNvSpPr>
                <a:spLocks noChangeShapeType="1"/>
              </p:cNvSpPr>
              <p:nvPr/>
            </p:nvSpPr>
            <p:spPr bwMode="auto">
              <a:xfrm>
                <a:off x="1719" y="1920"/>
                <a:ext cx="0" cy="1056"/>
              </a:xfrm>
              <a:prstGeom prst="line">
                <a:avLst/>
              </a:prstGeom>
              <a:noFill/>
              <a:ln w="28575">
                <a:solidFill>
                  <a:srgbClr val="0000FF"/>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1" name="Line 45"/>
              <p:cNvSpPr>
                <a:spLocks noChangeShapeType="1"/>
              </p:cNvSpPr>
              <p:nvPr/>
            </p:nvSpPr>
            <p:spPr bwMode="auto">
              <a:xfrm>
                <a:off x="1392" y="2640"/>
                <a:ext cx="327" cy="0"/>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188472" name="Line 46"/>
              <p:cNvSpPr>
                <a:spLocks noChangeShapeType="1"/>
              </p:cNvSpPr>
              <p:nvPr/>
            </p:nvSpPr>
            <p:spPr bwMode="auto">
              <a:xfrm>
                <a:off x="1980" y="2640"/>
                <a:ext cx="327" cy="0"/>
              </a:xfrm>
              <a:prstGeom prst="line">
                <a:avLst/>
              </a:prstGeom>
              <a:noFill/>
              <a:ln w="19050">
                <a:solidFill>
                  <a:srgbClr val="FF0000"/>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188464" name="Line 49"/>
            <p:cNvSpPr>
              <a:spLocks noChangeShapeType="1"/>
            </p:cNvSpPr>
            <p:nvPr/>
          </p:nvSpPr>
          <p:spPr bwMode="auto">
            <a:xfrm>
              <a:off x="432" y="1824"/>
              <a:ext cx="2112" cy="0"/>
            </a:xfrm>
            <a:prstGeom prst="line">
              <a:avLst/>
            </a:prstGeom>
            <a:noFill/>
            <a:ln w="12700">
              <a:solidFill>
                <a:srgbClr val="000000"/>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537650" name="Text Box 50"/>
          <p:cNvSpPr txBox="1">
            <a:spLocks noChangeArrowheads="1"/>
          </p:cNvSpPr>
          <p:nvPr/>
        </p:nvSpPr>
        <p:spPr bwMode="auto">
          <a:xfrm>
            <a:off x="2582449" y="1306930"/>
            <a:ext cx="41910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j-ea"/>
                <a:ea typeface="+mj-ea"/>
              </a:rPr>
              <a:t>1</a:t>
            </a:r>
            <a:r>
              <a:rPr kumimoji="0" lang="zh-CN" altLang="en-US" sz="2800" dirty="0">
                <a:solidFill>
                  <a:srgbClr val="0000FF"/>
                </a:solidFill>
                <a:latin typeface="+mj-ea"/>
                <a:ea typeface="+mj-ea"/>
              </a:rPr>
              <a:t>）检验光学元件表面的平整度</a:t>
            </a:r>
          </a:p>
        </p:txBody>
      </p:sp>
      <p:grpSp>
        <p:nvGrpSpPr>
          <p:cNvPr id="9" name="Group 51"/>
          <p:cNvGrpSpPr>
            <a:grpSpLocks/>
          </p:cNvGrpSpPr>
          <p:nvPr/>
        </p:nvGrpSpPr>
        <p:grpSpPr bwMode="auto">
          <a:xfrm>
            <a:off x="7076814" y="2428889"/>
            <a:ext cx="4191000" cy="2320925"/>
            <a:chOff x="3120" y="1824"/>
            <a:chExt cx="2640" cy="1462"/>
          </a:xfrm>
        </p:grpSpPr>
        <p:sp>
          <p:nvSpPr>
            <p:cNvPr id="188443" name="Rectangle 52"/>
            <p:cNvSpPr>
              <a:spLocks noChangeArrowheads="1"/>
            </p:cNvSpPr>
            <p:nvPr/>
          </p:nvSpPr>
          <p:spPr bwMode="auto">
            <a:xfrm>
              <a:off x="3120" y="1824"/>
              <a:ext cx="2640" cy="1462"/>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4" name="Freeform 53" descr="70%"/>
            <p:cNvSpPr>
              <a:spLocks/>
            </p:cNvSpPr>
            <p:nvPr/>
          </p:nvSpPr>
          <p:spPr bwMode="auto">
            <a:xfrm flipH="1">
              <a:off x="3456" y="2148"/>
              <a:ext cx="2016" cy="330"/>
            </a:xfrm>
            <a:custGeom>
              <a:avLst/>
              <a:gdLst>
                <a:gd name="T0" fmla="*/ 0 w 2016"/>
                <a:gd name="T1" fmla="*/ 490 h 192"/>
                <a:gd name="T2" fmla="*/ 2016 w 2016"/>
                <a:gd name="T3" fmla="*/ 490 h 192"/>
                <a:gd name="T4" fmla="*/ 672 w 2016"/>
                <a:gd name="T5" fmla="*/ 0 h 192"/>
                <a:gd name="T6" fmla="*/ 0 w 2016"/>
                <a:gd name="T7" fmla="*/ 0 h 192"/>
                <a:gd name="T8" fmla="*/ 0 w 2016"/>
                <a:gd name="T9" fmla="*/ 490 h 192"/>
                <a:gd name="T10" fmla="*/ 0 60000 65536"/>
                <a:gd name="T11" fmla="*/ 0 60000 65536"/>
                <a:gd name="T12" fmla="*/ 0 60000 65536"/>
                <a:gd name="T13" fmla="*/ 0 60000 65536"/>
                <a:gd name="T14" fmla="*/ 0 60000 65536"/>
                <a:gd name="T15" fmla="*/ 0 w 2016"/>
                <a:gd name="T16" fmla="*/ 0 h 192"/>
                <a:gd name="T17" fmla="*/ 2016 w 2016"/>
                <a:gd name="T18" fmla="*/ 192 h 192"/>
              </a:gdLst>
              <a:ahLst/>
              <a:cxnLst>
                <a:cxn ang="T10">
                  <a:pos x="T0" y="T1"/>
                </a:cxn>
                <a:cxn ang="T11">
                  <a:pos x="T2" y="T3"/>
                </a:cxn>
                <a:cxn ang="T12">
                  <a:pos x="T4" y="T5"/>
                </a:cxn>
                <a:cxn ang="T13">
                  <a:pos x="T6" y="T7"/>
                </a:cxn>
                <a:cxn ang="T14">
                  <a:pos x="T8" y="T9"/>
                </a:cxn>
              </a:cxnLst>
              <a:rect l="T15" t="T16" r="T17" b="T18"/>
              <a:pathLst>
                <a:path w="2016" h="192">
                  <a:moveTo>
                    <a:pt x="0" y="192"/>
                  </a:moveTo>
                  <a:lnTo>
                    <a:pt x="2016" y="192"/>
                  </a:lnTo>
                  <a:lnTo>
                    <a:pt x="672" y="0"/>
                  </a:lnTo>
                  <a:lnTo>
                    <a:pt x="0" y="0"/>
                  </a:lnTo>
                  <a:lnTo>
                    <a:pt x="0" y="192"/>
                  </a:lnTo>
                  <a:close/>
                </a:path>
              </a:pathLst>
            </a:custGeom>
            <a:blipFill dpi="0" rotWithShape="0">
              <a:blip r:embed="rId4"/>
              <a:srcRect/>
              <a:tile tx="0" ty="0" sx="100000" sy="100000" flip="none" algn="tl"/>
            </a:blipFill>
            <a:ln w="9525" cap="flat" cmpd="sng">
              <a:solidFill>
                <a:srgbClr val="CC00FF"/>
              </a:solidFill>
              <a:prstDash val="solid"/>
              <a:round/>
              <a:headEnd/>
              <a:tailEnd/>
            </a:ln>
          </p:spPr>
          <p:txBody>
            <a:bodyPr anchor="ctr">
              <a:spAutoFit/>
            </a:bodyPr>
            <a:lstStyle/>
            <a:p>
              <a:endParaRPr lang="zh-CN" altLang="en-US" sz="2800">
                <a:latin typeface="+mj-ea"/>
                <a:ea typeface="+mj-ea"/>
              </a:endParaRPr>
            </a:p>
          </p:txBody>
        </p:sp>
        <p:sp>
          <p:nvSpPr>
            <p:cNvPr id="188446" name="Rectangle 55"/>
            <p:cNvSpPr>
              <a:spLocks noChangeArrowheads="1"/>
            </p:cNvSpPr>
            <p:nvPr/>
          </p:nvSpPr>
          <p:spPr bwMode="auto">
            <a:xfrm>
              <a:off x="3456" y="2481"/>
              <a:ext cx="2016" cy="261"/>
            </a:xfrm>
            <a:prstGeom prst="rect">
              <a:avLst/>
            </a:prstGeom>
            <a:solidFill>
              <a:srgbClr val="ADFFEF">
                <a:alpha val="50195"/>
              </a:srgbClr>
            </a:solidFill>
            <a:ln w="12700">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8" name="Line 57"/>
            <p:cNvSpPr>
              <a:spLocks noChangeShapeType="1"/>
            </p:cNvSpPr>
            <p:nvPr/>
          </p:nvSpPr>
          <p:spPr bwMode="auto">
            <a:xfrm>
              <a:off x="5328" y="2145"/>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sp>
        <p:nvSpPr>
          <p:cNvPr id="537663" name="Line 63"/>
          <p:cNvSpPr>
            <a:spLocks noChangeShapeType="1"/>
          </p:cNvSpPr>
          <p:nvPr/>
        </p:nvSpPr>
        <p:spPr bwMode="auto">
          <a:xfrm>
            <a:off x="8981814" y="2513797"/>
            <a:ext cx="0" cy="973956"/>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537664" name="Line 64"/>
          <p:cNvSpPr>
            <a:spLocks noChangeShapeType="1"/>
          </p:cNvSpPr>
          <p:nvPr/>
        </p:nvSpPr>
        <p:spPr bwMode="auto">
          <a:xfrm flipV="1">
            <a:off x="9286614" y="2513796"/>
            <a:ext cx="0" cy="973956"/>
          </a:xfrm>
          <a:prstGeom prst="line">
            <a:avLst/>
          </a:prstGeom>
          <a:noFill/>
          <a:ln w="28575">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grpSp>
        <p:nvGrpSpPr>
          <p:cNvPr id="10" name="Group 65"/>
          <p:cNvGrpSpPr>
            <a:grpSpLocks/>
          </p:cNvGrpSpPr>
          <p:nvPr/>
        </p:nvGrpSpPr>
        <p:grpSpPr bwMode="auto">
          <a:xfrm>
            <a:off x="7443529" y="4073538"/>
            <a:ext cx="3352800" cy="523875"/>
            <a:chOff x="3207" y="1996"/>
            <a:chExt cx="2112" cy="330"/>
          </a:xfrm>
        </p:grpSpPr>
        <p:grpSp>
          <p:nvGrpSpPr>
            <p:cNvPr id="188430" name="Group 66"/>
            <p:cNvGrpSpPr>
              <a:grpSpLocks/>
            </p:cNvGrpSpPr>
            <p:nvPr/>
          </p:nvGrpSpPr>
          <p:grpSpPr bwMode="auto">
            <a:xfrm>
              <a:off x="3207" y="1996"/>
              <a:ext cx="1572" cy="330"/>
              <a:chOff x="3212" y="1996"/>
              <a:chExt cx="1572" cy="330"/>
            </a:xfrm>
          </p:grpSpPr>
          <p:sp>
            <p:nvSpPr>
              <p:cNvPr id="188432" name="Rectangle 67"/>
              <p:cNvSpPr>
                <a:spLocks noChangeArrowheads="1"/>
              </p:cNvSpPr>
              <p:nvPr/>
            </p:nvSpPr>
            <p:spPr bwMode="auto">
              <a:xfrm flipH="1">
                <a:off x="4331" y="2016"/>
                <a:ext cx="152"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3" name="Rectangle 68"/>
              <p:cNvSpPr>
                <a:spLocks noChangeArrowheads="1"/>
              </p:cNvSpPr>
              <p:nvPr/>
            </p:nvSpPr>
            <p:spPr bwMode="auto">
              <a:xfrm flipH="1">
                <a:off x="4176" y="2016"/>
                <a:ext cx="155"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dirty="0">
                  <a:latin typeface="+mj-ea"/>
                  <a:ea typeface="+mj-ea"/>
                </a:endParaRPr>
              </a:p>
            </p:txBody>
          </p:sp>
          <p:sp>
            <p:nvSpPr>
              <p:cNvPr id="188434" name="Rectangle 69"/>
              <p:cNvSpPr>
                <a:spLocks noChangeArrowheads="1"/>
              </p:cNvSpPr>
              <p:nvPr/>
            </p:nvSpPr>
            <p:spPr bwMode="auto">
              <a:xfrm flipH="1">
                <a:off x="4023"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5" name="Rectangle 70"/>
              <p:cNvSpPr>
                <a:spLocks noChangeArrowheads="1"/>
              </p:cNvSpPr>
              <p:nvPr/>
            </p:nvSpPr>
            <p:spPr bwMode="auto">
              <a:xfrm flipH="1">
                <a:off x="3870"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6" name="Rectangle 71"/>
              <p:cNvSpPr>
                <a:spLocks noChangeArrowheads="1"/>
              </p:cNvSpPr>
              <p:nvPr/>
            </p:nvSpPr>
            <p:spPr bwMode="auto">
              <a:xfrm flipH="1">
                <a:off x="3717"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7" name="Rectangle 72"/>
              <p:cNvSpPr>
                <a:spLocks noChangeArrowheads="1"/>
              </p:cNvSpPr>
              <p:nvPr/>
            </p:nvSpPr>
            <p:spPr bwMode="auto">
              <a:xfrm flipH="1">
                <a:off x="3563"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8" name="Rectangle 73"/>
              <p:cNvSpPr>
                <a:spLocks noChangeArrowheads="1"/>
              </p:cNvSpPr>
              <p:nvPr/>
            </p:nvSpPr>
            <p:spPr bwMode="auto">
              <a:xfrm flipH="1">
                <a:off x="3410" y="2016"/>
                <a:ext cx="153"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39" name="Rectangle 74"/>
              <p:cNvSpPr>
                <a:spLocks noChangeArrowheads="1"/>
              </p:cNvSpPr>
              <p:nvPr/>
            </p:nvSpPr>
            <p:spPr bwMode="auto">
              <a:xfrm flipH="1">
                <a:off x="3256"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0" name="Rectangle 75"/>
              <p:cNvSpPr>
                <a:spLocks noChangeArrowheads="1"/>
              </p:cNvSpPr>
              <p:nvPr/>
            </p:nvSpPr>
            <p:spPr bwMode="auto">
              <a:xfrm flipH="1">
                <a:off x="4483"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1" name="Rectangle 76"/>
              <p:cNvSpPr>
                <a:spLocks noChangeArrowheads="1"/>
              </p:cNvSpPr>
              <p:nvPr/>
            </p:nvSpPr>
            <p:spPr bwMode="auto">
              <a:xfrm flipH="1">
                <a:off x="3212" y="1996"/>
                <a:ext cx="100" cy="33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sp>
            <p:nvSpPr>
              <p:cNvPr id="188442" name="Rectangle 77"/>
              <p:cNvSpPr>
                <a:spLocks noChangeArrowheads="1"/>
              </p:cNvSpPr>
              <p:nvPr/>
            </p:nvSpPr>
            <p:spPr bwMode="auto">
              <a:xfrm flipH="1">
                <a:off x="4630" y="2016"/>
                <a:ext cx="154" cy="288"/>
              </a:xfrm>
              <a:prstGeom prst="rect">
                <a:avLst/>
              </a:prstGeom>
              <a:gradFill rotWithShape="0">
                <a:gsLst>
                  <a:gs pos="0">
                    <a:srgbClr val="000000"/>
                  </a:gs>
                  <a:gs pos="50000">
                    <a:srgbClr val="F2EC00"/>
                  </a:gs>
                  <a:gs pos="100000">
                    <a:srgbClr val="0000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grpSp>
        <p:sp>
          <p:nvSpPr>
            <p:cNvPr id="188431" name="Rectangle 78"/>
            <p:cNvSpPr>
              <a:spLocks noChangeArrowheads="1"/>
            </p:cNvSpPr>
            <p:nvPr/>
          </p:nvSpPr>
          <p:spPr bwMode="auto">
            <a:xfrm flipH="1">
              <a:off x="4632" y="2016"/>
              <a:ext cx="687" cy="288"/>
            </a:xfrm>
            <a:prstGeom prst="rect">
              <a:avLst/>
            </a:prstGeom>
            <a:gradFill rotWithShape="0">
              <a:gsLst>
                <a:gs pos="0">
                  <a:srgbClr val="000000"/>
                </a:gs>
                <a:gs pos="100000">
                  <a:srgbClr val="4D4D4D"/>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latin typeface="+mj-ea"/>
                <a:ea typeface="+mj-ea"/>
              </a:endParaRPr>
            </a:p>
          </p:txBody>
        </p:sp>
      </p:grpSp>
      <p:sp>
        <p:nvSpPr>
          <p:cNvPr id="537679" name="Line 79"/>
          <p:cNvSpPr>
            <a:spLocks noChangeShapeType="1"/>
          </p:cNvSpPr>
          <p:nvPr/>
        </p:nvSpPr>
        <p:spPr bwMode="auto">
          <a:xfrm flipV="1">
            <a:off x="9134214" y="2513796"/>
            <a:ext cx="0" cy="601663"/>
          </a:xfrm>
          <a:prstGeom prst="line">
            <a:avLst/>
          </a:prstGeom>
          <a:noFill/>
          <a:ln w="28575">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latin typeface="+mj-ea"/>
              <a:ea typeface="+mj-ea"/>
            </a:endParaRPr>
          </a:p>
        </p:txBody>
      </p:sp>
      <p:sp>
        <p:nvSpPr>
          <p:cNvPr id="537680" name="Rectangle 80"/>
          <p:cNvSpPr>
            <a:spLocks noChangeArrowheads="1"/>
          </p:cNvSpPr>
          <p:nvPr/>
        </p:nvSpPr>
        <p:spPr bwMode="auto">
          <a:xfrm>
            <a:off x="8012494" y="1306930"/>
            <a:ext cx="21717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j-ea"/>
                <a:ea typeface="+mj-ea"/>
              </a:rPr>
              <a:t>2</a:t>
            </a:r>
            <a:r>
              <a:rPr kumimoji="0" lang="zh-CN" altLang="en-US" sz="2800" dirty="0">
                <a:solidFill>
                  <a:srgbClr val="0000FF"/>
                </a:solidFill>
                <a:latin typeface="+mj-ea"/>
                <a:ea typeface="+mj-ea"/>
              </a:rPr>
              <a:t>）测膜厚</a:t>
            </a:r>
          </a:p>
        </p:txBody>
      </p:sp>
      <mc:AlternateContent xmlns:mc="http://schemas.openxmlformats.org/markup-compatibility/2006" xmlns:a14="http://schemas.microsoft.com/office/drawing/2010/main">
        <mc:Choice Requires="a14">
          <p:sp>
            <p:nvSpPr>
              <p:cNvPr id="80" name="矩形 79"/>
              <p:cNvSpPr/>
              <p:nvPr/>
            </p:nvSpPr>
            <p:spPr>
              <a:xfrm>
                <a:off x="5811213" y="2946052"/>
                <a:ext cx="6830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5811213" y="2946052"/>
                <a:ext cx="683072"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10467016" y="2912400"/>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10467016" y="2912400"/>
                <a:ext cx="469872"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8332148" y="4804862"/>
                <a:ext cx="1680332"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8332148" y="4804862"/>
                <a:ext cx="1680332" cy="91050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7834376" y="2731560"/>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7834376" y="2731560"/>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7586013" y="3383308"/>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7586013" y="3383308"/>
                <a:ext cx="65800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8434127" y="3061732"/>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8434127" y="3061732"/>
                <a:ext cx="496995"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5666611" y="4632304"/>
                <a:ext cx="48590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5666611" y="4632304"/>
                <a:ext cx="485902"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5458474" y="5130748"/>
                <a:ext cx="5709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𝑏</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5458474" y="5130748"/>
                <a:ext cx="570989"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9" name="矩形 88"/>
              <p:cNvSpPr/>
              <p:nvPr/>
            </p:nvSpPr>
            <p:spPr>
              <a:xfrm>
                <a:off x="9475676" y="2922557"/>
                <a:ext cx="99347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𝑂</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solidFill>
                    <a:srgbClr val="0000FF"/>
                  </a:solidFill>
                </a:endParaRPr>
              </a:p>
            </p:txBody>
          </p:sp>
        </mc:Choice>
        <mc:Fallback xmlns="">
          <p:sp>
            <p:nvSpPr>
              <p:cNvPr id="89" name="矩形 88"/>
              <p:cNvSpPr>
                <a:spLocks noRot="1" noChangeAspect="1" noMove="1" noResize="1" noEditPoints="1" noAdjustHandles="1" noChangeArrowheads="1" noChangeShapeType="1" noTextEdit="1"/>
              </p:cNvSpPr>
              <p:nvPr/>
            </p:nvSpPr>
            <p:spPr>
              <a:xfrm>
                <a:off x="9475676" y="2922557"/>
                <a:ext cx="993477"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0" name="矩形 89"/>
              <p:cNvSpPr/>
              <p:nvPr/>
            </p:nvSpPr>
            <p:spPr>
              <a:xfrm>
                <a:off x="8426994" y="3453540"/>
                <a:ext cx="6000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oMath>
                  </m:oMathPara>
                </a14:m>
                <a:endParaRPr lang="zh-CN" altLang="en-US" sz="2800" dirty="0">
                  <a:solidFill>
                    <a:srgbClr val="0000FF"/>
                  </a:solidFill>
                </a:endParaRPr>
              </a:p>
            </p:txBody>
          </p:sp>
        </mc:Choice>
        <mc:Fallback xmlns="">
          <p:sp>
            <p:nvSpPr>
              <p:cNvPr id="90" name="矩形 89"/>
              <p:cNvSpPr>
                <a:spLocks noRot="1" noChangeAspect="1" noMove="1" noResize="1" noEditPoints="1" noAdjustHandles="1" noChangeArrowheads="1" noChangeShapeType="1" noTextEdit="1"/>
              </p:cNvSpPr>
              <p:nvPr/>
            </p:nvSpPr>
            <p:spPr>
              <a:xfrm>
                <a:off x="8426994" y="3453540"/>
                <a:ext cx="600036" cy="523220"/>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120219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7604"/>
                                        </p:tgtEl>
                                        <p:attrNameLst>
                                          <p:attrName>style.visibility</p:attrName>
                                        </p:attrNameLst>
                                      </p:cBhvr>
                                      <p:to>
                                        <p:strVal val="visible"/>
                                      </p:to>
                                    </p:set>
                                    <p:animEffect transition="in" filter="wipe(left)">
                                      <p:cBhvr>
                                        <p:cTn id="7" dur="500"/>
                                        <p:tgtEl>
                                          <p:spTgt spid="5376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37650"/>
                                        </p:tgtEl>
                                        <p:attrNameLst>
                                          <p:attrName>style.visibility</p:attrName>
                                        </p:attrNameLst>
                                      </p:cBhvr>
                                      <p:to>
                                        <p:strVal val="visible"/>
                                      </p:to>
                                    </p:set>
                                    <p:animEffect transition="in" filter="wipe(left)">
                                      <p:cBhvr>
                                        <p:cTn id="12" dur="500"/>
                                        <p:tgtEl>
                                          <p:spTgt spid="5376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8"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wipe(left)">
                                      <p:cBhvr>
                                        <p:cTn id="22" dur="500"/>
                                        <p:tgtEl>
                                          <p:spTgt spid="8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par>
                          <p:cTn id="28" fill="hold" nodeType="withGroup">
                            <p:stCondLst>
                              <p:cond delay="500"/>
                            </p:stCondLst>
                            <p:childTnLst>
                              <p:par>
                                <p:cTn id="29" presetID="22" presetClass="entr" presetSubtype="8" fill="hold" grpId="0" nodeType="after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wipe(left)">
                                      <p:cBhvr>
                                        <p:cTn id="31" dur="500"/>
                                        <p:tgtEl>
                                          <p:spTgt spid="86"/>
                                        </p:tgtEl>
                                      </p:cBhvr>
                                    </p:animEffect>
                                  </p:childTnLst>
                                </p:cTn>
                              </p:par>
                            </p:childTnLst>
                          </p:cTn>
                        </p:par>
                        <p:par>
                          <p:cTn id="32" fill="hold">
                            <p:stCondLst>
                              <p:cond delay="1000"/>
                            </p:stCondLst>
                            <p:childTnLst>
                              <p:par>
                                <p:cTn id="33" presetID="22" presetClass="entr" presetSubtype="8" fill="hold" grpId="0" nodeType="afterEffect">
                                  <p:stCondLst>
                                    <p:cond delay="0"/>
                                  </p:stCondLst>
                                  <p:childTnLst>
                                    <p:set>
                                      <p:cBhvr>
                                        <p:cTn id="34" dur="1" fill="hold">
                                          <p:stCondLst>
                                            <p:cond delay="0"/>
                                          </p:stCondLst>
                                        </p:cTn>
                                        <p:tgtEl>
                                          <p:spTgt spid="87"/>
                                        </p:tgtEl>
                                        <p:attrNameLst>
                                          <p:attrName>style.visibility</p:attrName>
                                        </p:attrNameLst>
                                      </p:cBhvr>
                                      <p:to>
                                        <p:strVal val="visible"/>
                                      </p:to>
                                    </p:set>
                                    <p:animEffect transition="in" filter="wipe(left)">
                                      <p:cBhvr>
                                        <p:cTn id="35" dur="500"/>
                                        <p:tgtEl>
                                          <p:spTgt spid="8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537680"/>
                                        </p:tgtEl>
                                        <p:attrNameLst>
                                          <p:attrName>style.visibility</p:attrName>
                                        </p:attrNameLst>
                                      </p:cBhvr>
                                      <p:to>
                                        <p:strVal val="visible"/>
                                      </p:to>
                                    </p:set>
                                    <p:animEffect transition="in" filter="wipe(left)">
                                      <p:cBhvr>
                                        <p:cTn id="40" dur="500"/>
                                        <p:tgtEl>
                                          <p:spTgt spid="537680"/>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8" fill="hold" nodeType="click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additive="base">
                                        <p:cTn id="45" dur="500" fill="hold"/>
                                        <p:tgtEl>
                                          <p:spTgt spid="9"/>
                                        </p:tgtEl>
                                        <p:attrNameLst>
                                          <p:attrName>ppt_x</p:attrName>
                                        </p:attrNameLst>
                                      </p:cBhvr>
                                      <p:tavLst>
                                        <p:tav tm="0">
                                          <p:val>
                                            <p:strVal val="0-#ppt_w/2"/>
                                          </p:val>
                                        </p:tav>
                                        <p:tav tm="100000">
                                          <p:val>
                                            <p:strVal val="#ppt_x"/>
                                          </p:val>
                                        </p:tav>
                                      </p:tavLst>
                                    </p:anim>
                                    <p:anim calcmode="lin" valueType="num">
                                      <p:cBhvr additive="base">
                                        <p:cTn id="46" dur="500" fill="hold"/>
                                        <p:tgtEl>
                                          <p:spTgt spid="9"/>
                                        </p:tgtEl>
                                        <p:attrNameLst>
                                          <p:attrName>ppt_y</p:attrName>
                                        </p:attrNameLst>
                                      </p:cBhvr>
                                      <p:tavLst>
                                        <p:tav tm="0">
                                          <p:val>
                                            <p:strVal val="#ppt_y"/>
                                          </p:val>
                                        </p:tav>
                                        <p:tav tm="100000">
                                          <p:val>
                                            <p:strVal val="#ppt_y"/>
                                          </p:val>
                                        </p:tav>
                                      </p:tavLst>
                                    </p:anim>
                                  </p:childTnLst>
                                </p:cTn>
                              </p:par>
                              <p:par>
                                <p:cTn id="47" presetID="22" presetClass="entr" presetSubtype="8" fill="hold" grpId="0" nodeType="withEffect">
                                  <p:stCondLst>
                                    <p:cond delay="0"/>
                                  </p:stCondLst>
                                  <p:childTnLst>
                                    <p:set>
                                      <p:cBhvr>
                                        <p:cTn id="48" dur="1" fill="hold">
                                          <p:stCondLst>
                                            <p:cond delay="0"/>
                                          </p:stCondLst>
                                        </p:cTn>
                                        <p:tgtEl>
                                          <p:spTgt spid="83"/>
                                        </p:tgtEl>
                                        <p:attrNameLst>
                                          <p:attrName>style.visibility</p:attrName>
                                        </p:attrNameLst>
                                      </p:cBhvr>
                                      <p:to>
                                        <p:strVal val="visible"/>
                                      </p:to>
                                    </p:set>
                                    <p:animEffect transition="in" filter="wipe(left)">
                                      <p:cBhvr>
                                        <p:cTn id="49" dur="500"/>
                                        <p:tgtEl>
                                          <p:spTgt spid="83"/>
                                        </p:tgtEl>
                                      </p:cBhvr>
                                    </p:animEffect>
                                  </p:childTnLst>
                                </p:cTn>
                              </p:par>
                              <p:par>
                                <p:cTn id="50" presetID="22" presetClass="entr" presetSubtype="8" fill="hold" grpId="0"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84"/>
                                        </p:tgtEl>
                                        <p:attrNameLst>
                                          <p:attrName>style.visibility</p:attrName>
                                        </p:attrNameLst>
                                      </p:cBhvr>
                                      <p:to>
                                        <p:strVal val="visible"/>
                                      </p:to>
                                    </p:set>
                                    <p:animEffect transition="in" filter="wipe(left)">
                                      <p:cBhvr>
                                        <p:cTn id="55" dur="500"/>
                                        <p:tgtEl>
                                          <p:spTgt spid="8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90"/>
                                        </p:tgtEl>
                                        <p:attrNameLst>
                                          <p:attrName>style.visibility</p:attrName>
                                        </p:attrNameLst>
                                      </p:cBhvr>
                                      <p:to>
                                        <p:strVal val="visible"/>
                                      </p:to>
                                    </p:set>
                                    <p:animEffect transition="in" filter="wipe(left)">
                                      <p:cBhvr>
                                        <p:cTn id="58" dur="500"/>
                                        <p:tgtEl>
                                          <p:spTgt spid="90"/>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89"/>
                                        </p:tgtEl>
                                        <p:attrNameLst>
                                          <p:attrName>style.visibility</p:attrName>
                                        </p:attrNameLst>
                                      </p:cBhvr>
                                      <p:to>
                                        <p:strVal val="visible"/>
                                      </p:to>
                                    </p:set>
                                    <p:animEffect transition="in" filter="wipe(left)">
                                      <p:cBhvr>
                                        <p:cTn id="61" dur="500"/>
                                        <p:tgtEl>
                                          <p:spTgt spid="89"/>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81"/>
                                        </p:tgtEl>
                                        <p:attrNameLst>
                                          <p:attrName>style.visibility</p:attrName>
                                        </p:attrNameLst>
                                      </p:cBhvr>
                                      <p:to>
                                        <p:strVal val="visible"/>
                                      </p:to>
                                    </p:set>
                                    <p:animEffect transition="in" filter="wipe(left)">
                                      <p:cBhvr>
                                        <p:cTn id="64" dur="500"/>
                                        <p:tgtEl>
                                          <p:spTgt spid="81"/>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22" presetClass="entr" presetSubtype="8" fill="hold" nodeType="clickEffect">
                                  <p:stCondLst>
                                    <p:cond delay="0"/>
                                  </p:stCondLst>
                                  <p:childTnLst>
                                    <p:set>
                                      <p:cBhvr>
                                        <p:cTn id="68" dur="1" fill="hold">
                                          <p:stCondLst>
                                            <p:cond delay="0"/>
                                          </p:stCondLst>
                                        </p:cTn>
                                        <p:tgtEl>
                                          <p:spTgt spid="537663"/>
                                        </p:tgtEl>
                                        <p:attrNameLst>
                                          <p:attrName>style.visibility</p:attrName>
                                        </p:attrNameLst>
                                      </p:cBhvr>
                                      <p:to>
                                        <p:strVal val="visible"/>
                                      </p:to>
                                    </p:set>
                                    <p:animEffect transition="in" filter="wipe(left)">
                                      <p:cBhvr>
                                        <p:cTn id="69" dur="500"/>
                                        <p:tgtEl>
                                          <p:spTgt spid="537663"/>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537679"/>
                                        </p:tgtEl>
                                        <p:attrNameLst>
                                          <p:attrName>style.visibility</p:attrName>
                                        </p:attrNameLst>
                                      </p:cBhvr>
                                      <p:to>
                                        <p:strVal val="visible"/>
                                      </p:to>
                                    </p:set>
                                    <p:animEffect transition="in" filter="wipe(left)">
                                      <p:cBhvr>
                                        <p:cTn id="74" dur="500"/>
                                        <p:tgtEl>
                                          <p:spTgt spid="537679"/>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8" fill="hold" nodeType="clickEffect">
                                  <p:stCondLst>
                                    <p:cond delay="0"/>
                                  </p:stCondLst>
                                  <p:childTnLst>
                                    <p:set>
                                      <p:cBhvr>
                                        <p:cTn id="78" dur="1" fill="hold">
                                          <p:stCondLst>
                                            <p:cond delay="0"/>
                                          </p:stCondLst>
                                        </p:cTn>
                                        <p:tgtEl>
                                          <p:spTgt spid="537664"/>
                                        </p:tgtEl>
                                        <p:attrNameLst>
                                          <p:attrName>style.visibility</p:attrName>
                                        </p:attrNameLst>
                                      </p:cBhvr>
                                      <p:to>
                                        <p:strVal val="visible"/>
                                      </p:to>
                                    </p:set>
                                    <p:animEffect transition="in" filter="wipe(left)">
                                      <p:cBhvr>
                                        <p:cTn id="79" dur="500"/>
                                        <p:tgtEl>
                                          <p:spTgt spid="537664"/>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22" presetClass="entr" presetSubtype="8" fill="hold" nodeType="clickEffect">
                                  <p:stCondLst>
                                    <p:cond delay="0"/>
                                  </p:stCondLst>
                                  <p:childTnLst>
                                    <p:set>
                                      <p:cBhvr>
                                        <p:cTn id="83" dur="1" fill="hold">
                                          <p:stCondLst>
                                            <p:cond delay="0"/>
                                          </p:stCondLst>
                                        </p:cTn>
                                        <p:tgtEl>
                                          <p:spTgt spid="10"/>
                                        </p:tgtEl>
                                        <p:attrNameLst>
                                          <p:attrName>style.visibility</p:attrName>
                                        </p:attrNameLst>
                                      </p:cBhvr>
                                      <p:to>
                                        <p:strVal val="visible"/>
                                      </p:to>
                                    </p:set>
                                    <p:animEffect transition="in" filter="wipe(left)">
                                      <p:cBhvr>
                                        <p:cTn id="84" dur="500"/>
                                        <p:tgtEl>
                                          <p:spTgt spid="10"/>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82"/>
                                        </p:tgtEl>
                                        <p:attrNameLst>
                                          <p:attrName>style.visibility</p:attrName>
                                        </p:attrNameLst>
                                      </p:cBhvr>
                                      <p:to>
                                        <p:strVal val="visible"/>
                                      </p:to>
                                    </p:set>
                                    <p:animEffect transition="in" filter="wipe(left)">
                                      <p:cBhvr>
                                        <p:cTn id="8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7604" grpId="0" autoUpdateAnimBg="0"/>
      <p:bldP spid="537650" grpId="0" autoUpdateAnimBg="0"/>
      <p:bldP spid="537680" grpId="0" autoUpdateAnimBg="0"/>
      <p:bldP spid="80" grpId="0"/>
      <p:bldP spid="81" grpId="0"/>
      <p:bldP spid="82" grpId="0"/>
      <p:bldP spid="83" grpId="0"/>
      <p:bldP spid="84" grpId="0"/>
      <p:bldP spid="85" grpId="0"/>
      <p:bldP spid="86" grpId="0"/>
      <p:bldP spid="87" grpId="0"/>
      <p:bldP spid="89" grpId="0"/>
      <p:bldP spid="90"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7749262" y="1412092"/>
            <a:ext cx="3810000" cy="3352800"/>
            <a:chOff x="3120" y="1008"/>
            <a:chExt cx="2400" cy="2112"/>
          </a:xfrm>
        </p:grpSpPr>
        <p:sp>
          <p:nvSpPr>
            <p:cNvPr id="190502" name="Rectangle 5"/>
            <p:cNvSpPr>
              <a:spLocks noChangeArrowheads="1"/>
            </p:cNvSpPr>
            <p:nvPr/>
          </p:nvSpPr>
          <p:spPr bwMode="auto">
            <a:xfrm>
              <a:off x="3120" y="1008"/>
              <a:ext cx="2400" cy="2112"/>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3" name="Rectangle 6"/>
            <p:cNvSpPr>
              <a:spLocks noChangeArrowheads="1"/>
            </p:cNvSpPr>
            <p:nvPr/>
          </p:nvSpPr>
          <p:spPr bwMode="auto">
            <a:xfrm>
              <a:off x="3276" y="2256"/>
              <a:ext cx="2016" cy="288"/>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38631" name="Oval 7"/>
            <p:cNvSpPr>
              <a:spLocks noChangeArrowheads="1"/>
            </p:cNvSpPr>
            <p:nvPr/>
          </p:nvSpPr>
          <p:spPr bwMode="auto">
            <a:xfrm>
              <a:off x="5100" y="2064"/>
              <a:ext cx="192" cy="192"/>
            </a:xfrm>
            <a:prstGeom prst="ellipse">
              <a:avLst/>
            </a:prstGeom>
            <a:gradFill rotWithShape="0">
              <a:gsLst>
                <a:gs pos="0">
                  <a:schemeClr val="accent1"/>
                </a:gs>
                <a:gs pos="100000">
                  <a:schemeClr val="accent1">
                    <a:gamma/>
                    <a:shade val="66275"/>
                    <a:invGamma/>
                  </a:schemeClr>
                </a:gs>
              </a:gsLst>
              <a:path path="shape">
                <a:fillToRect l="50000" t="50000" r="50000" b="50000"/>
              </a:path>
            </a:gradFill>
            <a:ln w="9525">
              <a:solidFill>
                <a:schemeClr val="tx1"/>
              </a:solidFill>
              <a:round/>
              <a:headEnd/>
              <a:tailEnd/>
            </a:ln>
            <a:effectLst/>
          </p:spPr>
          <p:txBody>
            <a:bodyPr wrap="none" anchor="ctr"/>
            <a:lstStyle/>
            <a:p>
              <a:pPr algn="just" eaLnBrk="1" hangingPunct="1">
                <a:defRPr/>
              </a:pPr>
              <a:endParaRPr lang="zh-CN" altLang="en-US" sz="2800">
                <a:solidFill>
                  <a:srgbClr val="0000FF"/>
                </a:solidFill>
                <a:latin typeface="+mn-lt"/>
                <a:ea typeface="+mn-ea"/>
              </a:endParaRPr>
            </a:p>
          </p:txBody>
        </p:sp>
        <p:sp>
          <p:nvSpPr>
            <p:cNvPr id="190506" name="Line 9"/>
            <p:cNvSpPr>
              <a:spLocks noChangeShapeType="1"/>
            </p:cNvSpPr>
            <p:nvPr/>
          </p:nvSpPr>
          <p:spPr bwMode="auto">
            <a:xfrm>
              <a:off x="5196" y="2256"/>
              <a:ext cx="0" cy="240"/>
            </a:xfrm>
            <a:prstGeom prst="line">
              <a:avLst/>
            </a:prstGeom>
            <a:noFill/>
            <a:ln w="28575">
              <a:solidFill>
                <a:srgbClr val="D400D4"/>
              </a:solidFill>
              <a:prstDash val="dash"/>
              <a:round/>
              <a:headEnd type="triangl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08" name="Line 11"/>
            <p:cNvSpPr>
              <a:spLocks noChangeShapeType="1"/>
            </p:cNvSpPr>
            <p:nvPr/>
          </p:nvSpPr>
          <p:spPr bwMode="auto">
            <a:xfrm>
              <a:off x="3276" y="2400"/>
              <a:ext cx="1920" cy="0"/>
            </a:xfrm>
            <a:prstGeom prst="line">
              <a:avLst/>
            </a:prstGeom>
            <a:noFill/>
            <a:ln w="28575">
              <a:solidFill>
                <a:srgbClr val="D400D4"/>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09" name="Rectangle 12"/>
            <p:cNvSpPr>
              <a:spLocks noChangeArrowheads="1"/>
            </p:cNvSpPr>
            <p:nvPr/>
          </p:nvSpPr>
          <p:spPr bwMode="auto">
            <a:xfrm rot="-316683">
              <a:off x="3264" y="1873"/>
              <a:ext cx="2016" cy="288"/>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12" name="Line 15"/>
            <p:cNvSpPr>
              <a:spLocks noChangeShapeType="1"/>
            </p:cNvSpPr>
            <p:nvPr/>
          </p:nvSpPr>
          <p:spPr bwMode="auto">
            <a:xfrm>
              <a:off x="5196" y="1824"/>
              <a:ext cx="0" cy="240"/>
            </a:xfrm>
            <a:prstGeom prst="line">
              <a:avLst/>
            </a:prstGeom>
            <a:noFill/>
            <a:ln w="28575">
              <a:solidFill>
                <a:srgbClr val="D400D4"/>
              </a:solidFill>
              <a:prstDash val="dash"/>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0514" name="Text Box 17"/>
            <p:cNvSpPr txBox="1">
              <a:spLocks noChangeArrowheads="1"/>
            </p:cNvSpPr>
            <p:nvPr/>
          </p:nvSpPr>
          <p:spPr bwMode="auto">
            <a:xfrm>
              <a:off x="3741" y="1056"/>
              <a:ext cx="120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a:solidFill>
                    <a:srgbClr val="0000FF"/>
                  </a:solidFill>
                  <a:latin typeface="+mn-lt"/>
                  <a:ea typeface="+mn-ea"/>
                </a:rPr>
                <a:t>空气                 </a:t>
              </a:r>
            </a:p>
          </p:txBody>
        </p:sp>
      </p:grpSp>
      <p:sp>
        <p:nvSpPr>
          <p:cNvPr id="538643" name="Text Box 19"/>
          <p:cNvSpPr txBox="1">
            <a:spLocks noChangeArrowheads="1"/>
          </p:cNvSpPr>
          <p:nvPr/>
        </p:nvSpPr>
        <p:spPr bwMode="auto">
          <a:xfrm>
            <a:off x="2425700" y="692151"/>
            <a:ext cx="3276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a:solidFill>
                  <a:srgbClr val="0000FF"/>
                </a:solidFill>
                <a:latin typeface="+mn-lt"/>
                <a:ea typeface="+mn-ea"/>
              </a:rPr>
              <a:t>3</a:t>
            </a:r>
            <a:r>
              <a:rPr kumimoji="0" lang="zh-CN" altLang="en-US" sz="2800">
                <a:solidFill>
                  <a:srgbClr val="0000FF"/>
                </a:solidFill>
                <a:latin typeface="+mn-lt"/>
                <a:ea typeface="+mn-ea"/>
              </a:rPr>
              <a:t>）测细丝的直径</a:t>
            </a:r>
          </a:p>
        </p:txBody>
      </p:sp>
      <p:sp>
        <p:nvSpPr>
          <p:cNvPr id="538644" name="Line 20"/>
          <p:cNvSpPr>
            <a:spLocks noChangeShapeType="1"/>
          </p:cNvSpPr>
          <p:nvPr/>
        </p:nvSpPr>
        <p:spPr bwMode="auto">
          <a:xfrm flipH="1">
            <a:off x="9349462" y="2250292"/>
            <a:ext cx="0" cy="1143000"/>
          </a:xfrm>
          <a:prstGeom prst="line">
            <a:avLst/>
          </a:prstGeom>
          <a:noFill/>
          <a:ln w="28575">
            <a:solidFill>
              <a:srgbClr val="FF0000"/>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38645" name="Line 21"/>
          <p:cNvSpPr>
            <a:spLocks noChangeShapeType="1"/>
          </p:cNvSpPr>
          <p:nvPr/>
        </p:nvSpPr>
        <p:spPr bwMode="auto">
          <a:xfrm flipV="1">
            <a:off x="9520912" y="2326492"/>
            <a:ext cx="0" cy="914400"/>
          </a:xfrm>
          <a:prstGeom prst="line">
            <a:avLst/>
          </a:prstGeom>
          <a:noFill/>
          <a:ln w="28575">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538646" name="Line 22"/>
          <p:cNvSpPr>
            <a:spLocks noChangeShapeType="1"/>
          </p:cNvSpPr>
          <p:nvPr/>
        </p:nvSpPr>
        <p:spPr bwMode="auto">
          <a:xfrm flipV="1">
            <a:off x="9673312" y="2326492"/>
            <a:ext cx="0" cy="1066800"/>
          </a:xfrm>
          <a:prstGeom prst="line">
            <a:avLst/>
          </a:prstGeom>
          <a:noFill/>
          <a:ln w="28575">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nvGrpSpPr>
          <p:cNvPr id="3" name="Group 23"/>
          <p:cNvGrpSpPr>
            <a:grpSpLocks/>
          </p:cNvGrpSpPr>
          <p:nvPr/>
        </p:nvGrpSpPr>
        <p:grpSpPr bwMode="auto">
          <a:xfrm>
            <a:off x="7920712" y="4002895"/>
            <a:ext cx="3124200" cy="762000"/>
            <a:chOff x="3228" y="2640"/>
            <a:chExt cx="1968" cy="480"/>
          </a:xfrm>
        </p:grpSpPr>
        <p:grpSp>
          <p:nvGrpSpPr>
            <p:cNvPr id="190476" name="Group 24"/>
            <p:cNvGrpSpPr>
              <a:grpSpLocks/>
            </p:cNvGrpSpPr>
            <p:nvPr/>
          </p:nvGrpSpPr>
          <p:grpSpPr bwMode="auto">
            <a:xfrm>
              <a:off x="3228" y="2640"/>
              <a:ext cx="1968" cy="192"/>
              <a:chOff x="3228" y="3408"/>
              <a:chExt cx="1968" cy="192"/>
            </a:xfrm>
          </p:grpSpPr>
          <p:sp>
            <p:nvSpPr>
              <p:cNvPr id="190482" name="Rectangle 25"/>
              <p:cNvSpPr>
                <a:spLocks noChangeArrowheads="1"/>
              </p:cNvSpPr>
              <p:nvPr/>
            </p:nvSpPr>
            <p:spPr bwMode="auto">
              <a:xfrm>
                <a:off x="3339"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3" name="Rectangle 26"/>
              <p:cNvSpPr>
                <a:spLocks noChangeArrowheads="1"/>
              </p:cNvSpPr>
              <p:nvPr/>
            </p:nvSpPr>
            <p:spPr bwMode="auto">
              <a:xfrm>
                <a:off x="3437"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4" name="Rectangle 27"/>
              <p:cNvSpPr>
                <a:spLocks noChangeArrowheads="1"/>
              </p:cNvSpPr>
              <p:nvPr/>
            </p:nvSpPr>
            <p:spPr bwMode="auto">
              <a:xfrm>
                <a:off x="3539"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5" name="Rectangle 28"/>
              <p:cNvSpPr>
                <a:spLocks noChangeArrowheads="1"/>
              </p:cNvSpPr>
              <p:nvPr/>
            </p:nvSpPr>
            <p:spPr bwMode="auto">
              <a:xfrm>
                <a:off x="363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6" name="Rectangle 29"/>
              <p:cNvSpPr>
                <a:spLocks noChangeArrowheads="1"/>
              </p:cNvSpPr>
              <p:nvPr/>
            </p:nvSpPr>
            <p:spPr bwMode="auto">
              <a:xfrm>
                <a:off x="3234"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7" name="Rectangle 30"/>
              <p:cNvSpPr>
                <a:spLocks noChangeArrowheads="1"/>
              </p:cNvSpPr>
              <p:nvPr/>
            </p:nvSpPr>
            <p:spPr bwMode="auto">
              <a:xfrm>
                <a:off x="3742"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8" name="Rectangle 31"/>
              <p:cNvSpPr>
                <a:spLocks noChangeArrowheads="1"/>
              </p:cNvSpPr>
              <p:nvPr/>
            </p:nvSpPr>
            <p:spPr bwMode="auto">
              <a:xfrm>
                <a:off x="3844"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89" name="Rectangle 32"/>
              <p:cNvSpPr>
                <a:spLocks noChangeArrowheads="1"/>
              </p:cNvSpPr>
              <p:nvPr/>
            </p:nvSpPr>
            <p:spPr bwMode="auto">
              <a:xfrm>
                <a:off x="3228" y="3408"/>
                <a:ext cx="58" cy="19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0" name="Rectangle 33"/>
              <p:cNvSpPr>
                <a:spLocks noChangeArrowheads="1"/>
              </p:cNvSpPr>
              <p:nvPr/>
            </p:nvSpPr>
            <p:spPr bwMode="auto">
              <a:xfrm>
                <a:off x="394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1" name="Rectangle 34"/>
              <p:cNvSpPr>
                <a:spLocks noChangeArrowheads="1"/>
              </p:cNvSpPr>
              <p:nvPr/>
            </p:nvSpPr>
            <p:spPr bwMode="auto">
              <a:xfrm>
                <a:off x="4049"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2" name="Rectangle 35"/>
              <p:cNvSpPr>
                <a:spLocks noChangeArrowheads="1"/>
              </p:cNvSpPr>
              <p:nvPr/>
            </p:nvSpPr>
            <p:spPr bwMode="auto">
              <a:xfrm>
                <a:off x="4150"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3" name="Rectangle 36"/>
              <p:cNvSpPr>
                <a:spLocks noChangeArrowheads="1"/>
              </p:cNvSpPr>
              <p:nvPr/>
            </p:nvSpPr>
            <p:spPr bwMode="auto">
              <a:xfrm>
                <a:off x="4253"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4" name="Rectangle 37"/>
              <p:cNvSpPr>
                <a:spLocks noChangeArrowheads="1"/>
              </p:cNvSpPr>
              <p:nvPr/>
            </p:nvSpPr>
            <p:spPr bwMode="auto">
              <a:xfrm>
                <a:off x="4356"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5" name="Rectangle 38"/>
              <p:cNvSpPr>
                <a:spLocks noChangeArrowheads="1"/>
              </p:cNvSpPr>
              <p:nvPr/>
            </p:nvSpPr>
            <p:spPr bwMode="auto">
              <a:xfrm>
                <a:off x="4458"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6" name="Rectangle 39"/>
              <p:cNvSpPr>
                <a:spLocks noChangeArrowheads="1"/>
              </p:cNvSpPr>
              <p:nvPr/>
            </p:nvSpPr>
            <p:spPr bwMode="auto">
              <a:xfrm>
                <a:off x="4558"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7" name="Rectangle 40"/>
              <p:cNvSpPr>
                <a:spLocks noChangeArrowheads="1"/>
              </p:cNvSpPr>
              <p:nvPr/>
            </p:nvSpPr>
            <p:spPr bwMode="auto">
              <a:xfrm>
                <a:off x="4661"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8" name="Rectangle 41"/>
              <p:cNvSpPr>
                <a:spLocks noChangeArrowheads="1"/>
              </p:cNvSpPr>
              <p:nvPr/>
            </p:nvSpPr>
            <p:spPr bwMode="auto">
              <a:xfrm>
                <a:off x="4767"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499" name="Rectangle 42"/>
              <p:cNvSpPr>
                <a:spLocks noChangeArrowheads="1"/>
              </p:cNvSpPr>
              <p:nvPr/>
            </p:nvSpPr>
            <p:spPr bwMode="auto">
              <a:xfrm>
                <a:off x="4869" y="3408"/>
                <a:ext cx="121"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0" name="Rectangle 43"/>
              <p:cNvSpPr>
                <a:spLocks noChangeArrowheads="1"/>
              </p:cNvSpPr>
              <p:nvPr/>
            </p:nvSpPr>
            <p:spPr bwMode="auto">
              <a:xfrm>
                <a:off x="4972" y="3408"/>
                <a:ext cx="123"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90501" name="Rectangle 44"/>
              <p:cNvSpPr>
                <a:spLocks noChangeArrowheads="1"/>
              </p:cNvSpPr>
              <p:nvPr/>
            </p:nvSpPr>
            <p:spPr bwMode="auto">
              <a:xfrm>
                <a:off x="5074" y="3408"/>
                <a:ext cx="122" cy="192"/>
              </a:xfrm>
              <a:prstGeom prst="rect">
                <a:avLst/>
              </a:prstGeom>
              <a:gradFill rotWithShape="0">
                <a:gsLst>
                  <a:gs pos="0">
                    <a:srgbClr val="FFFF61"/>
                  </a:gs>
                  <a:gs pos="50000">
                    <a:srgbClr val="292910"/>
                  </a:gs>
                  <a:gs pos="100000">
                    <a:srgbClr val="FFFF6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190477" name="Line 45"/>
            <p:cNvSpPr>
              <a:spLocks noChangeShapeType="1"/>
            </p:cNvSpPr>
            <p:nvPr/>
          </p:nvSpPr>
          <p:spPr bwMode="auto">
            <a:xfrm>
              <a:off x="4115" y="2832"/>
              <a:ext cx="0" cy="288"/>
            </a:xfrm>
            <a:prstGeom prst="line">
              <a:avLst/>
            </a:prstGeom>
            <a:noFill/>
            <a:ln w="19050">
              <a:solidFill>
                <a:srgbClr val="000000"/>
              </a:solidFill>
              <a:prstDash val="dash"/>
              <a:round/>
              <a:headEnd type="none" w="med" len="lg"/>
              <a:tailEnd type="non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sp>
          <p:nvSpPr>
            <p:cNvPr id="190478" name="Line 46"/>
            <p:cNvSpPr>
              <a:spLocks noChangeShapeType="1"/>
            </p:cNvSpPr>
            <p:nvPr/>
          </p:nvSpPr>
          <p:spPr bwMode="auto">
            <a:xfrm>
              <a:off x="4210" y="2832"/>
              <a:ext cx="0" cy="288"/>
            </a:xfrm>
            <a:prstGeom prst="line">
              <a:avLst/>
            </a:prstGeom>
            <a:noFill/>
            <a:ln w="19050">
              <a:solidFill>
                <a:srgbClr val="000000"/>
              </a:solidFill>
              <a:prstDash val="dash"/>
              <a:round/>
              <a:headEnd type="none" w="med" len="lg"/>
              <a:tailEnd type="non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sp>
          <p:nvSpPr>
            <p:cNvPr id="190479" name="Line 47"/>
            <p:cNvSpPr>
              <a:spLocks noChangeShapeType="1"/>
            </p:cNvSpPr>
            <p:nvPr/>
          </p:nvSpPr>
          <p:spPr bwMode="auto">
            <a:xfrm>
              <a:off x="3840" y="2976"/>
              <a:ext cx="252" cy="0"/>
            </a:xfrm>
            <a:prstGeom prst="line">
              <a:avLst/>
            </a:prstGeom>
            <a:noFill/>
            <a:ln w="19050">
              <a:solidFill>
                <a:srgbClr val="FF0066"/>
              </a:solidFill>
              <a:round/>
              <a:headEnd type="none" w="med" len="lg"/>
              <a:tailEnd type="triangl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sp>
          <p:nvSpPr>
            <p:cNvPr id="190480" name="Line 48"/>
            <p:cNvSpPr>
              <a:spLocks noChangeShapeType="1"/>
            </p:cNvSpPr>
            <p:nvPr/>
          </p:nvSpPr>
          <p:spPr bwMode="auto">
            <a:xfrm>
              <a:off x="4236" y="2976"/>
              <a:ext cx="228" cy="0"/>
            </a:xfrm>
            <a:prstGeom prst="line">
              <a:avLst/>
            </a:prstGeom>
            <a:noFill/>
            <a:ln w="19050">
              <a:solidFill>
                <a:srgbClr val="FF0066"/>
              </a:solidFill>
              <a:round/>
              <a:headEnd type="triangle" w="sm" len="lg"/>
              <a:tailEnd type="none" w="sm" len="lg"/>
            </a:ln>
            <a:extLst>
              <a:ext uri="{909E8E84-426E-40DD-AFC4-6F175D3DCCD1}">
                <a14:hiddenFill xmlns:a14="http://schemas.microsoft.com/office/drawing/2010/main">
                  <a:noFill/>
                </a14:hiddenFill>
              </a:ext>
            </a:extLst>
          </p:spPr>
          <p:txBody>
            <a:bodyPr anchor="ctr">
              <a:spAutoFit/>
            </a:bodyPr>
            <a:lstStyle/>
            <a:p>
              <a:pPr algn="just"/>
              <a:endParaRPr lang="zh-CN" altLang="en-US" sz="2800">
                <a:solidFill>
                  <a:srgbClr val="0000FF"/>
                </a:solidFill>
                <a:latin typeface="+mn-lt"/>
                <a:ea typeface="+mn-ea"/>
              </a:endParaRPr>
            </a:p>
          </p:txBody>
        </p:sp>
      </p:grpSp>
      <p:sp>
        <p:nvSpPr>
          <p:cNvPr id="538676" name="AutoShape 52"/>
          <p:cNvSpPr>
            <a:spLocks noChangeArrowheads="1"/>
          </p:cNvSpPr>
          <p:nvPr/>
        </p:nvSpPr>
        <p:spPr bwMode="auto">
          <a:xfrm>
            <a:off x="2425700" y="4383892"/>
            <a:ext cx="762000" cy="381000"/>
          </a:xfrm>
          <a:prstGeom prst="rightArrow">
            <a:avLst>
              <a:gd name="adj1" fmla="val 50000"/>
              <a:gd name="adj2" fmla="val 50000"/>
            </a:avLst>
          </a:prstGeom>
          <a:solidFill>
            <a:srgbClr val="CC3300"/>
          </a:solidFill>
          <a:ln w="9525">
            <a:solidFill>
              <a:srgbClr val="CC33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52" name="矩形 51"/>
              <p:cNvSpPr/>
              <p:nvPr/>
            </p:nvSpPr>
            <p:spPr>
              <a:xfrm>
                <a:off x="3379435" y="1542225"/>
                <a:ext cx="1583447"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a:rPr lang="zh-CN" altLang="en-US" sz="2800" i="1">
                              <a:solidFill>
                                <a:srgbClr val="0000FF"/>
                              </a:solidFill>
                              <a:latin typeface="Cambria Math" panose="02040503050406030204" pitchFamily="18" charset="0"/>
                              <a:ea typeface="Cambria Math" panose="02040503050406030204" pitchFamily="18" charset="0"/>
                            </a:rPr>
                            <m:t>𝜃</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3379435" y="1542225"/>
                <a:ext cx="1583447" cy="91050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3621998" y="2641440"/>
                <a:ext cx="135203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𝐿</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en-US" altLang="zh-CN" sz="2800" b="0" i="1" smtClean="0">
                              <a:solidFill>
                                <a:srgbClr val="0000FF"/>
                              </a:solidFill>
                              <a:latin typeface="Cambria Math" panose="02040503050406030204" pitchFamily="18" charset="0"/>
                              <a:ea typeface="Cambria Math" panose="02040503050406030204" pitchFamily="18" charset="0"/>
                            </a:rPr>
                            <m:t>d</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3621998" y="2641440"/>
                <a:ext cx="1352037" cy="91057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3379435" y="4071616"/>
                <a:ext cx="1934697"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zh-CN" altLang="en-US" sz="2800" dirty="0">
                              <a:solidFill>
                                <a:srgbClr val="0000FF"/>
                              </a:solidFill>
                            </a:rPr>
                            <m:t> </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𝐿</m:t>
                          </m:r>
                        </m:num>
                        <m:den>
                          <m:r>
                            <a:rPr lang="en-US" altLang="zh-CN" sz="2800" b="0" i="1" smtClean="0">
                              <a:solidFill>
                                <a:srgbClr val="0000FF"/>
                              </a:solidFill>
                              <a:latin typeface="Cambria Math" panose="02040503050406030204" pitchFamily="18" charset="0"/>
                              <a:ea typeface="Cambria Math" panose="02040503050406030204" pitchFamily="18" charset="0"/>
                            </a:rPr>
                            <m:t>𝑙</m:t>
                          </m:r>
                        </m:den>
                      </m:f>
                    </m:oMath>
                  </m:oMathPara>
                </a14:m>
                <a:endParaRPr lang="zh-CN" altLang="en-US" sz="2800" i="1"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3379435" y="4071616"/>
                <a:ext cx="1934697" cy="91057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5200409" y="4071616"/>
                <a:ext cx="1394741"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𝑁</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55" name="矩形 54"/>
              <p:cNvSpPr>
                <a:spLocks noRot="1" noChangeAspect="1" noMove="1" noResize="1" noEditPoints="1" noAdjustHandles="1" noChangeArrowheads="1" noChangeShapeType="1" noTextEdit="1"/>
              </p:cNvSpPr>
              <p:nvPr/>
            </p:nvSpPr>
            <p:spPr>
              <a:xfrm>
                <a:off x="5200409" y="4071616"/>
                <a:ext cx="1394741" cy="91050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1129423" y="2979281"/>
                <a:ext cx="50385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oMath>
                  </m:oMathPara>
                </a14:m>
                <a:endParaRPr lang="zh-CN" altLang="en-US" sz="2800" dirty="0">
                  <a:solidFill>
                    <a:srgbClr val="0000FF"/>
                  </a:solidFill>
                </a:endParaRPr>
              </a:p>
            </p:txBody>
          </p:sp>
        </mc:Choice>
        <mc:Fallback xmlns="">
          <p:sp>
            <p:nvSpPr>
              <p:cNvPr id="56" name="矩形 55"/>
              <p:cNvSpPr>
                <a:spLocks noRot="1" noChangeAspect="1" noMove="1" noResize="1" noEditPoints="1" noAdjustHandles="1" noChangeArrowheads="1" noChangeShapeType="1" noTextEdit="1"/>
              </p:cNvSpPr>
              <p:nvPr/>
            </p:nvSpPr>
            <p:spPr>
              <a:xfrm>
                <a:off x="11129423" y="2979281"/>
                <a:ext cx="503856"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矩形 56"/>
              <p:cNvSpPr/>
              <p:nvPr/>
            </p:nvSpPr>
            <p:spPr>
              <a:xfrm>
                <a:off x="8047842" y="2828099"/>
                <a:ext cx="64973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8047842" y="2828099"/>
                <a:ext cx="649730"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9491938" y="1484186"/>
                <a:ext cx="116301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m:t>
                      </m:r>
                    </m:oMath>
                  </m:oMathPara>
                </a14:m>
                <a:endParaRPr lang="zh-CN" altLang="en-US" sz="2800"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9491938" y="1484186"/>
                <a:ext cx="1163011"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9441953" y="3351319"/>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9441953" y="3351319"/>
                <a:ext cx="482183"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矩形 59"/>
              <p:cNvSpPr/>
              <p:nvPr/>
            </p:nvSpPr>
            <p:spPr>
              <a:xfrm>
                <a:off x="8153633" y="3319444"/>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8153633" y="3319444"/>
                <a:ext cx="64972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10434464" y="2984340"/>
                <a:ext cx="49699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10434464" y="2984340"/>
                <a:ext cx="496995"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9836973" y="4307695"/>
                <a:ext cx="40927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836973" y="4307695"/>
                <a:ext cx="409278"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37627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8643"/>
                                        </p:tgtEl>
                                        <p:attrNameLst>
                                          <p:attrName>style.visibility</p:attrName>
                                        </p:attrNameLst>
                                      </p:cBhvr>
                                      <p:to>
                                        <p:strVal val="visible"/>
                                      </p:to>
                                    </p:set>
                                    <p:animEffect transition="in" filter="wipe(left)">
                                      <p:cBhvr>
                                        <p:cTn id="7" dur="500"/>
                                        <p:tgtEl>
                                          <p:spTgt spid="53864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wipe(left)">
                                      <p:cBhvr>
                                        <p:cTn id="15" dur="500"/>
                                        <p:tgtEl>
                                          <p:spTgt spid="58"/>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left)">
                                      <p:cBhvr>
                                        <p:cTn id="18" dur="500"/>
                                        <p:tgtEl>
                                          <p:spTgt spid="57"/>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left)">
                                      <p:cBhvr>
                                        <p:cTn id="21" dur="500"/>
                                        <p:tgtEl>
                                          <p:spTgt spid="6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9"/>
                                        </p:tgtEl>
                                        <p:attrNameLst>
                                          <p:attrName>style.visibility</p:attrName>
                                        </p:attrNameLst>
                                      </p:cBhvr>
                                      <p:to>
                                        <p:strVal val="visible"/>
                                      </p:to>
                                    </p:set>
                                    <p:animEffect transition="in" filter="wipe(left)">
                                      <p:cBhvr>
                                        <p:cTn id="24" dur="500"/>
                                        <p:tgtEl>
                                          <p:spTgt spid="59"/>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wipe(left)">
                                      <p:cBhvr>
                                        <p:cTn id="27" dur="500"/>
                                        <p:tgtEl>
                                          <p:spTgt spid="6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wipe(left)">
                                      <p:cBhvr>
                                        <p:cTn id="30" dur="500"/>
                                        <p:tgtEl>
                                          <p:spTgt spid="56"/>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538644"/>
                                        </p:tgtEl>
                                        <p:attrNameLst>
                                          <p:attrName>style.visibility</p:attrName>
                                        </p:attrNameLst>
                                      </p:cBhvr>
                                      <p:to>
                                        <p:strVal val="visible"/>
                                      </p:to>
                                    </p:set>
                                    <p:animEffect transition="in" filter="wipe(left)">
                                      <p:cBhvr>
                                        <p:cTn id="35" dur="500"/>
                                        <p:tgtEl>
                                          <p:spTgt spid="53864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22" presetClass="entr" presetSubtype="8" fill="hold" nodeType="clickEffect">
                                  <p:stCondLst>
                                    <p:cond delay="0"/>
                                  </p:stCondLst>
                                  <p:childTnLst>
                                    <p:set>
                                      <p:cBhvr>
                                        <p:cTn id="39" dur="1" fill="hold">
                                          <p:stCondLst>
                                            <p:cond delay="0"/>
                                          </p:stCondLst>
                                        </p:cTn>
                                        <p:tgtEl>
                                          <p:spTgt spid="538645"/>
                                        </p:tgtEl>
                                        <p:attrNameLst>
                                          <p:attrName>style.visibility</p:attrName>
                                        </p:attrNameLst>
                                      </p:cBhvr>
                                      <p:to>
                                        <p:strVal val="visible"/>
                                      </p:to>
                                    </p:set>
                                    <p:animEffect transition="in" filter="wipe(left)">
                                      <p:cBhvr>
                                        <p:cTn id="40" dur="500"/>
                                        <p:tgtEl>
                                          <p:spTgt spid="538645"/>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2" presetClass="entr" presetSubtype="8" fill="hold" nodeType="clickEffect">
                                  <p:stCondLst>
                                    <p:cond delay="0"/>
                                  </p:stCondLst>
                                  <p:childTnLst>
                                    <p:set>
                                      <p:cBhvr>
                                        <p:cTn id="44" dur="1" fill="hold">
                                          <p:stCondLst>
                                            <p:cond delay="0"/>
                                          </p:stCondLst>
                                        </p:cTn>
                                        <p:tgtEl>
                                          <p:spTgt spid="538646"/>
                                        </p:tgtEl>
                                        <p:attrNameLst>
                                          <p:attrName>style.visibility</p:attrName>
                                        </p:attrNameLst>
                                      </p:cBhvr>
                                      <p:to>
                                        <p:strVal val="visible"/>
                                      </p:to>
                                    </p:set>
                                    <p:animEffect transition="in" filter="wipe(left)">
                                      <p:cBhvr>
                                        <p:cTn id="45" dur="500"/>
                                        <p:tgtEl>
                                          <p:spTgt spid="538646"/>
                                        </p:tgtEl>
                                      </p:cBhvr>
                                    </p:animEffect>
                                  </p:childTnLst>
                                </p:cTn>
                              </p:par>
                            </p:childTnLst>
                          </p:cTn>
                        </p:par>
                      </p:childTnLst>
                    </p:cTn>
                  </p:par>
                  <p:par>
                    <p:cTn id="46" fill="hold" nodeType="clickPar">
                      <p:stCondLst>
                        <p:cond delay="indefinite"/>
                      </p:stCondLst>
                      <p:childTnLst>
                        <p:par>
                          <p:cTn id="47" fill="hold" nodeType="withGroup">
                            <p:stCondLst>
                              <p:cond delay="0"/>
                            </p:stCondLst>
                            <p:childTnLst>
                              <p:par>
                                <p:cTn id="48" presetID="22" presetClass="entr" presetSubtype="8" fill="hold" nodeType="clickEffect">
                                  <p:stCondLst>
                                    <p:cond delay="0"/>
                                  </p:stCondLst>
                                  <p:childTnLst>
                                    <p:set>
                                      <p:cBhvr>
                                        <p:cTn id="49" dur="1" fill="hold">
                                          <p:stCondLst>
                                            <p:cond delay="0"/>
                                          </p:stCondLst>
                                        </p:cTn>
                                        <p:tgtEl>
                                          <p:spTgt spid="3"/>
                                        </p:tgtEl>
                                        <p:attrNameLst>
                                          <p:attrName>style.visibility</p:attrName>
                                        </p:attrNameLst>
                                      </p:cBhvr>
                                      <p:to>
                                        <p:strVal val="visible"/>
                                      </p:to>
                                    </p:set>
                                    <p:animEffect transition="in" filter="wipe(left)">
                                      <p:cBhvr>
                                        <p:cTn id="50" dur="500"/>
                                        <p:tgtEl>
                                          <p:spTgt spid="3"/>
                                        </p:tgtEl>
                                      </p:cBhvr>
                                    </p:animEffect>
                                  </p:childTnLst>
                                </p:cTn>
                              </p:par>
                            </p:childTnLst>
                          </p:cTn>
                        </p:par>
                      </p:childTnLst>
                    </p:cTn>
                  </p:par>
                  <p:par>
                    <p:cTn id="51" fill="hold" nodeType="clickPar">
                      <p:stCondLst>
                        <p:cond delay="indefinite"/>
                      </p:stCondLst>
                      <p:childTnLst>
                        <p:par>
                          <p:cTn id="52" fill="hold" nodeType="withGroup">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62"/>
                                        </p:tgtEl>
                                        <p:attrNameLst>
                                          <p:attrName>style.visibility</p:attrName>
                                        </p:attrNameLst>
                                      </p:cBhvr>
                                      <p:to>
                                        <p:strVal val="visible"/>
                                      </p:to>
                                    </p:set>
                                    <p:animEffect transition="in" filter="wipe(left)">
                                      <p:cBhvr>
                                        <p:cTn id="55" dur="500"/>
                                        <p:tgtEl>
                                          <p:spTgt spid="62"/>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52"/>
                                        </p:tgtEl>
                                        <p:attrNameLst>
                                          <p:attrName>style.visibility</p:attrName>
                                        </p:attrNameLst>
                                      </p:cBhvr>
                                      <p:to>
                                        <p:strVal val="visible"/>
                                      </p:to>
                                    </p:set>
                                    <p:animEffect transition="in" filter="wipe(left)">
                                      <p:cBhvr>
                                        <p:cTn id="60" dur="500"/>
                                        <p:tgtEl>
                                          <p:spTgt spid="52"/>
                                        </p:tgtEl>
                                      </p:cBhvr>
                                    </p:animEffect>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53"/>
                                        </p:tgtEl>
                                        <p:attrNameLst>
                                          <p:attrName>style.visibility</p:attrName>
                                        </p:attrNameLst>
                                      </p:cBhvr>
                                      <p:to>
                                        <p:strVal val="visible"/>
                                      </p:to>
                                    </p:set>
                                    <p:animEffect transition="in" filter="wipe(left)">
                                      <p:cBhvr>
                                        <p:cTn id="65" dur="500"/>
                                        <p:tgtEl>
                                          <p:spTgt spid="53"/>
                                        </p:tgtEl>
                                      </p:cBhvr>
                                    </p:animEffect>
                                  </p:childTnLst>
                                </p:cTn>
                              </p:par>
                            </p:childTnLst>
                          </p:cTn>
                        </p:par>
                      </p:childTnLst>
                    </p:cTn>
                  </p:par>
                  <p:par>
                    <p:cTn id="66" fill="hold">
                      <p:stCondLst>
                        <p:cond delay="indefinite"/>
                      </p:stCondLst>
                      <p:childTnLst>
                        <p:par>
                          <p:cTn id="67" fill="hold">
                            <p:stCondLst>
                              <p:cond delay="0"/>
                            </p:stCondLst>
                            <p:childTnLst>
                              <p:par>
                                <p:cTn id="68" presetID="22" presetClass="entr" presetSubtype="8" fill="hold" grpId="0" nodeType="clickEffect">
                                  <p:stCondLst>
                                    <p:cond delay="0"/>
                                  </p:stCondLst>
                                  <p:childTnLst>
                                    <p:set>
                                      <p:cBhvr>
                                        <p:cTn id="69" dur="1" fill="hold">
                                          <p:stCondLst>
                                            <p:cond delay="0"/>
                                          </p:stCondLst>
                                        </p:cTn>
                                        <p:tgtEl>
                                          <p:spTgt spid="538676"/>
                                        </p:tgtEl>
                                        <p:attrNameLst>
                                          <p:attrName>style.visibility</p:attrName>
                                        </p:attrNameLst>
                                      </p:cBhvr>
                                      <p:to>
                                        <p:strVal val="visible"/>
                                      </p:to>
                                    </p:set>
                                    <p:animEffect transition="in" filter="wipe(left)">
                                      <p:cBhvr>
                                        <p:cTn id="70" dur="500"/>
                                        <p:tgtEl>
                                          <p:spTgt spid="538676"/>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8" fill="hold" grpId="0" nodeType="clickEffect">
                                  <p:stCondLst>
                                    <p:cond delay="0"/>
                                  </p:stCondLst>
                                  <p:childTnLst>
                                    <p:set>
                                      <p:cBhvr>
                                        <p:cTn id="74" dur="1" fill="hold">
                                          <p:stCondLst>
                                            <p:cond delay="0"/>
                                          </p:stCondLst>
                                        </p:cTn>
                                        <p:tgtEl>
                                          <p:spTgt spid="54"/>
                                        </p:tgtEl>
                                        <p:attrNameLst>
                                          <p:attrName>style.visibility</p:attrName>
                                        </p:attrNameLst>
                                      </p:cBhvr>
                                      <p:to>
                                        <p:strVal val="visible"/>
                                      </p:to>
                                    </p:set>
                                    <p:animEffect transition="in" filter="wipe(left)">
                                      <p:cBhvr>
                                        <p:cTn id="75" dur="500"/>
                                        <p:tgtEl>
                                          <p:spTgt spid="54"/>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55"/>
                                        </p:tgtEl>
                                        <p:attrNameLst>
                                          <p:attrName>style.visibility</p:attrName>
                                        </p:attrNameLst>
                                      </p:cBhvr>
                                      <p:to>
                                        <p:strVal val="visible"/>
                                      </p:to>
                                    </p:set>
                                    <p:animEffect transition="in" filter="wipe(left)">
                                      <p:cBhvr>
                                        <p:cTn id="8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3" grpId="0" autoUpdateAnimBg="0"/>
      <p:bldP spid="538676" grpId="0" animBg="1"/>
      <p:bldP spid="52" grpId="0"/>
      <p:bldP spid="53" grpId="0"/>
      <p:bldP spid="54" grpId="0"/>
      <p:bldP spid="55" grpId="0"/>
      <p:bldP spid="56" grpId="0"/>
      <p:bldP spid="57" grpId="0"/>
      <p:bldP spid="58" grpId="0"/>
      <p:bldP spid="59" grpId="0"/>
      <p:bldP spid="60" grpId="0"/>
      <p:bldP spid="61" grpId="0"/>
      <p:bldP spid="6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676" name="Picture 4" descr="c05（肥皂膜干涉）"/>
          <p:cNvPicPr>
            <a:picLocks noChangeAspect="1" noChangeArrowheads="1"/>
          </p:cNvPicPr>
          <p:nvPr/>
        </p:nvPicPr>
        <p:blipFill>
          <a:blip r:embed="rId3">
            <a:extLst>
              <a:ext uri="{28A0092B-C50C-407E-A947-70E740481C1C}">
                <a14:useLocalDpi xmlns:a14="http://schemas.microsoft.com/office/drawing/2010/main" val="0"/>
              </a:ext>
            </a:extLst>
          </a:blip>
          <a:srcRect b="9634"/>
          <a:stretch>
            <a:fillRect/>
          </a:stretch>
        </p:blipFill>
        <p:spPr bwMode="auto">
          <a:xfrm>
            <a:off x="2827075" y="381524"/>
            <a:ext cx="8696869" cy="4845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5"/>
          <p:cNvGrpSpPr>
            <a:grpSpLocks/>
          </p:cNvGrpSpPr>
          <p:nvPr/>
        </p:nvGrpSpPr>
        <p:grpSpPr bwMode="auto">
          <a:xfrm>
            <a:off x="3398846" y="5226574"/>
            <a:ext cx="7553325" cy="1074739"/>
            <a:chOff x="502" y="3403"/>
            <a:chExt cx="4758" cy="677"/>
          </a:xfrm>
        </p:grpSpPr>
        <p:sp>
          <p:nvSpPr>
            <p:cNvPr id="192516" name="Text Box 6"/>
            <p:cNvSpPr txBox="1">
              <a:spLocks noChangeArrowheads="1"/>
            </p:cNvSpPr>
            <p:nvPr/>
          </p:nvSpPr>
          <p:spPr bwMode="auto">
            <a:xfrm>
              <a:off x="1030" y="3413"/>
              <a:ext cx="12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白光入射</a:t>
              </a:r>
            </a:p>
          </p:txBody>
        </p:sp>
        <p:sp>
          <p:nvSpPr>
            <p:cNvPr id="192517" name="Text Box 7"/>
            <p:cNvSpPr txBox="1">
              <a:spLocks noChangeArrowheads="1"/>
            </p:cNvSpPr>
            <p:nvPr/>
          </p:nvSpPr>
          <p:spPr bwMode="auto">
            <a:xfrm>
              <a:off x="3772" y="3403"/>
              <a:ext cx="148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单色光入射</a:t>
              </a:r>
            </a:p>
          </p:txBody>
        </p:sp>
        <p:sp>
          <p:nvSpPr>
            <p:cNvPr id="192518" name="Text Box 8"/>
            <p:cNvSpPr txBox="1">
              <a:spLocks noChangeArrowheads="1"/>
            </p:cNvSpPr>
            <p:nvPr/>
          </p:nvSpPr>
          <p:spPr bwMode="auto">
            <a:xfrm>
              <a:off x="502" y="3750"/>
              <a:ext cx="3456"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lang="zh-CN" altLang="en-US" sz="2800" dirty="0">
                  <a:solidFill>
                    <a:srgbClr val="0000FF"/>
                  </a:solidFill>
                  <a:latin typeface="+mn-ea"/>
                  <a:ea typeface="+mn-ea"/>
                </a:rPr>
                <a:t>肥皂膜的等厚干涉条纹</a:t>
              </a:r>
            </a:p>
          </p:txBody>
        </p:sp>
        <p:sp>
          <p:nvSpPr>
            <p:cNvPr id="192519" name="Text Box 9"/>
            <p:cNvSpPr txBox="1">
              <a:spLocks noChangeArrowheads="1"/>
            </p:cNvSpPr>
            <p:nvPr/>
          </p:nvSpPr>
          <p:spPr bwMode="auto">
            <a:xfrm>
              <a:off x="3668" y="3696"/>
              <a:ext cx="1473" cy="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lnSpc>
                  <a:spcPct val="120000"/>
                </a:lnSpc>
                <a:spcBef>
                  <a:spcPct val="0"/>
                </a:spcBef>
                <a:buFontTx/>
                <a:buNone/>
              </a:pPr>
              <a:r>
                <a:rPr lang="zh-CN" altLang="en-US" sz="2800" dirty="0">
                  <a:solidFill>
                    <a:srgbClr val="0000FF"/>
                  </a:solidFill>
                  <a:latin typeface="+mn-ea"/>
                  <a:ea typeface="+mn-ea"/>
                </a:rPr>
                <a:t>（演示实验）</a:t>
              </a:r>
            </a:p>
          </p:txBody>
        </p:sp>
      </p:grpSp>
    </p:spTree>
    <p:extLst>
      <p:ext uri="{BB962C8B-B14F-4D97-AF65-F5344CB8AC3E}">
        <p14:creationId xmlns:p14="http://schemas.microsoft.com/office/powerpoint/2010/main" val="187431636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40676"/>
                                        </p:tgtEl>
                                        <p:attrNameLst>
                                          <p:attrName>style.visibility</p:attrName>
                                        </p:attrNameLst>
                                      </p:cBhvr>
                                      <p:to>
                                        <p:strVal val="visible"/>
                                      </p:to>
                                    </p:set>
                                    <p:animEffect transition="in" filter="wipe(left)">
                                      <p:cBhvr>
                                        <p:cTn id="7" dur="500"/>
                                        <p:tgtEl>
                                          <p:spTgt spid="54067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03" name="Text Box 11"/>
          <p:cNvSpPr txBox="1">
            <a:spLocks noChangeArrowheads="1"/>
          </p:cNvSpPr>
          <p:nvPr/>
        </p:nvSpPr>
        <p:spPr bwMode="auto">
          <a:xfrm>
            <a:off x="1488490" y="500064"/>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6600CC"/>
                </a:solidFill>
                <a:latin typeface="+mn-lt"/>
                <a:ea typeface="+mn-ea"/>
              </a:rPr>
              <a:t>一、光源  光的单色性</a:t>
            </a:r>
          </a:p>
        </p:txBody>
      </p:sp>
      <p:sp>
        <p:nvSpPr>
          <p:cNvPr id="33804" name="Text Box 12"/>
          <p:cNvSpPr txBox="1">
            <a:spLocks noChangeArrowheads="1"/>
          </p:cNvSpPr>
          <p:nvPr/>
        </p:nvSpPr>
        <p:spPr bwMode="auto">
          <a:xfrm>
            <a:off x="1823518" y="1266826"/>
            <a:ext cx="19542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en-US" altLang="zh-CN" sz="2800" dirty="0">
                <a:solidFill>
                  <a:srgbClr val="0000FF"/>
                </a:solidFill>
                <a:latin typeface="+mn-lt"/>
                <a:ea typeface="+mn-ea"/>
              </a:rPr>
              <a:t>1</a:t>
            </a:r>
            <a:r>
              <a:rPr lang="zh-CN" altLang="en-US" sz="2800" dirty="0">
                <a:solidFill>
                  <a:srgbClr val="0000FF"/>
                </a:solidFill>
                <a:latin typeface="+mn-lt"/>
                <a:ea typeface="+mn-ea"/>
              </a:rPr>
              <a:t>、光源</a:t>
            </a:r>
          </a:p>
        </p:txBody>
      </p:sp>
      <p:sp>
        <p:nvSpPr>
          <p:cNvPr id="2" name="矩形 1"/>
          <p:cNvSpPr/>
          <p:nvPr/>
        </p:nvSpPr>
        <p:spPr>
          <a:xfrm>
            <a:off x="1823518" y="3464252"/>
            <a:ext cx="44935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发射光波的物体称为光源。</a:t>
            </a:r>
          </a:p>
        </p:txBody>
      </p:sp>
      <p:sp>
        <p:nvSpPr>
          <p:cNvPr id="3" name="矩形 2"/>
          <p:cNvSpPr/>
          <p:nvPr/>
        </p:nvSpPr>
        <p:spPr>
          <a:xfrm>
            <a:off x="1823518" y="2083455"/>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光是电磁波。</a:t>
            </a:r>
          </a:p>
        </p:txBody>
      </p:sp>
      <p:sp>
        <p:nvSpPr>
          <p:cNvPr id="4" name="矩形 3"/>
          <p:cNvSpPr/>
          <p:nvPr/>
        </p:nvSpPr>
        <p:spPr>
          <a:xfrm>
            <a:off x="1823518" y="2773853"/>
            <a:ext cx="700704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mn-lt"/>
                <a:ea typeface="+mn-ea"/>
              </a:rPr>
              <a:t>可见光是能引起人的视觉的那部分电磁波。</a:t>
            </a:r>
          </a:p>
        </p:txBody>
      </p:sp>
      <p:sp>
        <p:nvSpPr>
          <p:cNvPr id="23" name="Text Box 3"/>
          <p:cNvSpPr txBox="1">
            <a:spLocks noChangeArrowheads="1"/>
          </p:cNvSpPr>
          <p:nvPr/>
        </p:nvSpPr>
        <p:spPr bwMode="auto">
          <a:xfrm>
            <a:off x="2890807" y="5336645"/>
            <a:ext cx="10144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dirty="0">
                <a:solidFill>
                  <a:srgbClr val="9900CC"/>
                </a:solidFill>
              </a:rPr>
              <a:t>4000</a:t>
            </a:r>
            <a:r>
              <a:rPr lang="en-US" altLang="zh-CN" dirty="0">
                <a:solidFill>
                  <a:srgbClr val="9900CC"/>
                </a:solidFill>
                <a:cs typeface="Times New Roman" panose="02020603050405020304" pitchFamily="18" charset="0"/>
              </a:rPr>
              <a:t>Å</a:t>
            </a:r>
          </a:p>
          <a:p>
            <a:pPr algn="ctr" eaLnBrk="1" hangingPunct="1"/>
            <a:r>
              <a:rPr lang="zh-CN" altLang="en-US" dirty="0">
                <a:solidFill>
                  <a:srgbClr val="9900CC"/>
                </a:solidFill>
              </a:rPr>
              <a:t>紫</a:t>
            </a:r>
          </a:p>
        </p:txBody>
      </p:sp>
      <p:sp>
        <p:nvSpPr>
          <p:cNvPr id="24" name="Text Box 4"/>
          <p:cNvSpPr txBox="1">
            <a:spLocks noChangeArrowheads="1"/>
          </p:cNvSpPr>
          <p:nvPr/>
        </p:nvSpPr>
        <p:spPr bwMode="auto">
          <a:xfrm>
            <a:off x="10791795" y="5412845"/>
            <a:ext cx="101441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eaLnBrk="1" hangingPunct="1"/>
            <a:r>
              <a:rPr lang="en-US" altLang="zh-CN">
                <a:solidFill>
                  <a:srgbClr val="FF0000"/>
                </a:solidFill>
              </a:rPr>
              <a:t>7600</a:t>
            </a:r>
            <a:r>
              <a:rPr lang="en-US" altLang="zh-CN">
                <a:solidFill>
                  <a:srgbClr val="FF0000"/>
                </a:solidFill>
                <a:cs typeface="Times New Roman" panose="02020603050405020304" pitchFamily="18" charset="0"/>
              </a:rPr>
              <a:t>Å</a:t>
            </a:r>
          </a:p>
          <a:p>
            <a:pPr algn="ctr" eaLnBrk="1" hangingPunct="1"/>
            <a:r>
              <a:rPr lang="zh-CN" altLang="en-US">
                <a:solidFill>
                  <a:srgbClr val="FF0000"/>
                </a:solidFill>
              </a:rPr>
              <a:t>红</a:t>
            </a:r>
          </a:p>
        </p:txBody>
      </p:sp>
      <p:pic>
        <p:nvPicPr>
          <p:cNvPr id="25" name="Picture 5" descr="彩虹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1807" y="4346045"/>
            <a:ext cx="80772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Line 6"/>
          <p:cNvSpPr>
            <a:spLocks noChangeShapeType="1"/>
          </p:cNvSpPr>
          <p:nvPr/>
        </p:nvSpPr>
        <p:spPr bwMode="auto">
          <a:xfrm>
            <a:off x="4110007" y="5565245"/>
            <a:ext cx="6400800" cy="0"/>
          </a:xfrm>
          <a:prstGeom prst="line">
            <a:avLst/>
          </a:prstGeom>
          <a:noFill/>
          <a:ln w="28575">
            <a:solidFill>
              <a:schemeClr val="folHlink"/>
            </a:solidFill>
            <a:round/>
            <a:headEnd/>
            <a:tailEnd type="arrow" w="med" len="med"/>
          </a:ln>
          <a:scene3d>
            <a:camera prst="legacyObliqueRight"/>
            <a:lightRig rig="legacyFlat3" dir="t"/>
          </a:scene3d>
          <a:sp3d extrusionH="430200" prstMaterial="legacyMatte">
            <a:bevelT w="13500" h="13500" prst="angle"/>
            <a:bevelB w="13500" h="13500" prst="angle"/>
            <a:extrusionClr>
              <a:schemeClr val="folHlink"/>
            </a:extrusionClr>
            <a:contourClr>
              <a:schemeClr val="folHlink"/>
            </a:contourClr>
          </a:sp3d>
          <a:extLst>
            <a:ext uri="{909E8E84-426E-40DD-AFC4-6F175D3DCCD1}">
              <a14:hiddenFill xmlns:a14="http://schemas.microsoft.com/office/drawing/2010/main">
                <a:noFill/>
              </a14:hiddenFill>
            </a:ext>
          </a:extLst>
        </p:spPr>
        <p:txBody>
          <a:bodyPr>
            <a:flatTx/>
          </a:bodyPr>
          <a:lstStyle/>
          <a:p>
            <a:endParaRPr lang="zh-CN" altLang="en-US"/>
          </a:p>
        </p:txBody>
      </p:sp>
    </p:spTree>
    <p:extLst>
      <p:ext uri="{BB962C8B-B14F-4D97-AF65-F5344CB8AC3E}">
        <p14:creationId xmlns:p14="http://schemas.microsoft.com/office/powerpoint/2010/main" val="1968066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3804"/>
                                        </p:tgtEl>
                                        <p:attrNameLst>
                                          <p:attrName>style.visibility</p:attrName>
                                        </p:attrNameLst>
                                      </p:cBhvr>
                                      <p:to>
                                        <p:strVal val="visible"/>
                                      </p:to>
                                    </p:set>
                                    <p:animEffect transition="in" filter="wipe(left)">
                                      <p:cBhvr>
                                        <p:cTn id="7" dur="500"/>
                                        <p:tgtEl>
                                          <p:spTgt spid="338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ipe(left)">
                                      <p:cBhvr>
                                        <p:cTn id="22" dur="500"/>
                                        <p:tgtEl>
                                          <p:spTgt spid="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wipe(left)">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ipe(left)">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04" grpId="0"/>
      <p:bldP spid="2" grpId="0"/>
      <p:bldP spid="3" grpId="0"/>
      <p:bldP spid="4" grpId="0"/>
      <p:bldP spid="23" grpId="0"/>
      <p:bldP spid="24" grpId="0"/>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458" name="Text Box 42"/>
              <p:cNvSpPr txBox="1">
                <a:spLocks noChangeArrowheads="1"/>
              </p:cNvSpPr>
              <p:nvPr/>
            </p:nvSpPr>
            <p:spPr bwMode="auto">
              <a:xfrm>
                <a:off x="2005146" y="1886268"/>
                <a:ext cx="97045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解：取第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zh-CN" altLang="en-US" sz="2800" dirty="0">
                    <a:solidFill>
                      <a:srgbClr val="0000FF"/>
                    </a:solidFill>
                    <a:latin typeface="+mn-lt"/>
                    <a:ea typeface="+mn-ea"/>
                  </a:rPr>
                  <a:t>条和第</a:t>
                </a:r>
                <a:r>
                  <a:rPr kumimoji="0" lang="en-US" altLang="zh-CN"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oMath>
                </a14:m>
                <a:r>
                  <a:rPr kumimoji="0" lang="en-US" altLang="zh-CN" sz="2800" dirty="0">
                    <a:solidFill>
                      <a:srgbClr val="0000FF"/>
                    </a:solidFill>
                    <a:latin typeface="+mn-lt"/>
                    <a:ea typeface="+mn-ea"/>
                  </a:rPr>
                  <a:t>)</a:t>
                </a:r>
                <a:r>
                  <a:rPr kumimoji="0" lang="zh-CN" altLang="en-US" sz="2800" dirty="0">
                    <a:solidFill>
                      <a:srgbClr val="0000FF"/>
                    </a:solidFill>
                    <a:latin typeface="+mn-lt"/>
                    <a:ea typeface="+mn-ea"/>
                  </a:rPr>
                  <a:t>条两相邻的明条纹，</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oMath>
                </a14:m>
                <a:r>
                  <a:rPr kumimoji="0" lang="zh-CN" altLang="en-US" sz="2800" dirty="0">
                    <a:solidFill>
                      <a:srgbClr val="0000FF"/>
                    </a:solidFill>
                    <a:latin typeface="+mn-lt"/>
                    <a:ea typeface="+mn-ea"/>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分别表示这个两明条纹所在处劈尖的厚度，按明条纹的条件，</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a14:m>
                <a:r>
                  <a:rPr kumimoji="0" lang="zh-CN" altLang="en-US" sz="2800" dirty="0">
                    <a:solidFill>
                      <a:srgbClr val="0000FF"/>
                    </a:solidFill>
                  </a:rPr>
                  <a:t>和</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oMath>
                </a14:m>
                <a:r>
                  <a:rPr kumimoji="0" lang="zh-CN" altLang="en-US" sz="2800" dirty="0">
                    <a:solidFill>
                      <a:srgbClr val="0000FF"/>
                    </a:solidFill>
                    <a:latin typeface="+mn-lt"/>
                    <a:ea typeface="+mn-ea"/>
                  </a:rPr>
                  <a:t>应分别满足下列两式</a:t>
                </a:r>
              </a:p>
            </p:txBody>
          </p:sp>
        </mc:Choice>
        <mc:Fallback xmlns="">
          <p:sp>
            <p:nvSpPr>
              <p:cNvPr id="60458" name="Text Box 42"/>
              <p:cNvSpPr txBox="1">
                <a:spLocks noRot="1" noChangeAspect="1" noMove="1" noResize="1" noEditPoints="1" noAdjustHandles="1" noChangeArrowheads="1" noChangeShapeType="1" noTextEdit="1"/>
              </p:cNvSpPr>
              <p:nvPr/>
            </p:nvSpPr>
            <p:spPr bwMode="auto">
              <a:xfrm>
                <a:off x="2005146" y="1886268"/>
                <a:ext cx="9704500" cy="1384995"/>
              </a:xfrm>
              <a:prstGeom prst="rect">
                <a:avLst/>
              </a:prstGeom>
              <a:blipFill>
                <a:blip r:embed="rId3"/>
                <a:stretch>
                  <a:fillRect l="-1319" t="-4386" r="-1256"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1" name="Line 54"/>
          <p:cNvSpPr>
            <a:spLocks noChangeShapeType="1"/>
          </p:cNvSpPr>
          <p:nvPr/>
        </p:nvSpPr>
        <p:spPr bwMode="auto">
          <a:xfrm>
            <a:off x="1728470" y="-23413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6" name="Text Box 30"/>
              <p:cNvSpPr txBox="1">
                <a:spLocks noChangeArrowheads="1"/>
              </p:cNvSpPr>
              <p:nvPr/>
            </p:nvSpPr>
            <p:spPr bwMode="auto">
              <a:xfrm>
                <a:off x="2005146" y="443203"/>
                <a:ext cx="9704500"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lt"/>
                    <a:ea typeface="+mn-ea"/>
                  </a:rPr>
                  <a:t>例</a:t>
                </a:r>
                <a:r>
                  <a:rPr kumimoji="0" lang="en-US" altLang="zh-CN" sz="2800" dirty="0">
                    <a:solidFill>
                      <a:srgbClr val="0000FF"/>
                    </a:solidFill>
                    <a:latin typeface="+mn-lt"/>
                    <a:ea typeface="+mn-ea"/>
                  </a:rPr>
                  <a:t>12.4</a:t>
                </a:r>
                <a:r>
                  <a:rPr kumimoji="0" lang="zh-CN" altLang="en-US" sz="2800" dirty="0">
                    <a:solidFill>
                      <a:srgbClr val="0000FF"/>
                    </a:solidFill>
                    <a:latin typeface="+mn-lt"/>
                    <a:ea typeface="+mn-ea"/>
                  </a:rPr>
                  <a:t>：折射率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=1.5</m:t>
                    </m:r>
                  </m:oMath>
                </a14:m>
                <a:r>
                  <a:rPr kumimoji="0" lang="zh-CN" altLang="en-US" sz="2800" dirty="0">
                    <a:solidFill>
                      <a:srgbClr val="0000FF"/>
                    </a:solidFill>
                    <a:latin typeface="+mn-lt"/>
                    <a:ea typeface="+mn-ea"/>
                  </a:rPr>
                  <a:t>的玻璃劈尖，在单色光的垂直照射下，量得两相邻的明条纹之间的距离</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r>
                      <a:rPr lang="en-US" altLang="zh-CN" sz="2800" b="0" i="1" smtClean="0">
                        <a:solidFill>
                          <a:srgbClr val="0000FF"/>
                        </a:solidFill>
                        <a:latin typeface="Cambria Math" panose="02040503050406030204" pitchFamily="18" charset="0"/>
                        <a:ea typeface="Cambria Math" panose="02040503050406030204" pitchFamily="18" charset="0"/>
                      </a:rPr>
                      <m:t>=0.5</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kumimoji="0" lang="zh-CN" altLang="en-US" sz="2800" dirty="0">
                    <a:solidFill>
                      <a:srgbClr val="0000FF"/>
                    </a:solidFill>
                    <a:latin typeface="+mn-lt"/>
                    <a:ea typeface="+mn-ea"/>
                  </a:rPr>
                  <a:t>，已知单色光在空气中的波长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=600</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，求劈尖的顶角</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oMath>
                </a14:m>
                <a:r>
                  <a:rPr kumimoji="0" lang="zh-CN" altLang="en-US" sz="2800" dirty="0">
                    <a:solidFill>
                      <a:srgbClr val="0000FF"/>
                    </a:solidFill>
                    <a:latin typeface="+mn-lt"/>
                    <a:ea typeface="+mn-ea"/>
                  </a:rPr>
                  <a:t>。</a:t>
                </a:r>
              </a:p>
            </p:txBody>
          </p:sp>
        </mc:Choice>
        <mc:Fallback xmlns="">
          <p:sp>
            <p:nvSpPr>
              <p:cNvPr id="36" name="Text Box 30"/>
              <p:cNvSpPr txBox="1">
                <a:spLocks noRot="1" noChangeAspect="1" noMove="1" noResize="1" noEditPoints="1" noAdjustHandles="1" noChangeArrowheads="1" noChangeShapeType="1" noTextEdit="1"/>
              </p:cNvSpPr>
              <p:nvPr/>
            </p:nvSpPr>
            <p:spPr bwMode="auto">
              <a:xfrm>
                <a:off x="2005146" y="443203"/>
                <a:ext cx="9704500" cy="1384995"/>
              </a:xfrm>
              <a:prstGeom prst="rect">
                <a:avLst/>
              </a:prstGeom>
              <a:blipFill>
                <a:blip r:embed="rId4"/>
                <a:stretch>
                  <a:fillRect l="-1319" t="-4846" r="-4962"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35" name="AutoShape 76"/>
          <p:cNvSpPr>
            <a:spLocks noChangeArrowheads="1"/>
          </p:cNvSpPr>
          <p:nvPr/>
        </p:nvSpPr>
        <p:spPr bwMode="auto">
          <a:xfrm>
            <a:off x="4270563" y="4548578"/>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37" name="矩形 36"/>
              <p:cNvSpPr/>
              <p:nvPr/>
            </p:nvSpPr>
            <p:spPr>
              <a:xfrm>
                <a:off x="2711432" y="3293841"/>
                <a:ext cx="2511200"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7" name="矩形 36"/>
              <p:cNvSpPr>
                <a:spLocks noRot="1" noChangeAspect="1" noMove="1" noResize="1" noEditPoints="1" noAdjustHandles="1" noChangeArrowheads="1" noChangeShapeType="1" noTextEdit="1"/>
              </p:cNvSpPr>
              <p:nvPr/>
            </p:nvSpPr>
            <p:spPr>
              <a:xfrm>
                <a:off x="2711432" y="3293841"/>
                <a:ext cx="2511200" cy="90774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8" name="矩形 37"/>
              <p:cNvSpPr/>
              <p:nvPr/>
            </p:nvSpPr>
            <p:spPr>
              <a:xfrm>
                <a:off x="5725446" y="3271263"/>
                <a:ext cx="378879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e>
                      </m:d>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38" name="矩形 37"/>
              <p:cNvSpPr>
                <a:spLocks noRot="1" noChangeAspect="1" noMove="1" noResize="1" noEditPoints="1" noAdjustHandles="1" noChangeArrowheads="1" noChangeShapeType="1" noTextEdit="1"/>
              </p:cNvSpPr>
              <p:nvPr/>
            </p:nvSpPr>
            <p:spPr>
              <a:xfrm>
                <a:off x="5725446" y="3271263"/>
                <a:ext cx="3788794"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矩形 38"/>
              <p:cNvSpPr/>
              <p:nvPr/>
            </p:nvSpPr>
            <p:spPr>
              <a:xfrm>
                <a:off x="4689666" y="4412128"/>
                <a:ext cx="261796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smtClean="0">
                          <a:solidFill>
                            <a:srgbClr val="0000FF"/>
                          </a:solidFill>
                          <a:latin typeface="Cambria Math" panose="02040503050406030204" pitchFamily="18" charset="0"/>
                          <a:ea typeface="Cambria Math" panose="02040503050406030204" pitchFamily="18" charset="0"/>
                        </a:rPr>
                        <m:t>Δ</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oMath>
                  </m:oMathPara>
                </a14:m>
                <a:endParaRPr lang="zh-CN" altLang="en-US" sz="2800" dirty="0">
                  <a:solidFill>
                    <a:srgbClr val="0000FF"/>
                  </a:solidFill>
                </a:endParaRPr>
              </a:p>
            </p:txBody>
          </p:sp>
        </mc:Choice>
        <mc:Fallback xmlns="">
          <p:sp>
            <p:nvSpPr>
              <p:cNvPr id="39" name="矩形 38"/>
              <p:cNvSpPr>
                <a:spLocks noRot="1" noChangeAspect="1" noMove="1" noResize="1" noEditPoints="1" noAdjustHandles="1" noChangeArrowheads="1" noChangeShapeType="1" noTextEdit="1"/>
              </p:cNvSpPr>
              <p:nvPr/>
            </p:nvSpPr>
            <p:spPr>
              <a:xfrm>
                <a:off x="4689666" y="4412128"/>
                <a:ext cx="261796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7210593" y="4215612"/>
                <a:ext cx="106324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den>
                      </m:f>
                    </m:oMath>
                  </m:oMathPara>
                </a14:m>
                <a:endParaRPr lang="zh-CN" altLang="en-US" sz="2800" i="1" dirty="0">
                  <a:solidFill>
                    <a:srgbClr val="0000FF"/>
                  </a:solidFill>
                </a:endParaRPr>
              </a:p>
            </p:txBody>
          </p:sp>
        </mc:Choice>
        <mc:Fallback xmlns="">
          <p:sp>
            <p:nvSpPr>
              <p:cNvPr id="40" name="矩形 39"/>
              <p:cNvSpPr>
                <a:spLocks noRot="1" noChangeAspect="1" noMove="1" noResize="1" noEditPoints="1" noAdjustHandles="1" noChangeArrowheads="1" noChangeShapeType="1" noTextEdit="1"/>
              </p:cNvSpPr>
              <p:nvPr/>
            </p:nvSpPr>
            <p:spPr>
              <a:xfrm>
                <a:off x="7210593" y="4215612"/>
                <a:ext cx="1063240" cy="910506"/>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矩形 40"/>
              <p:cNvSpPr/>
              <p:nvPr/>
            </p:nvSpPr>
            <p:spPr>
              <a:xfrm>
                <a:off x="4128834" y="4976036"/>
                <a:ext cx="2167260" cy="9105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41" name="矩形 40"/>
              <p:cNvSpPr>
                <a:spLocks noRot="1" noChangeAspect="1" noMove="1" noResize="1" noEditPoints="1" noAdjustHandles="1" noChangeArrowheads="1" noChangeShapeType="1" noTextEdit="1"/>
              </p:cNvSpPr>
              <p:nvPr/>
            </p:nvSpPr>
            <p:spPr>
              <a:xfrm>
                <a:off x="4128834" y="4976036"/>
                <a:ext cx="2167260" cy="910506"/>
              </a:xfrm>
              <a:prstGeom prst="rect">
                <a:avLst/>
              </a:prstGeom>
              <a:blipFill>
                <a:blip r:embed="rId9"/>
                <a:stretch>
                  <a:fillRect/>
                </a:stretch>
              </a:blipFill>
            </p:spPr>
            <p:txBody>
              <a:bodyPr/>
              <a:lstStyle/>
              <a:p>
                <a:r>
                  <a:rPr lang="zh-CN" altLang="en-US">
                    <a:noFill/>
                  </a:rPr>
                  <a:t> </a:t>
                </a:r>
              </a:p>
            </p:txBody>
          </p:sp>
        </mc:Fallback>
      </mc:AlternateContent>
      <p:sp>
        <p:nvSpPr>
          <p:cNvPr id="42" name="AutoShape 76"/>
          <p:cNvSpPr>
            <a:spLocks noChangeArrowheads="1"/>
          </p:cNvSpPr>
          <p:nvPr/>
        </p:nvSpPr>
        <p:spPr bwMode="auto">
          <a:xfrm>
            <a:off x="6542770" y="5287620"/>
            <a:ext cx="360362" cy="287337"/>
          </a:xfrm>
          <a:prstGeom prst="rightArrow">
            <a:avLst>
              <a:gd name="adj1" fmla="val 50000"/>
              <a:gd name="adj2" fmla="val 31354"/>
            </a:avLst>
          </a:prstGeom>
          <a:solidFill>
            <a:srgbClr val="FF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3" name="矩形 42"/>
              <p:cNvSpPr/>
              <p:nvPr/>
            </p:nvSpPr>
            <p:spPr>
              <a:xfrm>
                <a:off x="7121493" y="4975972"/>
                <a:ext cx="2008049"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𝑛𝑙</m:t>
                          </m:r>
                        </m:den>
                      </m:f>
                    </m:oMath>
                  </m:oMathPara>
                </a14:m>
                <a:endParaRPr lang="zh-CN" altLang="en-US" sz="2800" i="1" dirty="0">
                  <a:solidFill>
                    <a:srgbClr val="0000FF"/>
                  </a:solidFill>
                </a:endParaRPr>
              </a:p>
            </p:txBody>
          </p:sp>
        </mc:Choice>
        <mc:Fallback xmlns="">
          <p:sp>
            <p:nvSpPr>
              <p:cNvPr id="43" name="矩形 42"/>
              <p:cNvSpPr>
                <a:spLocks noRot="1" noChangeAspect="1" noMove="1" noResize="1" noEditPoints="1" noAdjustHandles="1" noChangeArrowheads="1" noChangeShapeType="1" noTextEdit="1"/>
              </p:cNvSpPr>
              <p:nvPr/>
            </p:nvSpPr>
            <p:spPr>
              <a:xfrm>
                <a:off x="7121493" y="4975972"/>
                <a:ext cx="2008049" cy="91057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矩形 43"/>
              <p:cNvSpPr/>
              <p:nvPr/>
            </p:nvSpPr>
            <p:spPr>
              <a:xfrm>
                <a:off x="8944055" y="5162718"/>
                <a:ext cx="202177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5</m:t>
                          </m:r>
                        </m:sup>
                      </m:sSup>
                    </m:oMath>
                  </m:oMathPara>
                </a14:m>
                <a:endParaRPr lang="zh-CN" altLang="en-US" sz="2800" i="1" dirty="0">
                  <a:solidFill>
                    <a:srgbClr val="0000FF"/>
                  </a:solidFill>
                </a:endParaRPr>
              </a:p>
            </p:txBody>
          </p:sp>
        </mc:Choice>
        <mc:Fallback xmlns="">
          <p:sp>
            <p:nvSpPr>
              <p:cNvPr id="44" name="矩形 43"/>
              <p:cNvSpPr>
                <a:spLocks noRot="1" noChangeAspect="1" noMove="1" noResize="1" noEditPoints="1" noAdjustHandles="1" noChangeArrowheads="1" noChangeShapeType="1" noTextEdit="1"/>
              </p:cNvSpPr>
              <p:nvPr/>
            </p:nvSpPr>
            <p:spPr>
              <a:xfrm>
                <a:off x="8944055" y="5162718"/>
                <a:ext cx="2021772" cy="528093"/>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5"/>
              <p:cNvSpPr txBox="1">
                <a:spLocks noChangeArrowheads="1"/>
              </p:cNvSpPr>
              <p:nvPr/>
            </p:nvSpPr>
            <p:spPr bwMode="auto">
              <a:xfrm>
                <a:off x="4128834" y="5967790"/>
                <a:ext cx="3193223"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spcBef>
                    <a:spcPct val="50000"/>
                  </a:spcBef>
                  <a:buClrTx/>
                  <a:buFontTx/>
                  <a:buNone/>
                  <a:defRPr kumimoji="0" sz="2800">
                    <a:solidFill>
                      <a:srgbClr val="0000FF"/>
                    </a:solidFill>
                    <a:latin typeface="+mn-lt"/>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因</a:t>
                </a:r>
                <a14:m>
                  <m:oMath xmlns:m="http://schemas.openxmlformats.org/officeDocument/2006/math">
                    <m:func>
                      <m:funcPr>
                        <m:ctrlPr>
                          <a:rPr lang="en-US" altLang="zh-CN" i="1">
                            <a:latin typeface="Cambria Math"/>
                            <a:ea typeface="Cambria Math" panose="02040503050406030204" pitchFamily="18" charset="0"/>
                          </a:rPr>
                        </m:ctrlPr>
                      </m:funcPr>
                      <m:fName>
                        <m:r>
                          <m:rPr>
                            <m:sty m:val="p"/>
                          </m:rPr>
                          <a:rPr lang="en-US" altLang="zh-CN">
                            <a:latin typeface="Cambria Math" panose="02040503050406030204" pitchFamily="18" charset="0"/>
                            <a:ea typeface="Cambria Math" panose="02040503050406030204" pitchFamily="18" charset="0"/>
                          </a:rPr>
                          <m:t>sin</m:t>
                        </m:r>
                      </m:fName>
                      <m:e>
                        <m:r>
                          <a:rPr lang="zh-CN" altLang="en-US" i="1">
                            <a:latin typeface="Cambria Math" panose="02040503050406030204" pitchFamily="18" charset="0"/>
                            <a:ea typeface="Cambria Math" panose="02040503050406030204" pitchFamily="18" charset="0"/>
                          </a:rPr>
                          <m:t>𝜃</m:t>
                        </m:r>
                      </m:e>
                    </m:func>
                  </m:oMath>
                </a14:m>
                <a:r>
                  <a:rPr lang="zh-CN" altLang="en-US" dirty="0"/>
                  <a:t>很小，所以</a:t>
                </a:r>
              </a:p>
            </p:txBody>
          </p:sp>
        </mc:Choice>
        <mc:Fallback xmlns="">
          <p:sp>
            <p:nvSpPr>
              <p:cNvPr id="48" name="文本框 5"/>
              <p:cNvSpPr txBox="1">
                <a:spLocks noRot="1" noChangeAspect="1" noMove="1" noResize="1" noEditPoints="1" noAdjustHandles="1" noChangeArrowheads="1" noChangeShapeType="1" noTextEdit="1"/>
              </p:cNvSpPr>
              <p:nvPr/>
            </p:nvSpPr>
            <p:spPr bwMode="auto">
              <a:xfrm>
                <a:off x="4128834" y="5967790"/>
                <a:ext cx="3193223" cy="523220"/>
              </a:xfrm>
              <a:prstGeom prst="rect">
                <a:avLst/>
              </a:prstGeom>
              <a:blipFill>
                <a:blip r:embed="rId12"/>
                <a:stretch>
                  <a:fillRect l="-3817" t="-12791"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7195370" y="5962917"/>
                <a:ext cx="4413772" cy="52809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r>
                        <a:rPr lang="zh-CN" altLang="en-US" sz="2800" i="1" smtClean="0">
                          <a:solidFill>
                            <a:srgbClr val="0000FF"/>
                          </a:solidFill>
                          <a:latin typeface="Cambria Math" panose="02040503050406030204" pitchFamily="18" charset="0"/>
                          <a:ea typeface="Cambria Math" panose="02040503050406030204" pitchFamily="18" charset="0"/>
                        </a:rPr>
                        <m:t>≈</m:t>
                      </m:r>
                      <m:func>
                        <m:funcPr>
                          <m:ctrlPr>
                            <a:rPr lang="en-US" altLang="zh-CN" sz="2800" b="0" i="1" smtClean="0">
                              <a:solidFill>
                                <a:srgbClr val="0000FF"/>
                              </a:solidFill>
                              <a:latin typeface="Cambria Math"/>
                              <a:ea typeface="Cambria Math" panose="02040503050406030204" pitchFamily="18" charset="0"/>
                            </a:rPr>
                          </m:ctrlPr>
                        </m:funcPr>
                        <m:fName>
                          <m:r>
                            <m:rPr>
                              <m:sty m:val="p"/>
                            </m:rPr>
                            <a:rPr lang="en-US" altLang="zh-CN" sz="2800" b="0" i="0" smtClean="0">
                              <a:solidFill>
                                <a:srgbClr val="0000FF"/>
                              </a:solidFill>
                              <a:latin typeface="Cambria Math" panose="02040503050406030204" pitchFamily="18" charset="0"/>
                              <a:ea typeface="Cambria Math" panose="02040503050406030204" pitchFamily="18" charset="0"/>
                            </a:rPr>
                            <m:t>sin</m:t>
                          </m:r>
                        </m:fName>
                        <m:e>
                          <m:r>
                            <a:rPr lang="zh-CN" altLang="en-US" sz="2800" i="1">
                              <a:solidFill>
                                <a:srgbClr val="0000FF"/>
                              </a:solidFill>
                              <a:latin typeface="Cambria Math" panose="02040503050406030204" pitchFamily="18" charset="0"/>
                              <a:ea typeface="Cambria Math" panose="02040503050406030204" pitchFamily="18" charset="0"/>
                            </a:rPr>
                            <m:t>𝜃</m:t>
                          </m:r>
                        </m:e>
                      </m:fun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−5</m:t>
                          </m:r>
                        </m:sup>
                      </m:sSup>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𝑟𝑎𝑑</m:t>
                          </m:r>
                        </m:e>
                      </m:d>
                    </m:oMath>
                  </m:oMathPara>
                </a14:m>
                <a:endParaRPr lang="zh-CN" altLang="en-US" sz="2800" i="1" dirty="0">
                  <a:solidFill>
                    <a:srgbClr val="0000FF"/>
                  </a:solidFill>
                </a:endParaRPr>
              </a:p>
            </p:txBody>
          </p:sp>
        </mc:Choice>
        <mc:Fallback xmlns="">
          <p:sp>
            <p:nvSpPr>
              <p:cNvPr id="49" name="矩形 48"/>
              <p:cNvSpPr>
                <a:spLocks noRot="1" noChangeAspect="1" noMove="1" noResize="1" noEditPoints="1" noAdjustHandles="1" noChangeArrowheads="1" noChangeShapeType="1" noTextEdit="1"/>
              </p:cNvSpPr>
              <p:nvPr/>
            </p:nvSpPr>
            <p:spPr>
              <a:xfrm>
                <a:off x="7195370" y="5962917"/>
                <a:ext cx="4413772" cy="528093"/>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443974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0458"/>
                                        </p:tgtEl>
                                        <p:attrNameLst>
                                          <p:attrName>style.visibility</p:attrName>
                                        </p:attrNameLst>
                                      </p:cBhvr>
                                      <p:to>
                                        <p:strVal val="visible"/>
                                      </p:to>
                                    </p:set>
                                    <p:animEffect transition="in" filter="wipe(left)">
                                      <p:cBhvr>
                                        <p:cTn id="12" dur="500"/>
                                        <p:tgtEl>
                                          <p:spTgt spid="604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7"/>
                                        </p:tgtEl>
                                        <p:attrNameLst>
                                          <p:attrName>style.visibility</p:attrName>
                                        </p:attrNameLst>
                                      </p:cBhvr>
                                      <p:to>
                                        <p:strVal val="visible"/>
                                      </p:to>
                                    </p:set>
                                    <p:animEffect transition="in" filter="wipe(left)">
                                      <p:cBhvr>
                                        <p:cTn id="17" dur="500"/>
                                        <p:tgtEl>
                                          <p:spTgt spid="3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wipe(left)">
                                      <p:cBhvr>
                                        <p:cTn id="22" dur="500"/>
                                        <p:tgtEl>
                                          <p:spTgt spid="3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wipe(left)">
                                      <p:cBhvr>
                                        <p:cTn id="27" dur="500"/>
                                        <p:tgtEl>
                                          <p:spTgt spid="3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wipe(left)">
                                      <p:cBhvr>
                                        <p:cTn id="32" dur="500"/>
                                        <p:tgtEl>
                                          <p:spTgt spid="39"/>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wipe(left)">
                                      <p:cBhvr>
                                        <p:cTn id="37" dur="500"/>
                                        <p:tgtEl>
                                          <p:spTgt spid="4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left)">
                                      <p:cBhvr>
                                        <p:cTn id="42" dur="500"/>
                                        <p:tgtEl>
                                          <p:spTgt spid="4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wipe(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wipe(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48"/>
                                        </p:tgtEl>
                                        <p:attrNameLst>
                                          <p:attrName>style.visibility</p:attrName>
                                        </p:attrNameLst>
                                      </p:cBhvr>
                                      <p:to>
                                        <p:strVal val="visible"/>
                                      </p:to>
                                    </p:set>
                                    <p:animEffect transition="in" filter="wipe(left)">
                                      <p:cBhvr>
                                        <p:cTn id="62" dur="500"/>
                                        <p:tgtEl>
                                          <p:spTgt spid="48"/>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49"/>
                                        </p:tgtEl>
                                        <p:attrNameLst>
                                          <p:attrName>style.visibility</p:attrName>
                                        </p:attrNameLst>
                                      </p:cBhvr>
                                      <p:to>
                                        <p:strVal val="visible"/>
                                      </p:to>
                                    </p:set>
                                    <p:animEffect transition="in" filter="wipe(left)">
                                      <p:cBhvr>
                                        <p:cTn id="67"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8" grpId="0"/>
      <p:bldP spid="36" grpId="0"/>
      <p:bldP spid="35" grpId="0" animBg="1"/>
      <p:bldP spid="37" grpId="0"/>
      <p:bldP spid="38" grpId="0"/>
      <p:bldP spid="39" grpId="0"/>
      <p:bldP spid="40" grpId="0"/>
      <p:bldP spid="41" grpId="0"/>
      <p:bldP spid="42" grpId="0" animBg="1"/>
      <p:bldP spid="43" grpId="0"/>
      <p:bldP spid="44" grpId="0"/>
      <p:bldP spid="48" grpId="0"/>
      <p:bldP spid="49"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55" name="Text Box 39"/>
          <p:cNvSpPr txBox="1">
            <a:spLocks noChangeArrowheads="1"/>
          </p:cNvSpPr>
          <p:nvPr/>
        </p:nvSpPr>
        <p:spPr bwMode="auto">
          <a:xfrm>
            <a:off x="2005146" y="3177926"/>
            <a:ext cx="1149199"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解： </a:t>
            </a:r>
          </a:p>
        </p:txBody>
      </p:sp>
      <p:sp>
        <p:nvSpPr>
          <p:cNvPr id="60456" name="Text Box 40"/>
          <p:cNvSpPr txBox="1">
            <a:spLocks noChangeArrowheads="1"/>
          </p:cNvSpPr>
          <p:nvPr/>
        </p:nvSpPr>
        <p:spPr bwMode="auto">
          <a:xfrm>
            <a:off x="2581408" y="3177926"/>
            <a:ext cx="18462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光程差为 </a:t>
            </a:r>
          </a:p>
        </p:txBody>
      </p:sp>
      <p:sp>
        <p:nvSpPr>
          <p:cNvPr id="60458" name="Text Box 42"/>
          <p:cNvSpPr txBox="1">
            <a:spLocks noChangeArrowheads="1"/>
          </p:cNvSpPr>
          <p:nvPr/>
        </p:nvSpPr>
        <p:spPr bwMode="auto">
          <a:xfrm>
            <a:off x="2005146" y="3739901"/>
            <a:ext cx="605427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由题意，劈形膜上有</a:t>
            </a:r>
            <a:r>
              <a:rPr kumimoji="0" lang="en-US" altLang="zh-CN" sz="2800" dirty="0">
                <a:solidFill>
                  <a:srgbClr val="0000FF"/>
                </a:solidFill>
                <a:latin typeface="+mn-lt"/>
                <a:ea typeface="+mn-ea"/>
              </a:rPr>
              <a:t>6</a:t>
            </a:r>
            <a:r>
              <a:rPr kumimoji="0" lang="zh-CN" altLang="en-US" sz="2800" dirty="0">
                <a:solidFill>
                  <a:srgbClr val="0000FF"/>
                </a:solidFill>
                <a:latin typeface="+mn-lt"/>
                <a:ea typeface="+mn-ea"/>
              </a:rPr>
              <a:t>条明条纹，其中第一条在棱边处，明条纹中心的条件是：</a:t>
            </a:r>
          </a:p>
        </p:txBody>
      </p:sp>
      <mc:AlternateContent xmlns:mc="http://schemas.openxmlformats.org/markup-compatibility/2006" xmlns:a14="http://schemas.microsoft.com/office/drawing/2010/main">
        <mc:Choice Requires="a14">
          <p:sp>
            <p:nvSpPr>
              <p:cNvPr id="194602" name="Text Box 45"/>
              <p:cNvSpPr txBox="1">
                <a:spLocks noChangeArrowheads="1"/>
              </p:cNvSpPr>
              <p:nvPr/>
            </p:nvSpPr>
            <p:spPr bwMode="auto">
              <a:xfrm>
                <a:off x="2005146" y="5130550"/>
                <a:ext cx="9393238"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在边缘处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=5</m:t>
                    </m:r>
                  </m:oMath>
                </a14:m>
                <a:r>
                  <a:rPr kumimoji="0" lang="zh-CN" altLang="en-US" sz="2800" dirty="0">
                    <a:solidFill>
                      <a:srgbClr val="0000FF"/>
                    </a:solidFill>
                    <a:latin typeface="+mn-lt"/>
                    <a:ea typeface="+mn-ea"/>
                  </a:rPr>
                  <a:t>，对应第六条明条纹中心，所以薄膜厚度为 </a:t>
                </a:r>
              </a:p>
            </p:txBody>
          </p:sp>
        </mc:Choice>
        <mc:Fallback xmlns="">
          <p:sp>
            <p:nvSpPr>
              <p:cNvPr id="194602" name="Text Box 45"/>
              <p:cNvSpPr txBox="1">
                <a:spLocks noRot="1" noChangeAspect="1" noMove="1" noResize="1" noEditPoints="1" noAdjustHandles="1" noChangeArrowheads="1" noChangeShapeType="1" noTextEdit="1"/>
              </p:cNvSpPr>
              <p:nvPr/>
            </p:nvSpPr>
            <p:spPr bwMode="auto">
              <a:xfrm>
                <a:off x="2005146" y="5130550"/>
                <a:ext cx="9393238" cy="523220"/>
              </a:xfrm>
              <a:prstGeom prst="rect">
                <a:avLst/>
              </a:prstGeom>
              <a:blipFill>
                <a:blip r:embed="rId3"/>
                <a:stretch>
                  <a:fillRect l="-1363" t="-12941" b="-3294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194601" name="Line 54"/>
          <p:cNvSpPr>
            <a:spLocks noChangeShapeType="1"/>
          </p:cNvSpPr>
          <p:nvPr/>
        </p:nvSpPr>
        <p:spPr bwMode="auto">
          <a:xfrm>
            <a:off x="1728470" y="-234134"/>
            <a:ext cx="0"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45" name="矩形 44"/>
              <p:cNvSpPr/>
              <p:nvPr/>
            </p:nvSpPr>
            <p:spPr>
              <a:xfrm>
                <a:off x="4409186" y="5653770"/>
                <a:ext cx="7300460" cy="1024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b="0" i="1" smtClean="0">
                              <a:solidFill>
                                <a:srgbClr val="0000FF"/>
                              </a:solidFill>
                              <a:latin typeface="Cambria Math" panose="02040503050406030204" pitchFamily="18" charset="0"/>
                              <a:ea typeface="Cambria Math" panose="02040503050406030204" pitchFamily="18" charset="0"/>
                            </a:rPr>
                            <m:t>6</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b="0" i="1" smtClean="0">
                              <a:solidFill>
                                <a:srgbClr val="0000FF"/>
                              </a:solidFill>
                              <a:latin typeface="Cambria Math" panose="02040503050406030204" pitchFamily="18" charset="0"/>
                              <a:ea typeface="Cambria Math" panose="02040503050406030204" pitchFamily="18" charset="0"/>
                            </a:rPr>
                            <m:t>.461</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10</m:t>
                              </m:r>
                            </m:e>
                            <m: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7</m:t>
                              </m:r>
                            </m:sup>
                          </m:sSup>
                        </m:num>
                        <m:den>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1.46</m:t>
                          </m:r>
                        </m:den>
                      </m:f>
                      <m:r>
                        <a:rPr lang="en-US" altLang="zh-CN" sz="2800" b="0" i="1" smtClean="0">
                          <a:solidFill>
                            <a:srgbClr val="0000FF"/>
                          </a:solidFill>
                          <a:latin typeface="Cambria Math" panose="02040503050406030204" pitchFamily="18" charset="0"/>
                          <a:ea typeface="Cambria Math" panose="02040503050406030204" pitchFamily="18" charset="0"/>
                        </a:rPr>
                        <m:t>=0.935</m:t>
                      </m:r>
                      <m:r>
                        <a:rPr lang="zh-CN" altLang="en-US" sz="2800" b="0" i="1" smtClean="0">
                          <a:solidFill>
                            <a:srgbClr val="0000FF"/>
                          </a:solidFill>
                          <a:latin typeface="Cambria Math" panose="02040503050406030204" pitchFamily="18" charset="0"/>
                          <a:ea typeface="Cambria Math" panose="02040503050406030204" pitchFamily="18" charset="0"/>
                        </a:rPr>
                        <m:t>𝜇</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i="1" dirty="0">
                  <a:solidFill>
                    <a:srgbClr val="0000FF"/>
                  </a:solidFill>
                </a:endParaRPr>
              </a:p>
            </p:txBody>
          </p:sp>
        </mc:Choice>
        <mc:Fallback xmlns="">
          <p:sp>
            <p:nvSpPr>
              <p:cNvPr id="45" name="矩形 44"/>
              <p:cNvSpPr>
                <a:spLocks noRot="1" noChangeAspect="1" noMove="1" noResize="1" noEditPoints="1" noAdjustHandles="1" noChangeArrowheads="1" noChangeShapeType="1" noTextEdit="1"/>
              </p:cNvSpPr>
              <p:nvPr/>
            </p:nvSpPr>
            <p:spPr>
              <a:xfrm>
                <a:off x="4409186" y="5653770"/>
                <a:ext cx="7300460" cy="1024961"/>
              </a:xfrm>
              <a:prstGeom prst="rect">
                <a:avLst/>
              </a:prstGeom>
              <a:blipFill>
                <a:blip r:embed="rId5"/>
                <a:stretch>
                  <a:fillRect/>
                </a:stretch>
              </a:blipFill>
            </p:spPr>
            <p:txBody>
              <a:bodyPr/>
              <a:lstStyle/>
              <a:p>
                <a:r>
                  <a:rPr lang="zh-CN" altLang="en-US">
                    <a:noFill/>
                  </a:rPr>
                  <a:t> </a:t>
                </a:r>
              </a:p>
            </p:txBody>
          </p:sp>
        </mc:Fallback>
      </mc:AlternateContent>
      <p:grpSp>
        <p:nvGrpSpPr>
          <p:cNvPr id="2" name="组合 1"/>
          <p:cNvGrpSpPr/>
          <p:nvPr/>
        </p:nvGrpSpPr>
        <p:grpSpPr>
          <a:xfrm>
            <a:off x="8118597" y="3092201"/>
            <a:ext cx="3827213" cy="1971675"/>
            <a:chOff x="8118597" y="3092201"/>
            <a:chExt cx="3827213" cy="1971675"/>
          </a:xfrm>
        </p:grpSpPr>
        <p:grpSp>
          <p:nvGrpSpPr>
            <p:cNvPr id="4" name="Group 83"/>
            <p:cNvGrpSpPr>
              <a:grpSpLocks/>
            </p:cNvGrpSpPr>
            <p:nvPr/>
          </p:nvGrpSpPr>
          <p:grpSpPr bwMode="auto">
            <a:xfrm>
              <a:off x="8118597" y="3092201"/>
              <a:ext cx="3021012" cy="1971675"/>
              <a:chOff x="3621" y="1884"/>
              <a:chExt cx="1903" cy="1242"/>
            </a:xfrm>
          </p:grpSpPr>
          <p:sp>
            <p:nvSpPr>
              <p:cNvPr id="194572" name="Line 52"/>
              <p:cNvSpPr>
                <a:spLocks noChangeShapeType="1"/>
              </p:cNvSpPr>
              <p:nvPr/>
            </p:nvSpPr>
            <p:spPr bwMode="auto">
              <a:xfrm>
                <a:off x="3796" y="2342"/>
                <a:ext cx="572" cy="343"/>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3" name="Line 53"/>
              <p:cNvSpPr>
                <a:spLocks noChangeShapeType="1"/>
              </p:cNvSpPr>
              <p:nvPr/>
            </p:nvSpPr>
            <p:spPr bwMode="auto">
              <a:xfrm flipV="1">
                <a:off x="3796" y="1884"/>
                <a:ext cx="1145"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4" name="Line 55"/>
              <p:cNvSpPr>
                <a:spLocks noChangeShapeType="1"/>
              </p:cNvSpPr>
              <p:nvPr/>
            </p:nvSpPr>
            <p:spPr bwMode="auto">
              <a:xfrm flipV="1">
                <a:off x="4368" y="2227"/>
                <a:ext cx="1145"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5" name="Line 56"/>
              <p:cNvSpPr>
                <a:spLocks noChangeShapeType="1"/>
              </p:cNvSpPr>
              <p:nvPr/>
            </p:nvSpPr>
            <p:spPr bwMode="auto">
              <a:xfrm>
                <a:off x="4941" y="1884"/>
                <a:ext cx="572" cy="343"/>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6" name="Line 57"/>
              <p:cNvSpPr>
                <a:spLocks noChangeShapeType="1"/>
              </p:cNvSpPr>
              <p:nvPr/>
            </p:nvSpPr>
            <p:spPr bwMode="auto">
              <a:xfrm>
                <a:off x="4376" y="2685"/>
                <a:ext cx="1148" cy="0"/>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7" name="Line 58"/>
              <p:cNvSpPr>
                <a:spLocks noChangeShapeType="1"/>
              </p:cNvSpPr>
              <p:nvPr/>
            </p:nvSpPr>
            <p:spPr bwMode="auto">
              <a:xfrm>
                <a:off x="5513" y="2227"/>
                <a:ext cx="0" cy="458"/>
              </a:xfrm>
              <a:prstGeom prst="line">
                <a:avLst/>
              </a:prstGeom>
              <a:noFill/>
              <a:ln w="41275">
                <a:solidFill>
                  <a:schemeClr val="tx1"/>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8" name="Line 59"/>
              <p:cNvSpPr>
                <a:spLocks noChangeShapeType="1"/>
              </p:cNvSpPr>
              <p:nvPr/>
            </p:nvSpPr>
            <p:spPr bwMode="auto">
              <a:xfrm>
                <a:off x="4838" y="1929"/>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79" name="Line 60"/>
              <p:cNvSpPr>
                <a:spLocks noChangeShapeType="1"/>
              </p:cNvSpPr>
              <p:nvPr/>
            </p:nvSpPr>
            <p:spPr bwMode="auto">
              <a:xfrm>
                <a:off x="4282" y="2153"/>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0" name="Line 61"/>
              <p:cNvSpPr>
                <a:spLocks noChangeShapeType="1"/>
              </p:cNvSpPr>
              <p:nvPr/>
            </p:nvSpPr>
            <p:spPr bwMode="auto">
              <a:xfrm>
                <a:off x="4390" y="2108"/>
                <a:ext cx="572"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1" name="Line 62"/>
              <p:cNvSpPr>
                <a:spLocks noChangeShapeType="1"/>
              </p:cNvSpPr>
              <p:nvPr/>
            </p:nvSpPr>
            <p:spPr bwMode="auto">
              <a:xfrm>
                <a:off x="4049" y="2241"/>
                <a:ext cx="573" cy="343"/>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2" name="Line 63"/>
              <p:cNvSpPr>
                <a:spLocks noChangeShapeType="1"/>
              </p:cNvSpPr>
              <p:nvPr/>
            </p:nvSpPr>
            <p:spPr bwMode="auto">
              <a:xfrm>
                <a:off x="3934" y="2302"/>
                <a:ext cx="573" cy="343"/>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3" name="Rectangle 73"/>
              <p:cNvSpPr>
                <a:spLocks noChangeArrowheads="1"/>
              </p:cNvSpPr>
              <p:nvPr/>
            </p:nvSpPr>
            <p:spPr bwMode="auto">
              <a:xfrm>
                <a:off x="4345" y="2678"/>
                <a:ext cx="1172" cy="448"/>
              </a:xfrm>
              <a:prstGeom prst="rect">
                <a:avLst/>
              </a:prstGeom>
              <a:solidFill>
                <a:schemeClr val="accent1"/>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94584" name="AutoShape 74"/>
              <p:cNvSpPr>
                <a:spLocks noChangeArrowheads="1"/>
              </p:cNvSpPr>
              <p:nvPr/>
            </p:nvSpPr>
            <p:spPr bwMode="auto">
              <a:xfrm rot="12713623" flipH="1">
                <a:off x="3621" y="2546"/>
                <a:ext cx="886" cy="364"/>
              </a:xfrm>
              <a:prstGeom prst="parallelogram">
                <a:avLst>
                  <a:gd name="adj" fmla="val 60852"/>
                </a:avLst>
              </a:prstGeom>
              <a:solidFill>
                <a:schemeClr val="accent1"/>
              </a:solidFill>
              <a:ln w="9525">
                <a:solidFill>
                  <a:schemeClr val="tx1"/>
                </a:solidFill>
                <a:miter lim="800000"/>
                <a:headEnd/>
                <a:tailEnd/>
              </a:ln>
            </p:spPr>
            <p:txBody>
              <a:bodyPr rot="10800000"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ClrTx/>
                  <a:buFontTx/>
                  <a:buNone/>
                </a:pPr>
                <a:endParaRPr kumimoji="0" lang="zh-CN" altLang="en-US" sz="2800">
                  <a:solidFill>
                    <a:srgbClr val="0000FF"/>
                  </a:solidFill>
                  <a:latin typeface="+mn-lt"/>
                  <a:ea typeface="+mn-ea"/>
                </a:endParaRPr>
              </a:p>
            </p:txBody>
          </p:sp>
          <p:sp>
            <p:nvSpPr>
              <p:cNvPr id="194587" name="Line 78"/>
              <p:cNvSpPr>
                <a:spLocks noChangeShapeType="1"/>
              </p:cNvSpPr>
              <p:nvPr/>
            </p:nvSpPr>
            <p:spPr bwMode="auto">
              <a:xfrm>
                <a:off x="4730" y="1977"/>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8" name="Line 79"/>
              <p:cNvSpPr>
                <a:spLocks noChangeShapeType="1"/>
              </p:cNvSpPr>
              <p:nvPr/>
            </p:nvSpPr>
            <p:spPr bwMode="auto">
              <a:xfrm>
                <a:off x="4518" y="2053"/>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89" name="Line 80"/>
              <p:cNvSpPr>
                <a:spLocks noChangeShapeType="1"/>
              </p:cNvSpPr>
              <p:nvPr/>
            </p:nvSpPr>
            <p:spPr bwMode="auto">
              <a:xfrm>
                <a:off x="4942" y="1889"/>
                <a:ext cx="572" cy="344"/>
              </a:xfrm>
              <a:prstGeom prst="line">
                <a:avLst/>
              </a:prstGeom>
              <a:noFill/>
              <a:ln w="41275">
                <a:solidFill>
                  <a:srgbClr val="FF0000"/>
                </a:solidFill>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90" name="Line 81"/>
              <p:cNvSpPr>
                <a:spLocks noChangeShapeType="1"/>
              </p:cNvSpPr>
              <p:nvPr/>
            </p:nvSpPr>
            <p:spPr bwMode="auto">
              <a:xfrm>
                <a:off x="4626" y="2017"/>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94591" name="Line 82"/>
              <p:cNvSpPr>
                <a:spLocks noChangeShapeType="1"/>
              </p:cNvSpPr>
              <p:nvPr/>
            </p:nvSpPr>
            <p:spPr bwMode="auto">
              <a:xfrm>
                <a:off x="4174" y="2201"/>
                <a:ext cx="573" cy="344"/>
              </a:xfrm>
              <a:prstGeom prst="line">
                <a:avLst/>
              </a:prstGeom>
              <a:noFill/>
              <a:ln w="41275">
                <a:solidFill>
                  <a:srgbClr val="0000FF"/>
                </a:solidFill>
                <a:prstDash val="dash"/>
                <a:round/>
                <a:headEnd/>
                <a:tailEnd/>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46" name="矩形 45"/>
                <p:cNvSpPr/>
                <p:nvPr/>
              </p:nvSpPr>
              <p:spPr>
                <a:xfrm>
                  <a:off x="10158782" y="3818720"/>
                  <a:ext cx="17870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=1.46</m:t>
                        </m:r>
                      </m:oMath>
                    </m:oMathPara>
                  </a14:m>
                  <a:endParaRPr lang="zh-CN" altLang="en-US" sz="2800" dirty="0">
                    <a:solidFill>
                      <a:srgbClr val="0000FF"/>
                    </a:solidFill>
                  </a:endParaRPr>
                </a:p>
              </p:txBody>
            </p:sp>
          </mc:Choice>
          <mc:Fallback xmlns="">
            <p:sp>
              <p:nvSpPr>
                <p:cNvPr id="46" name="矩形 45"/>
                <p:cNvSpPr>
                  <a:spLocks noRot="1" noChangeAspect="1" noMove="1" noResize="1" noEditPoints="1" noAdjustHandles="1" noChangeArrowheads="1" noChangeShapeType="1" noTextEdit="1"/>
                </p:cNvSpPr>
                <p:nvPr/>
              </p:nvSpPr>
              <p:spPr>
                <a:xfrm>
                  <a:off x="10158782" y="3818720"/>
                  <a:ext cx="178702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矩形 46"/>
                <p:cNvSpPr/>
                <p:nvPr/>
              </p:nvSpPr>
              <p:spPr>
                <a:xfrm>
                  <a:off x="9326674" y="4457069"/>
                  <a:ext cx="17953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𝑛</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=3.42</m:t>
                        </m:r>
                      </m:oMath>
                    </m:oMathPara>
                  </a14:m>
                  <a:endParaRPr lang="zh-CN" altLang="en-US" sz="2800" dirty="0">
                    <a:solidFill>
                      <a:srgbClr val="0000FF"/>
                    </a:solidFill>
                  </a:endParaRPr>
                </a:p>
              </p:txBody>
            </p:sp>
          </mc:Choice>
          <mc:Fallback xmlns="">
            <p:sp>
              <p:nvSpPr>
                <p:cNvPr id="47" name="矩形 46"/>
                <p:cNvSpPr>
                  <a:spLocks noRot="1" noChangeAspect="1" noMove="1" noResize="1" noEditPoints="1" noAdjustHandles="1" noChangeArrowheads="1" noChangeShapeType="1" noTextEdit="1"/>
                </p:cNvSpPr>
                <p:nvPr/>
              </p:nvSpPr>
              <p:spPr>
                <a:xfrm>
                  <a:off x="9326674" y="4457069"/>
                  <a:ext cx="1795300" cy="523220"/>
                </a:xfrm>
                <a:prstGeom prst="rect">
                  <a:avLst/>
                </a:prstGeom>
                <a:blipFill>
                  <a:blip r:embed="rId7"/>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1" name="矩形 50"/>
              <p:cNvSpPr/>
              <p:nvPr/>
            </p:nvSpPr>
            <p:spPr>
              <a:xfrm>
                <a:off x="4029057" y="3180490"/>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1" name="矩形 50"/>
              <p:cNvSpPr>
                <a:spLocks noRot="1" noChangeAspect="1" noMove="1" noResize="1" noEditPoints="1" noAdjustHandles="1" noChangeArrowheads="1" noChangeShapeType="1" noTextEdit="1"/>
              </p:cNvSpPr>
              <p:nvPr/>
            </p:nvSpPr>
            <p:spPr>
              <a:xfrm>
                <a:off x="4029057" y="3180490"/>
                <a:ext cx="171623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矩形 51"/>
              <p:cNvSpPr/>
              <p:nvPr/>
            </p:nvSpPr>
            <p:spPr>
              <a:xfrm>
                <a:off x="4208749" y="4601952"/>
                <a:ext cx="102502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52" name="矩形 51"/>
              <p:cNvSpPr>
                <a:spLocks noRot="1" noChangeAspect="1" noMove="1" noResize="1" noEditPoints="1" noAdjustHandles="1" noChangeArrowheads="1" noChangeShapeType="1" noTextEdit="1"/>
              </p:cNvSpPr>
              <p:nvPr/>
            </p:nvSpPr>
            <p:spPr>
              <a:xfrm>
                <a:off x="4208749" y="4601952"/>
                <a:ext cx="1025024"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3" name="矩形 52"/>
              <p:cNvSpPr/>
              <p:nvPr/>
            </p:nvSpPr>
            <p:spPr>
              <a:xfrm>
                <a:off x="2711432" y="4613582"/>
                <a:ext cx="171623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53" name="矩形 52"/>
              <p:cNvSpPr>
                <a:spLocks noRot="1" noChangeAspect="1" noMove="1" noResize="1" noEditPoints="1" noAdjustHandles="1" noChangeArrowheads="1" noChangeShapeType="1" noTextEdit="1"/>
              </p:cNvSpPr>
              <p:nvPr/>
            </p:nvSpPr>
            <p:spPr>
              <a:xfrm>
                <a:off x="2711432" y="4613582"/>
                <a:ext cx="1716239"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5836658" y="4601676"/>
                <a:ext cx="27760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=0,1,2,3,⋯</m:t>
                          </m:r>
                        </m:e>
                      </m:d>
                    </m:oMath>
                  </m:oMathPara>
                </a14:m>
                <a:endParaRPr lang="zh-CN" altLang="en-US" sz="2800" dirty="0"/>
              </a:p>
            </p:txBody>
          </p:sp>
        </mc:Choice>
        <mc:Fallback xmlns="">
          <p:sp>
            <p:nvSpPr>
              <p:cNvPr id="54" name="矩形 53"/>
              <p:cNvSpPr>
                <a:spLocks noRot="1" noChangeAspect="1" noMove="1" noResize="1" noEditPoints="1" noAdjustHandles="1" noChangeArrowheads="1" noChangeShapeType="1" noTextEdit="1"/>
              </p:cNvSpPr>
              <p:nvPr/>
            </p:nvSpPr>
            <p:spPr>
              <a:xfrm>
                <a:off x="5836658" y="4601676"/>
                <a:ext cx="2776080"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Text Box 30"/>
              <p:cNvSpPr txBox="1">
                <a:spLocks noChangeArrowheads="1"/>
              </p:cNvSpPr>
              <p:nvPr/>
            </p:nvSpPr>
            <p:spPr bwMode="auto">
              <a:xfrm>
                <a:off x="2005146" y="443203"/>
                <a:ext cx="9455150" cy="2678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None/>
                </a:pPr>
                <a:r>
                  <a:rPr kumimoji="0" lang="zh-CN" altLang="en-US" sz="2800" dirty="0">
                    <a:solidFill>
                      <a:srgbClr val="0000FF"/>
                    </a:solidFill>
                    <a:latin typeface="+mn-lt"/>
                    <a:ea typeface="+mn-ea"/>
                  </a:rPr>
                  <a:t>例：在半导体元件生产中，测定硅片上的二氧化硅薄膜厚度的常用方法是：将</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薄膜的一部分磨成劈形薄膜，通过观察垂直入射光在其上面产生的干涉条纹，计算出其厚度。已知</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的折射率为</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=1.46</m:t>
                    </m:r>
                  </m:oMath>
                </a14:m>
                <a:r>
                  <a:rPr kumimoji="0"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oMath>
                </a14:m>
                <a:r>
                  <a:rPr kumimoji="0" lang="zh-CN" altLang="en-US" sz="2800" dirty="0">
                    <a:solidFill>
                      <a:srgbClr val="0000FF"/>
                    </a:solidFill>
                    <a:latin typeface="+mn-lt"/>
                    <a:ea typeface="+mn-ea"/>
                  </a:rPr>
                  <a:t>的折射率</a:t>
                </a:r>
                <a14:m>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=3.42</m:t>
                    </m:r>
                  </m:oMath>
                </a14:m>
                <a:r>
                  <a:rPr kumimoji="0" lang="zh-CN" altLang="en-US" sz="2800" dirty="0">
                    <a:solidFill>
                      <a:srgbClr val="0000FF"/>
                    </a:solidFill>
                    <a:latin typeface="+mn-lt"/>
                    <a:ea typeface="+mn-ea"/>
                  </a:rPr>
                  <a:t>，若用波长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=546.1</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kumimoji="0" lang="zh-CN" altLang="en-US" sz="2800" dirty="0">
                    <a:solidFill>
                      <a:srgbClr val="0000FF"/>
                    </a:solidFill>
                    <a:latin typeface="+mn-lt"/>
                    <a:ea typeface="+mn-ea"/>
                  </a:rPr>
                  <a:t>的绿光垂直照射，观察到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劈形膜上出现</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条完整的暗条纹，问</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𝑆𝑖</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𝑂</m:t>
                        </m:r>
                      </m:e>
                      <m:sub>
                        <m:r>
                          <a:rPr lang="en-US" altLang="zh-CN" sz="2800" i="1">
                            <a:solidFill>
                              <a:srgbClr val="0000FF"/>
                            </a:solidFill>
                            <a:latin typeface="Cambria Math" panose="02040503050406030204" pitchFamily="18" charset="0"/>
                            <a:ea typeface="Cambria Math" panose="02040503050406030204" pitchFamily="18" charset="0"/>
                          </a:rPr>
                          <m:t>2</m:t>
                        </m:r>
                      </m:sub>
                    </m:sSub>
                  </m:oMath>
                </a14:m>
                <a:r>
                  <a:rPr kumimoji="0" lang="zh-CN" altLang="en-US" sz="2800" dirty="0">
                    <a:solidFill>
                      <a:srgbClr val="0000FF"/>
                    </a:solidFill>
                    <a:latin typeface="+mn-lt"/>
                    <a:ea typeface="+mn-ea"/>
                  </a:rPr>
                  <a:t>薄膜的厚度是多少？ </a:t>
                </a:r>
              </a:p>
            </p:txBody>
          </p:sp>
        </mc:Choice>
        <mc:Fallback xmlns="">
          <p:sp>
            <p:nvSpPr>
              <p:cNvPr id="36" name="Text Box 30"/>
              <p:cNvSpPr txBox="1">
                <a:spLocks noRot="1" noChangeAspect="1" noMove="1" noResize="1" noEditPoints="1" noAdjustHandles="1" noChangeArrowheads="1" noChangeShapeType="1" noTextEdit="1"/>
              </p:cNvSpPr>
              <p:nvPr/>
            </p:nvSpPr>
            <p:spPr bwMode="auto">
              <a:xfrm>
                <a:off x="2005146" y="443203"/>
                <a:ext cx="9455150" cy="2678113"/>
              </a:xfrm>
              <a:prstGeom prst="rect">
                <a:avLst/>
              </a:prstGeom>
              <a:blipFill>
                <a:blip r:embed="rId12"/>
                <a:stretch>
                  <a:fillRect l="-1354" t="-2506" r="-1289" b="-546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2519070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left)">
                                      <p:cBhvr>
                                        <p:cTn id="7" dur="5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0455"/>
                                        </p:tgtEl>
                                        <p:attrNameLst>
                                          <p:attrName>style.visibility</p:attrName>
                                        </p:attrNameLst>
                                      </p:cBhvr>
                                      <p:to>
                                        <p:strVal val="visible"/>
                                      </p:to>
                                    </p:set>
                                    <p:animEffect transition="in" filter="wipe(left)">
                                      <p:cBhvr>
                                        <p:cTn id="17" dur="500"/>
                                        <p:tgtEl>
                                          <p:spTgt spid="604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0456"/>
                                        </p:tgtEl>
                                        <p:attrNameLst>
                                          <p:attrName>style.visibility</p:attrName>
                                        </p:attrNameLst>
                                      </p:cBhvr>
                                      <p:to>
                                        <p:strVal val="visible"/>
                                      </p:to>
                                    </p:set>
                                    <p:animEffect transition="in" filter="wipe(left)">
                                      <p:cBhvr>
                                        <p:cTn id="22" dur="500"/>
                                        <p:tgtEl>
                                          <p:spTgt spid="604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1"/>
                                        </p:tgtEl>
                                        <p:attrNameLst>
                                          <p:attrName>style.visibility</p:attrName>
                                        </p:attrNameLst>
                                      </p:cBhvr>
                                      <p:to>
                                        <p:strVal val="visible"/>
                                      </p:to>
                                    </p:set>
                                    <p:animEffect transition="in" filter="wipe(left)">
                                      <p:cBhvr>
                                        <p:cTn id="27" dur="500"/>
                                        <p:tgtEl>
                                          <p:spTgt spid="5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60458"/>
                                        </p:tgtEl>
                                        <p:attrNameLst>
                                          <p:attrName>style.visibility</p:attrName>
                                        </p:attrNameLst>
                                      </p:cBhvr>
                                      <p:to>
                                        <p:strVal val="visible"/>
                                      </p:to>
                                    </p:set>
                                    <p:animEffect transition="in" filter="wipe(left)">
                                      <p:cBhvr>
                                        <p:cTn id="32" dur="500"/>
                                        <p:tgtEl>
                                          <p:spTgt spid="6045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wipe(left)">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wipe(left)">
                                      <p:cBhvr>
                                        <p:cTn id="42" dur="500"/>
                                        <p:tgtEl>
                                          <p:spTgt spid="5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4"/>
                                        </p:tgtEl>
                                        <p:attrNameLst>
                                          <p:attrName>style.visibility</p:attrName>
                                        </p:attrNameLst>
                                      </p:cBhvr>
                                      <p:to>
                                        <p:strVal val="visible"/>
                                      </p:to>
                                    </p:set>
                                    <p:animEffect transition="in" filter="wipe(left)">
                                      <p:cBhvr>
                                        <p:cTn id="47" dur="500"/>
                                        <p:tgtEl>
                                          <p:spTgt spid="5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4602"/>
                                        </p:tgtEl>
                                        <p:attrNameLst>
                                          <p:attrName>style.visibility</p:attrName>
                                        </p:attrNameLst>
                                      </p:cBhvr>
                                      <p:to>
                                        <p:strVal val="visible"/>
                                      </p:to>
                                    </p:set>
                                    <p:animEffect transition="in" filter="wipe(left)">
                                      <p:cBhvr>
                                        <p:cTn id="52" dur="500"/>
                                        <p:tgtEl>
                                          <p:spTgt spid="19460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left)">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455" grpId="0"/>
      <p:bldP spid="60456" grpId="0"/>
      <p:bldP spid="60458" grpId="0"/>
      <p:bldP spid="194602" grpId="0"/>
      <p:bldP spid="45" grpId="0"/>
      <p:bldP spid="51" grpId="0"/>
      <p:bldP spid="52" grpId="0"/>
      <p:bldP spid="53" grpId="0"/>
      <p:bldP spid="54" grpId="0"/>
      <p:bldP spid="3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ChangeArrowheads="1"/>
          </p:cNvSpPr>
          <p:nvPr/>
        </p:nvSpPr>
        <p:spPr bwMode="auto">
          <a:xfrm>
            <a:off x="742951" y="511175"/>
            <a:ext cx="8782049"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例</a:t>
            </a:r>
            <a:r>
              <a:rPr lang="en-US" altLang="zh-CN" sz="2800" dirty="0">
                <a:solidFill>
                  <a:srgbClr val="0000FF"/>
                </a:solidFill>
                <a:latin typeface="+mn-lt"/>
                <a:ea typeface="+mn-ea"/>
              </a:rPr>
              <a:t>12.5</a:t>
            </a:r>
            <a:r>
              <a:rPr lang="zh-CN" altLang="en-US" sz="2800" dirty="0">
                <a:solidFill>
                  <a:srgbClr val="0000FF"/>
                </a:solidFill>
                <a:latin typeface="+mn-lt"/>
                <a:ea typeface="+mn-ea"/>
              </a:rPr>
              <a:t>：利用空气劈尖的等厚干涉条纹可以检测工件表面存在的极小的加工纹路，在经过精密加工的工件表面上放一光学平面玻璃，使其间形成空气劈形膜，用单色光照射玻璃表面，并在显微镜下观察到干涉条纹。</a:t>
            </a:r>
          </a:p>
        </p:txBody>
      </p:sp>
      <p:grpSp>
        <p:nvGrpSpPr>
          <p:cNvPr id="102404" name="Group 4"/>
          <p:cNvGrpSpPr>
            <a:grpSpLocks/>
          </p:cNvGrpSpPr>
          <p:nvPr/>
        </p:nvGrpSpPr>
        <p:grpSpPr bwMode="auto">
          <a:xfrm>
            <a:off x="6438901" y="2705101"/>
            <a:ext cx="1552575" cy="1573213"/>
            <a:chOff x="4254" y="1801"/>
            <a:chExt cx="978" cy="991"/>
          </a:xfrm>
        </p:grpSpPr>
        <p:sp>
          <p:nvSpPr>
            <p:cNvPr id="102432" name="Rectangle 5"/>
            <p:cNvSpPr>
              <a:spLocks noChangeArrowheads="1"/>
            </p:cNvSpPr>
            <p:nvPr/>
          </p:nvSpPr>
          <p:spPr bwMode="auto">
            <a:xfrm>
              <a:off x="4617" y="2357"/>
              <a:ext cx="1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2433" name="Arc 6"/>
            <p:cNvSpPr>
              <a:spLocks noChangeArrowheads="1"/>
            </p:cNvSpPr>
            <p:nvPr/>
          </p:nvSpPr>
          <p:spPr bwMode="auto">
            <a:xfrm flipH="1">
              <a:off x="4480" y="2185"/>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4" name="Freeform 7"/>
            <p:cNvSpPr>
              <a:spLocks noChangeArrowheads="1"/>
            </p:cNvSpPr>
            <p:nvPr/>
          </p:nvSpPr>
          <p:spPr bwMode="auto">
            <a:xfrm>
              <a:off x="4564" y="1838"/>
              <a:ext cx="1" cy="342"/>
            </a:xfrm>
            <a:custGeom>
              <a:avLst/>
              <a:gdLst>
                <a:gd name="T0" fmla="*/ 0 w 1"/>
                <a:gd name="T1" fmla="*/ 0 h 444"/>
                <a:gd name="T2" fmla="*/ 1 w 1"/>
                <a:gd name="T3" fmla="*/ 156 h 444"/>
                <a:gd name="T4" fmla="*/ 0 60000 65536"/>
                <a:gd name="T5" fmla="*/ 0 60000 65536"/>
              </a:gdLst>
              <a:ahLst/>
              <a:cxnLst>
                <a:cxn ang="T4">
                  <a:pos x="T0" y="T1"/>
                </a:cxn>
                <a:cxn ang="T5">
                  <a:pos x="T2" y="T3"/>
                </a:cxn>
              </a:cxnLst>
              <a:rect l="0" t="0" r="r" b="b"/>
              <a:pathLst>
                <a:path w="1" h="444">
                  <a:moveTo>
                    <a:pt x="0" y="0"/>
                  </a:moveTo>
                  <a:lnTo>
                    <a:pt x="1" y="444"/>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5" name="Line 8"/>
            <p:cNvSpPr>
              <a:spLocks noChangeShapeType="1"/>
            </p:cNvSpPr>
            <p:nvPr/>
          </p:nvSpPr>
          <p:spPr bwMode="auto">
            <a:xfrm>
              <a:off x="4564" y="2365"/>
              <a:ext cx="0" cy="371"/>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6" name="Arc 9"/>
            <p:cNvSpPr>
              <a:spLocks noChangeArrowheads="1"/>
            </p:cNvSpPr>
            <p:nvPr/>
          </p:nvSpPr>
          <p:spPr bwMode="auto">
            <a:xfrm flipH="1">
              <a:off x="4668"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7" name="Line 10"/>
            <p:cNvSpPr>
              <a:spLocks noChangeShapeType="1"/>
            </p:cNvSpPr>
            <p:nvPr/>
          </p:nvSpPr>
          <p:spPr bwMode="auto">
            <a:xfrm>
              <a:off x="4752" y="1801"/>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38" name="Freeform 11"/>
            <p:cNvSpPr>
              <a:spLocks noChangeArrowheads="1"/>
            </p:cNvSpPr>
            <p:nvPr/>
          </p:nvSpPr>
          <p:spPr bwMode="auto">
            <a:xfrm>
              <a:off x="4752" y="2356"/>
              <a:ext cx="1" cy="403"/>
            </a:xfrm>
            <a:custGeom>
              <a:avLst/>
              <a:gdLst>
                <a:gd name="T0" fmla="*/ 0 w 1"/>
                <a:gd name="T1" fmla="*/ 0 h 522"/>
                <a:gd name="T2" fmla="*/ 0 w 1"/>
                <a:gd name="T3" fmla="*/ 185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39" name="Arc 12"/>
            <p:cNvSpPr>
              <a:spLocks noChangeArrowheads="1"/>
            </p:cNvSpPr>
            <p:nvPr/>
          </p:nvSpPr>
          <p:spPr bwMode="auto">
            <a:xfrm flipH="1">
              <a:off x="4856"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0" name="Freeform 13"/>
            <p:cNvSpPr>
              <a:spLocks noChangeArrowheads="1"/>
            </p:cNvSpPr>
            <p:nvPr/>
          </p:nvSpPr>
          <p:spPr bwMode="auto">
            <a:xfrm>
              <a:off x="4940" y="1847"/>
              <a:ext cx="1" cy="324"/>
            </a:xfrm>
            <a:custGeom>
              <a:avLst/>
              <a:gdLst>
                <a:gd name="T0" fmla="*/ 0 w 1"/>
                <a:gd name="T1" fmla="*/ 0 h 420"/>
                <a:gd name="T2" fmla="*/ 1 w 1"/>
                <a:gd name="T3" fmla="*/ 149 h 420"/>
                <a:gd name="T4" fmla="*/ 0 60000 65536"/>
                <a:gd name="T5" fmla="*/ 0 60000 65536"/>
              </a:gdLst>
              <a:ahLst/>
              <a:cxnLst>
                <a:cxn ang="T4">
                  <a:pos x="T0" y="T1"/>
                </a:cxn>
                <a:cxn ang="T5">
                  <a:pos x="T2" y="T3"/>
                </a:cxn>
              </a:cxnLst>
              <a:rect l="0" t="0" r="r" b="b"/>
              <a:pathLst>
                <a:path w="1" h="420">
                  <a:moveTo>
                    <a:pt x="0" y="0"/>
                  </a:moveTo>
                  <a:lnTo>
                    <a:pt x="1" y="42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1" name="Line 14"/>
            <p:cNvSpPr>
              <a:spLocks noChangeShapeType="1"/>
            </p:cNvSpPr>
            <p:nvPr/>
          </p:nvSpPr>
          <p:spPr bwMode="auto">
            <a:xfrm>
              <a:off x="4940" y="2356"/>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42" name="Arc 15"/>
            <p:cNvSpPr>
              <a:spLocks noChangeArrowheads="1"/>
            </p:cNvSpPr>
            <p:nvPr/>
          </p:nvSpPr>
          <p:spPr bwMode="auto">
            <a:xfrm flipH="1">
              <a:off x="5044" y="2176"/>
              <a:ext cx="89"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3" name="Freeform 16"/>
            <p:cNvSpPr>
              <a:spLocks noChangeArrowheads="1"/>
            </p:cNvSpPr>
            <p:nvPr/>
          </p:nvSpPr>
          <p:spPr bwMode="auto">
            <a:xfrm>
              <a:off x="5128" y="1986"/>
              <a:ext cx="1" cy="185"/>
            </a:xfrm>
            <a:custGeom>
              <a:avLst/>
              <a:gdLst>
                <a:gd name="T0" fmla="*/ 0 w 1"/>
                <a:gd name="T1" fmla="*/ 0 h 240"/>
                <a:gd name="T2" fmla="*/ 1 w 1"/>
                <a:gd name="T3" fmla="*/ 85 h 240"/>
                <a:gd name="T4" fmla="*/ 0 60000 65536"/>
                <a:gd name="T5" fmla="*/ 0 60000 65536"/>
              </a:gdLst>
              <a:ahLst/>
              <a:cxnLst>
                <a:cxn ang="T4">
                  <a:pos x="T0" y="T1"/>
                </a:cxn>
                <a:cxn ang="T5">
                  <a:pos x="T2" y="T3"/>
                </a:cxn>
              </a:cxnLst>
              <a:rect l="0" t="0" r="r" b="b"/>
              <a:pathLst>
                <a:path w="1" h="240">
                  <a:moveTo>
                    <a:pt x="0" y="0"/>
                  </a:moveTo>
                  <a:lnTo>
                    <a:pt x="1" y="24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4" name="Freeform 17"/>
            <p:cNvSpPr>
              <a:spLocks noChangeArrowheads="1"/>
            </p:cNvSpPr>
            <p:nvPr/>
          </p:nvSpPr>
          <p:spPr bwMode="auto">
            <a:xfrm>
              <a:off x="5128" y="2356"/>
              <a:ext cx="1" cy="232"/>
            </a:xfrm>
            <a:custGeom>
              <a:avLst/>
              <a:gdLst>
                <a:gd name="T0" fmla="*/ 0 w 1"/>
                <a:gd name="T1" fmla="*/ 0 h 300"/>
                <a:gd name="T2" fmla="*/ 0 w 1"/>
                <a:gd name="T3" fmla="*/ 107 h 300"/>
                <a:gd name="T4" fmla="*/ 0 60000 65536"/>
                <a:gd name="T5" fmla="*/ 0 60000 65536"/>
              </a:gdLst>
              <a:ahLst/>
              <a:cxnLst>
                <a:cxn ang="T4">
                  <a:pos x="T0" y="T1"/>
                </a:cxn>
                <a:cxn ang="T5">
                  <a:pos x="T2" y="T3"/>
                </a:cxn>
              </a:cxnLst>
              <a:rect l="0" t="0" r="r" b="b"/>
              <a:pathLst>
                <a:path w="1" h="300">
                  <a:moveTo>
                    <a:pt x="0" y="0"/>
                  </a:moveTo>
                  <a:lnTo>
                    <a:pt x="0" y="30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5" name="Arc 18"/>
            <p:cNvSpPr>
              <a:spLocks noChangeArrowheads="1"/>
            </p:cNvSpPr>
            <p:nvPr/>
          </p:nvSpPr>
          <p:spPr bwMode="auto">
            <a:xfrm flipH="1">
              <a:off x="4292"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6" name="Freeform 19"/>
            <p:cNvSpPr>
              <a:spLocks noChangeArrowheads="1"/>
            </p:cNvSpPr>
            <p:nvPr/>
          </p:nvSpPr>
          <p:spPr bwMode="auto">
            <a:xfrm>
              <a:off x="4376" y="1973"/>
              <a:ext cx="1" cy="198"/>
            </a:xfrm>
            <a:custGeom>
              <a:avLst/>
              <a:gdLst>
                <a:gd name="T0" fmla="*/ 0 w 1"/>
                <a:gd name="T1" fmla="*/ 0 h 258"/>
                <a:gd name="T2" fmla="*/ 1 w 1"/>
                <a:gd name="T3" fmla="*/ 90 h 258"/>
                <a:gd name="T4" fmla="*/ 0 60000 65536"/>
                <a:gd name="T5" fmla="*/ 0 60000 65536"/>
              </a:gdLst>
              <a:ahLst/>
              <a:cxnLst>
                <a:cxn ang="T4">
                  <a:pos x="T0" y="T1"/>
                </a:cxn>
                <a:cxn ang="T5">
                  <a:pos x="T2" y="T3"/>
                </a:cxn>
              </a:cxnLst>
              <a:rect l="0" t="0" r="r" b="b"/>
              <a:pathLst>
                <a:path w="1" h="258">
                  <a:moveTo>
                    <a:pt x="0" y="0"/>
                  </a:moveTo>
                  <a:lnTo>
                    <a:pt x="1" y="258"/>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7" name="Freeform 20"/>
            <p:cNvSpPr>
              <a:spLocks noChangeArrowheads="1"/>
            </p:cNvSpPr>
            <p:nvPr/>
          </p:nvSpPr>
          <p:spPr bwMode="auto">
            <a:xfrm>
              <a:off x="4376" y="2356"/>
              <a:ext cx="1" cy="237"/>
            </a:xfrm>
            <a:custGeom>
              <a:avLst/>
              <a:gdLst>
                <a:gd name="T0" fmla="*/ 0 w 1"/>
                <a:gd name="T1" fmla="*/ 0 h 306"/>
                <a:gd name="T2" fmla="*/ 0 w 1"/>
                <a:gd name="T3" fmla="*/ 111 h 306"/>
                <a:gd name="T4" fmla="*/ 0 60000 65536"/>
                <a:gd name="T5" fmla="*/ 0 60000 65536"/>
              </a:gdLst>
              <a:ahLst/>
              <a:cxnLst>
                <a:cxn ang="T4">
                  <a:pos x="T0" y="T1"/>
                </a:cxn>
                <a:cxn ang="T5">
                  <a:pos x="T2" y="T3"/>
                </a:cxn>
              </a:cxnLst>
              <a:rect l="0" t="0" r="r" b="b"/>
              <a:pathLst>
                <a:path w="1" h="306">
                  <a:moveTo>
                    <a:pt x="0" y="0"/>
                  </a:moveTo>
                  <a:lnTo>
                    <a:pt x="0" y="306"/>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48" name="Oval 21"/>
            <p:cNvSpPr>
              <a:spLocks noChangeArrowheads="1"/>
            </p:cNvSpPr>
            <p:nvPr/>
          </p:nvSpPr>
          <p:spPr bwMode="auto">
            <a:xfrm>
              <a:off x="4254" y="1801"/>
              <a:ext cx="978" cy="962"/>
            </a:xfrm>
            <a:prstGeom prst="ellipse">
              <a:avLst/>
            </a:pr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2449" name="Line 22"/>
            <p:cNvSpPr>
              <a:spLocks noChangeShapeType="1"/>
            </p:cNvSpPr>
            <p:nvPr/>
          </p:nvSpPr>
          <p:spPr bwMode="auto">
            <a:xfrm>
              <a:off x="4645" y="2282"/>
              <a:ext cx="0" cy="296"/>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50" name="Rectangle 23"/>
            <p:cNvSpPr>
              <a:spLocks noChangeArrowheads="1"/>
            </p:cNvSpPr>
            <p:nvPr/>
          </p:nvSpPr>
          <p:spPr bwMode="auto">
            <a:xfrm>
              <a:off x="4752" y="2542"/>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2451" name="Line 24"/>
            <p:cNvSpPr>
              <a:spLocks noChangeShapeType="1"/>
            </p:cNvSpPr>
            <p:nvPr/>
          </p:nvSpPr>
          <p:spPr bwMode="auto">
            <a:xfrm rot="16200000" flipV="1">
              <a:off x="4815"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2" name="Line 25"/>
            <p:cNvSpPr>
              <a:spLocks noChangeShapeType="1"/>
            </p:cNvSpPr>
            <p:nvPr/>
          </p:nvSpPr>
          <p:spPr bwMode="auto">
            <a:xfrm rot="16200000" flipV="1">
              <a:off x="5035" y="2535"/>
              <a:ext cx="0" cy="180"/>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3" name="Line 26"/>
            <p:cNvSpPr>
              <a:spLocks noChangeShapeType="1"/>
            </p:cNvSpPr>
            <p:nvPr/>
          </p:nvSpPr>
          <p:spPr bwMode="auto">
            <a:xfrm rot="5400000" flipV="1">
              <a:off x="4550"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54" name="Line 27"/>
            <p:cNvSpPr>
              <a:spLocks noChangeShapeType="1"/>
            </p:cNvSpPr>
            <p:nvPr/>
          </p:nvSpPr>
          <p:spPr bwMode="auto">
            <a:xfrm rot="5400000" flipV="1">
              <a:off x="4664" y="2529"/>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405" name="Group 28"/>
          <p:cNvGrpSpPr>
            <a:grpSpLocks/>
          </p:cNvGrpSpPr>
          <p:nvPr/>
        </p:nvGrpSpPr>
        <p:grpSpPr bwMode="auto">
          <a:xfrm>
            <a:off x="5753101" y="4381501"/>
            <a:ext cx="3173413" cy="2017713"/>
            <a:chOff x="3665" y="2857"/>
            <a:chExt cx="1999" cy="1271"/>
          </a:xfrm>
        </p:grpSpPr>
        <p:sp>
          <p:nvSpPr>
            <p:cNvPr id="102408" name="Line 29"/>
            <p:cNvSpPr>
              <a:spLocks noChangeShapeType="1"/>
            </p:cNvSpPr>
            <p:nvPr/>
          </p:nvSpPr>
          <p:spPr bwMode="auto">
            <a:xfrm>
              <a:off x="4978" y="3308"/>
              <a:ext cx="0" cy="483"/>
            </a:xfrm>
            <a:prstGeom prst="line">
              <a:avLst/>
            </a:prstGeom>
            <a:noFill/>
            <a:ln w="3810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09" name="Freeform 30"/>
            <p:cNvSpPr>
              <a:spLocks noChangeArrowheads="1"/>
            </p:cNvSpPr>
            <p:nvPr/>
          </p:nvSpPr>
          <p:spPr bwMode="auto">
            <a:xfrm>
              <a:off x="4597" y="3442"/>
              <a:ext cx="1" cy="349"/>
            </a:xfrm>
            <a:custGeom>
              <a:avLst/>
              <a:gdLst>
                <a:gd name="T0" fmla="*/ 0 w 1"/>
                <a:gd name="T1" fmla="*/ 0 h 312"/>
                <a:gd name="T2" fmla="*/ 1 w 1"/>
                <a:gd name="T3" fmla="*/ 488 h 312"/>
                <a:gd name="T4" fmla="*/ 0 60000 65536"/>
                <a:gd name="T5" fmla="*/ 0 60000 65536"/>
              </a:gdLst>
              <a:ahLst/>
              <a:cxnLst>
                <a:cxn ang="T4">
                  <a:pos x="T0" y="T1"/>
                </a:cxn>
                <a:cxn ang="T5">
                  <a:pos x="T2" y="T3"/>
                </a:cxn>
              </a:cxnLst>
              <a:rect l="0" t="0" r="r" b="b"/>
              <a:pathLst>
                <a:path w="1" h="312">
                  <a:moveTo>
                    <a:pt x="0" y="0"/>
                  </a:moveTo>
                  <a:lnTo>
                    <a:pt x="1" y="312"/>
                  </a:lnTo>
                </a:path>
              </a:pathLst>
            </a:custGeom>
            <a:noFill/>
            <a:ln w="3810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0" name="Freeform 31"/>
            <p:cNvSpPr>
              <a:spLocks noChangeArrowheads="1"/>
            </p:cNvSpPr>
            <p:nvPr/>
          </p:nvSpPr>
          <p:spPr bwMode="auto">
            <a:xfrm>
              <a:off x="4809" y="3376"/>
              <a:ext cx="1" cy="481"/>
            </a:xfrm>
            <a:custGeom>
              <a:avLst/>
              <a:gdLst>
                <a:gd name="T0" fmla="*/ 0 w 1"/>
                <a:gd name="T1" fmla="*/ 0 h 543"/>
                <a:gd name="T2" fmla="*/ 0 w 1"/>
                <a:gd name="T3" fmla="*/ 334 h 543"/>
                <a:gd name="T4" fmla="*/ 0 60000 65536"/>
                <a:gd name="T5" fmla="*/ 0 60000 65536"/>
              </a:gdLst>
              <a:ahLst/>
              <a:cxnLst>
                <a:cxn ang="T4">
                  <a:pos x="T0" y="T1"/>
                </a:cxn>
                <a:cxn ang="T5">
                  <a:pos x="T2" y="T3"/>
                </a:cxn>
              </a:cxnLst>
              <a:rect l="0" t="0" r="r" b="b"/>
              <a:pathLst>
                <a:path w="1" h="543">
                  <a:moveTo>
                    <a:pt x="0" y="0"/>
                  </a:moveTo>
                  <a:lnTo>
                    <a:pt x="0" y="543"/>
                  </a:lnTo>
                </a:path>
              </a:pathLst>
            </a:custGeom>
            <a:noFill/>
            <a:ln w="19050">
              <a:solidFill>
                <a:schemeClr val="hlink"/>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1" name="Freeform 32"/>
            <p:cNvSpPr>
              <a:spLocks noChangeArrowheads="1"/>
            </p:cNvSpPr>
            <p:nvPr/>
          </p:nvSpPr>
          <p:spPr bwMode="auto">
            <a:xfrm>
              <a:off x="3665" y="3255"/>
              <a:ext cx="1430" cy="536"/>
            </a:xfrm>
            <a:custGeom>
              <a:avLst/>
              <a:gdLst>
                <a:gd name="T0" fmla="*/ 961 w 1620"/>
                <a:gd name="T1" fmla="*/ 0 h 480"/>
                <a:gd name="T2" fmla="*/ 0 w 1620"/>
                <a:gd name="T3" fmla="*/ 747 h 480"/>
                <a:gd name="T4" fmla="*/ 983 w 1620"/>
                <a:gd name="T5" fmla="*/ 728 h 480"/>
                <a:gd name="T6" fmla="*/ 0 60000 65536"/>
                <a:gd name="T7" fmla="*/ 0 60000 65536"/>
                <a:gd name="T8" fmla="*/ 0 60000 65536"/>
              </a:gdLst>
              <a:ahLst/>
              <a:cxnLst>
                <a:cxn ang="T6">
                  <a:pos x="T0" y="T1"/>
                </a:cxn>
                <a:cxn ang="T7">
                  <a:pos x="T2" y="T3"/>
                </a:cxn>
                <a:cxn ang="T8">
                  <a:pos x="T4" y="T5"/>
                </a:cxn>
              </a:cxnLst>
              <a:rect l="0" t="0" r="r" b="b"/>
              <a:pathLst>
                <a:path w="1620" h="480">
                  <a:moveTo>
                    <a:pt x="1584" y="0"/>
                  </a:moveTo>
                  <a:lnTo>
                    <a:pt x="0" y="480"/>
                  </a:lnTo>
                  <a:lnTo>
                    <a:pt x="1620" y="468"/>
                  </a:lnTo>
                </a:path>
              </a:pathLst>
            </a:cu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2" name="Line 33"/>
            <p:cNvSpPr>
              <a:spLocks noChangeShapeType="1"/>
            </p:cNvSpPr>
            <p:nvPr/>
          </p:nvSpPr>
          <p:spPr bwMode="auto">
            <a:xfrm>
              <a:off x="4809" y="3362"/>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3" name="Line 34"/>
            <p:cNvSpPr>
              <a:spLocks noChangeShapeType="1"/>
            </p:cNvSpPr>
            <p:nvPr/>
          </p:nvSpPr>
          <p:spPr bwMode="auto">
            <a:xfrm>
              <a:off x="4550" y="3867"/>
              <a:ext cx="892" cy="0"/>
            </a:xfrm>
            <a:prstGeom prst="line">
              <a:avLst/>
            </a:prstGeom>
            <a:noFill/>
            <a:ln w="19050">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14" name="Freeform 35"/>
            <p:cNvSpPr>
              <a:spLocks noChangeArrowheads="1"/>
            </p:cNvSpPr>
            <p:nvPr/>
          </p:nvSpPr>
          <p:spPr bwMode="auto">
            <a:xfrm>
              <a:off x="4457" y="3059"/>
              <a:ext cx="152" cy="72"/>
            </a:xfrm>
            <a:custGeom>
              <a:avLst/>
              <a:gdLst>
                <a:gd name="T0" fmla="*/ 121 w 164"/>
                <a:gd name="T1" fmla="*/ 0 h 81"/>
                <a:gd name="T2" fmla="*/ 0 w 164"/>
                <a:gd name="T3" fmla="*/ 51 h 81"/>
                <a:gd name="T4" fmla="*/ 0 60000 65536"/>
                <a:gd name="T5" fmla="*/ 0 60000 65536"/>
              </a:gdLst>
              <a:ahLst/>
              <a:cxnLst>
                <a:cxn ang="T4">
                  <a:pos x="T0" y="T1"/>
                </a:cxn>
                <a:cxn ang="T5">
                  <a:pos x="T2" y="T3"/>
                </a:cxn>
              </a:cxnLst>
              <a:rect l="0" t="0" r="r" b="b"/>
              <a:pathLst>
                <a:path w="164" h="81">
                  <a:moveTo>
                    <a:pt x="164" y="0"/>
                  </a:moveTo>
                  <a:lnTo>
                    <a:pt x="0" y="81"/>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5" name="Line 36"/>
            <p:cNvSpPr>
              <a:spLocks noChangeShapeType="1"/>
            </p:cNvSpPr>
            <p:nvPr/>
          </p:nvSpPr>
          <p:spPr bwMode="auto">
            <a:xfrm flipV="1">
              <a:off x="5131" y="3357"/>
              <a:ext cx="0" cy="266"/>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16" name="Rectangle 37"/>
            <p:cNvSpPr>
              <a:spLocks noChangeArrowheads="1"/>
            </p:cNvSpPr>
            <p:nvPr/>
          </p:nvSpPr>
          <p:spPr bwMode="auto">
            <a:xfrm>
              <a:off x="5135" y="3205"/>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2417" name="Freeform 38"/>
            <p:cNvSpPr>
              <a:spLocks noChangeArrowheads="1"/>
            </p:cNvSpPr>
            <p:nvPr/>
          </p:nvSpPr>
          <p:spPr bwMode="auto">
            <a:xfrm>
              <a:off x="4820" y="2857"/>
              <a:ext cx="159" cy="452"/>
            </a:xfrm>
            <a:custGeom>
              <a:avLst/>
              <a:gdLst>
                <a:gd name="T0" fmla="*/ 126 w 172"/>
                <a:gd name="T1" fmla="*/ 315 h 510"/>
                <a:gd name="T2" fmla="*/ 0 w 172"/>
                <a:gd name="T3" fmla="*/ 0 h 510"/>
                <a:gd name="T4" fmla="*/ 0 60000 65536"/>
                <a:gd name="T5" fmla="*/ 0 60000 65536"/>
              </a:gdLst>
              <a:ahLst/>
              <a:cxnLst>
                <a:cxn ang="T4">
                  <a:pos x="T0" y="T1"/>
                </a:cxn>
                <a:cxn ang="T5">
                  <a:pos x="T2" y="T3"/>
                </a:cxn>
              </a:cxnLst>
              <a:rect l="0" t="0" r="r" b="b"/>
              <a:pathLst>
                <a:path w="172" h="510">
                  <a:moveTo>
                    <a:pt x="172" y="51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8" name="Freeform 39"/>
            <p:cNvSpPr>
              <a:spLocks noChangeArrowheads="1"/>
            </p:cNvSpPr>
            <p:nvPr/>
          </p:nvSpPr>
          <p:spPr bwMode="auto">
            <a:xfrm>
              <a:off x="4709" y="3144"/>
              <a:ext cx="89" cy="204"/>
            </a:xfrm>
            <a:custGeom>
              <a:avLst/>
              <a:gdLst>
                <a:gd name="T0" fmla="*/ 71 w 96"/>
                <a:gd name="T1" fmla="*/ 143 h 230"/>
                <a:gd name="T2" fmla="*/ 0 w 96"/>
                <a:gd name="T3" fmla="*/ 0 h 230"/>
                <a:gd name="T4" fmla="*/ 0 60000 65536"/>
                <a:gd name="T5" fmla="*/ 0 60000 65536"/>
              </a:gdLst>
              <a:ahLst/>
              <a:cxnLst>
                <a:cxn ang="T4">
                  <a:pos x="T0" y="T1"/>
                </a:cxn>
                <a:cxn ang="T5">
                  <a:pos x="T2" y="T3"/>
                </a:cxn>
              </a:cxnLst>
              <a:rect l="0" t="0" r="r" b="b"/>
              <a:pathLst>
                <a:path w="96" h="230">
                  <a:moveTo>
                    <a:pt x="96" y="23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19" name="Freeform 40"/>
            <p:cNvSpPr>
              <a:spLocks noChangeArrowheads="1"/>
            </p:cNvSpPr>
            <p:nvPr/>
          </p:nvSpPr>
          <p:spPr bwMode="auto">
            <a:xfrm>
              <a:off x="4409" y="3006"/>
              <a:ext cx="177" cy="436"/>
            </a:xfrm>
            <a:custGeom>
              <a:avLst/>
              <a:gdLst>
                <a:gd name="T0" fmla="*/ 141 w 191"/>
                <a:gd name="T1" fmla="*/ 303 h 492"/>
                <a:gd name="T2" fmla="*/ 0 w 191"/>
                <a:gd name="T3" fmla="*/ 0 h 492"/>
                <a:gd name="T4" fmla="*/ 0 60000 65536"/>
                <a:gd name="T5" fmla="*/ 0 60000 65536"/>
              </a:gdLst>
              <a:ahLst/>
              <a:cxnLst>
                <a:cxn ang="T4">
                  <a:pos x="T0" y="T1"/>
                </a:cxn>
                <a:cxn ang="T5">
                  <a:pos x="T2" y="T3"/>
                </a:cxn>
              </a:cxnLst>
              <a:rect l="0" t="0" r="r" b="b"/>
              <a:pathLst>
                <a:path w="191" h="492">
                  <a:moveTo>
                    <a:pt x="191" y="492"/>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0" name="Freeform 41"/>
            <p:cNvSpPr>
              <a:spLocks noChangeArrowheads="1"/>
            </p:cNvSpPr>
            <p:nvPr/>
          </p:nvSpPr>
          <p:spPr bwMode="auto">
            <a:xfrm>
              <a:off x="4709" y="2947"/>
              <a:ext cx="156" cy="70"/>
            </a:xfrm>
            <a:custGeom>
              <a:avLst/>
              <a:gdLst>
                <a:gd name="T0" fmla="*/ 0 w 169"/>
                <a:gd name="T1" fmla="*/ 49 h 79"/>
                <a:gd name="T2" fmla="*/ 123 w 169"/>
                <a:gd name="T3" fmla="*/ 0 h 79"/>
                <a:gd name="T4" fmla="*/ 0 60000 65536"/>
                <a:gd name="T5" fmla="*/ 0 60000 65536"/>
              </a:gdLst>
              <a:ahLst/>
              <a:cxnLst>
                <a:cxn ang="T4">
                  <a:pos x="T0" y="T1"/>
                </a:cxn>
                <a:cxn ang="T5">
                  <a:pos x="T2" y="T3"/>
                </a:cxn>
              </a:cxnLst>
              <a:rect l="0" t="0" r="r" b="b"/>
              <a:pathLst>
                <a:path w="169" h="79">
                  <a:moveTo>
                    <a:pt x="0" y="79"/>
                  </a:moveTo>
                  <a:lnTo>
                    <a:pt x="169" y="0"/>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1" name="Rectangle 42"/>
            <p:cNvSpPr>
              <a:spLocks noChangeArrowheads="1"/>
            </p:cNvSpPr>
            <p:nvPr/>
          </p:nvSpPr>
          <p:spPr bwMode="auto">
            <a:xfrm>
              <a:off x="4553" y="292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2422" name="Rectangle 43"/>
            <p:cNvSpPr>
              <a:spLocks noChangeArrowheads="1"/>
            </p:cNvSpPr>
            <p:nvPr/>
          </p:nvSpPr>
          <p:spPr bwMode="auto">
            <a:xfrm>
              <a:off x="4697" y="2970"/>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2423" name="Freeform 44"/>
            <p:cNvSpPr>
              <a:spLocks noChangeArrowheads="1"/>
            </p:cNvSpPr>
            <p:nvPr/>
          </p:nvSpPr>
          <p:spPr bwMode="auto">
            <a:xfrm>
              <a:off x="4748" y="3148"/>
              <a:ext cx="188" cy="97"/>
            </a:xfrm>
            <a:custGeom>
              <a:avLst/>
              <a:gdLst>
                <a:gd name="T0" fmla="*/ 149 w 203"/>
                <a:gd name="T1" fmla="*/ 0 h 110"/>
                <a:gd name="T2" fmla="*/ 0 w 203"/>
                <a:gd name="T3" fmla="*/ 67 h 110"/>
                <a:gd name="T4" fmla="*/ 0 60000 65536"/>
                <a:gd name="T5" fmla="*/ 0 60000 65536"/>
              </a:gdLst>
              <a:ahLst/>
              <a:cxnLst>
                <a:cxn ang="T4">
                  <a:pos x="T0" y="T1"/>
                </a:cxn>
                <a:cxn ang="T5">
                  <a:pos x="T2" y="T3"/>
                </a:cxn>
              </a:cxnLst>
              <a:rect l="0" t="0" r="r" b="b"/>
              <a:pathLst>
                <a:path w="203" h="110">
                  <a:moveTo>
                    <a:pt x="203" y="0"/>
                  </a:moveTo>
                  <a:lnTo>
                    <a:pt x="0" y="110"/>
                  </a:lnTo>
                </a:path>
              </a:pathLst>
            </a:custGeom>
            <a:noFill/>
            <a:ln w="9525" cap="rnd">
              <a:solidFill>
                <a:srgbClr val="00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2424" name="Line 45"/>
            <p:cNvSpPr>
              <a:spLocks noChangeShapeType="1"/>
            </p:cNvSpPr>
            <p:nvPr/>
          </p:nvSpPr>
          <p:spPr bwMode="auto">
            <a:xfrm>
              <a:off x="5131" y="3089"/>
              <a:ext cx="0" cy="194"/>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5" name="Rectangle 46"/>
            <p:cNvSpPr>
              <a:spLocks noChangeArrowheads="1"/>
            </p:cNvSpPr>
            <p:nvPr/>
          </p:nvSpPr>
          <p:spPr bwMode="auto">
            <a:xfrm>
              <a:off x="5264" y="3878"/>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2426" name="Line 47"/>
            <p:cNvSpPr>
              <a:spLocks noChangeShapeType="1"/>
            </p:cNvSpPr>
            <p:nvPr/>
          </p:nvSpPr>
          <p:spPr bwMode="auto">
            <a:xfrm flipV="1">
              <a:off x="5324" y="3846"/>
              <a:ext cx="0" cy="24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7" name="Line 48"/>
            <p:cNvSpPr>
              <a:spLocks noChangeShapeType="1"/>
            </p:cNvSpPr>
            <p:nvPr/>
          </p:nvSpPr>
          <p:spPr bwMode="auto">
            <a:xfrm>
              <a:off x="5324" y="3580"/>
              <a:ext cx="0" cy="20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428" name="Line 49"/>
            <p:cNvSpPr>
              <a:spLocks noChangeShapeType="1"/>
            </p:cNvSpPr>
            <p:nvPr/>
          </p:nvSpPr>
          <p:spPr bwMode="auto">
            <a:xfrm>
              <a:off x="4953" y="3302"/>
              <a:ext cx="266"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429" name="Rectangle 50"/>
            <p:cNvSpPr>
              <a:spLocks noChangeArrowheads="1"/>
            </p:cNvSpPr>
            <p:nvPr/>
          </p:nvSpPr>
          <p:spPr bwMode="auto">
            <a:xfrm>
              <a:off x="4287" y="3484"/>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r>
                <a:rPr lang="en-US" altLang="zh-CN" sz="2000" b="1" baseline="-25000">
                  <a:solidFill>
                    <a:srgbClr val="0000FF"/>
                  </a:solidFill>
                  <a:ea typeface="楷体_GB2312" pitchFamily="49" charset="-122"/>
                </a:rPr>
                <a:t>-1</a:t>
              </a:r>
            </a:p>
          </p:txBody>
        </p:sp>
        <p:sp>
          <p:nvSpPr>
            <p:cNvPr id="102430" name="Rectangle 51"/>
            <p:cNvSpPr>
              <a:spLocks noChangeArrowheads="1"/>
            </p:cNvSpPr>
            <p:nvPr/>
          </p:nvSpPr>
          <p:spPr bwMode="auto">
            <a:xfrm>
              <a:off x="4888" y="349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endParaRPr lang="en-US" altLang="zh-CN" sz="2000" b="1" baseline="-25000">
                <a:solidFill>
                  <a:srgbClr val="0000FF"/>
                </a:solidFill>
                <a:ea typeface="楷体_GB2312" pitchFamily="49" charset="-122"/>
              </a:endParaRPr>
            </a:p>
          </p:txBody>
        </p:sp>
        <p:sp>
          <p:nvSpPr>
            <p:cNvPr id="102431" name="Line 52"/>
            <p:cNvSpPr>
              <a:spLocks noChangeShapeType="1"/>
            </p:cNvSpPr>
            <p:nvPr/>
          </p:nvSpPr>
          <p:spPr bwMode="auto">
            <a:xfrm>
              <a:off x="4994" y="3781"/>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02406" name="Rectangle 53"/>
          <p:cNvSpPr>
            <a:spLocks noChangeArrowheads="1"/>
          </p:cNvSpPr>
          <p:nvPr/>
        </p:nvSpPr>
        <p:spPr bwMode="auto">
          <a:xfrm>
            <a:off x="742951" y="2398823"/>
            <a:ext cx="4922838"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如图所示，试根据干涉条纹的弯曲方向，判断工件表面是凹的还是凸的；并证明凹凸深度可用下式求得 ：</a:t>
            </a:r>
          </a:p>
        </p:txBody>
      </p:sp>
      <mc:AlternateContent xmlns:mc="http://schemas.openxmlformats.org/markup-compatibility/2006" xmlns:a14="http://schemas.microsoft.com/office/drawing/2010/main">
        <mc:Choice Requires="a14">
          <p:sp>
            <p:nvSpPr>
              <p:cNvPr id="54" name="矩形 53"/>
              <p:cNvSpPr/>
              <p:nvPr/>
            </p:nvSpPr>
            <p:spPr>
              <a:xfrm>
                <a:off x="1799670" y="4686956"/>
                <a:ext cx="1736565"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4" name="矩形 53"/>
              <p:cNvSpPr>
                <a:spLocks noRot="1" noChangeAspect="1" noMove="1" noResize="1" noEditPoints="1" noAdjustHandles="1" noChangeArrowheads="1" noChangeShapeType="1" noTextEdit="1"/>
              </p:cNvSpPr>
              <p:nvPr/>
            </p:nvSpPr>
            <p:spPr>
              <a:xfrm>
                <a:off x="1799670" y="4686956"/>
                <a:ext cx="1736565" cy="910570"/>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85240899"/>
      </p:ext>
    </p:extLst>
  </p:cSld>
  <p:clrMapOvr>
    <a:masterClrMapping/>
  </p:clrMapOvr>
  <p:transition>
    <p:blinds dir="vert"/>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ChangeArrowheads="1"/>
          </p:cNvSpPr>
          <p:nvPr/>
        </p:nvSpPr>
        <p:spPr bwMode="auto">
          <a:xfrm>
            <a:off x="558800" y="444501"/>
            <a:ext cx="91440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解：如果工件表面是精确的平面，等厚干涉条纹应该是等距离的平行直条纹，现在观察到的干涉条纹弯向空气膜的左端。因此，可判断工件表面是下凹的，如图所示。由图中相似直角三角形可</a:t>
            </a:r>
            <a:r>
              <a:rPr lang="en-US" altLang="zh-CN" sz="2800" dirty="0">
                <a:solidFill>
                  <a:srgbClr val="0000FF"/>
                </a:solidFill>
                <a:latin typeface="+mn-lt"/>
                <a:ea typeface="+mn-ea"/>
              </a:rPr>
              <a:t>:                   </a:t>
            </a:r>
          </a:p>
        </p:txBody>
      </p:sp>
      <p:sp>
        <p:nvSpPr>
          <p:cNvPr id="104452" name="Rectangle 4"/>
          <p:cNvSpPr>
            <a:spLocks noChangeArrowheads="1"/>
          </p:cNvSpPr>
          <p:nvPr/>
        </p:nvSpPr>
        <p:spPr bwMode="auto">
          <a:xfrm>
            <a:off x="558800" y="3764323"/>
            <a:ext cx="10668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ct val="50000"/>
              </a:spcBef>
            </a:pPr>
            <a:r>
              <a:rPr lang="zh-CN" altLang="en-US" sz="2800" dirty="0">
                <a:solidFill>
                  <a:srgbClr val="0000FF"/>
                </a:solidFill>
                <a:latin typeface="+mn-lt"/>
                <a:ea typeface="+mn-ea"/>
              </a:rPr>
              <a:t>所以</a:t>
            </a:r>
            <a:r>
              <a:rPr lang="en-US" altLang="zh-CN" sz="2800" dirty="0">
                <a:solidFill>
                  <a:srgbClr val="0000FF"/>
                </a:solidFill>
                <a:latin typeface="+mn-lt"/>
                <a:ea typeface="+mn-ea"/>
              </a:rPr>
              <a:t>:   </a:t>
            </a:r>
          </a:p>
        </p:txBody>
      </p:sp>
      <p:grpSp>
        <p:nvGrpSpPr>
          <p:cNvPr id="104454" name="Group 6"/>
          <p:cNvGrpSpPr>
            <a:grpSpLocks/>
          </p:cNvGrpSpPr>
          <p:nvPr/>
        </p:nvGrpSpPr>
        <p:grpSpPr bwMode="auto">
          <a:xfrm>
            <a:off x="7716839" y="2607036"/>
            <a:ext cx="1552575" cy="1573212"/>
            <a:chOff x="4254" y="1801"/>
            <a:chExt cx="978" cy="991"/>
          </a:xfrm>
        </p:grpSpPr>
        <p:sp>
          <p:nvSpPr>
            <p:cNvPr id="104481" name="Rectangle 7"/>
            <p:cNvSpPr>
              <a:spLocks noChangeArrowheads="1"/>
            </p:cNvSpPr>
            <p:nvPr/>
          </p:nvSpPr>
          <p:spPr bwMode="auto">
            <a:xfrm>
              <a:off x="4617" y="2357"/>
              <a:ext cx="18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4482" name="Arc 8"/>
            <p:cNvSpPr>
              <a:spLocks noChangeArrowheads="1"/>
            </p:cNvSpPr>
            <p:nvPr/>
          </p:nvSpPr>
          <p:spPr bwMode="auto">
            <a:xfrm flipH="1">
              <a:off x="4480" y="2185"/>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3" name="Freeform 9"/>
            <p:cNvSpPr>
              <a:spLocks noChangeArrowheads="1"/>
            </p:cNvSpPr>
            <p:nvPr/>
          </p:nvSpPr>
          <p:spPr bwMode="auto">
            <a:xfrm>
              <a:off x="4564" y="1838"/>
              <a:ext cx="1" cy="342"/>
            </a:xfrm>
            <a:custGeom>
              <a:avLst/>
              <a:gdLst>
                <a:gd name="T0" fmla="*/ 0 w 1"/>
                <a:gd name="T1" fmla="*/ 0 h 444"/>
                <a:gd name="T2" fmla="*/ 1 w 1"/>
                <a:gd name="T3" fmla="*/ 156 h 444"/>
                <a:gd name="T4" fmla="*/ 0 60000 65536"/>
                <a:gd name="T5" fmla="*/ 0 60000 65536"/>
              </a:gdLst>
              <a:ahLst/>
              <a:cxnLst>
                <a:cxn ang="T4">
                  <a:pos x="T0" y="T1"/>
                </a:cxn>
                <a:cxn ang="T5">
                  <a:pos x="T2" y="T3"/>
                </a:cxn>
              </a:cxnLst>
              <a:rect l="0" t="0" r="r" b="b"/>
              <a:pathLst>
                <a:path w="1" h="444">
                  <a:moveTo>
                    <a:pt x="0" y="0"/>
                  </a:moveTo>
                  <a:lnTo>
                    <a:pt x="1" y="444"/>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4" name="Line 10"/>
            <p:cNvSpPr>
              <a:spLocks noChangeShapeType="1"/>
            </p:cNvSpPr>
            <p:nvPr/>
          </p:nvSpPr>
          <p:spPr bwMode="auto">
            <a:xfrm>
              <a:off x="4564" y="2365"/>
              <a:ext cx="0" cy="371"/>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5" name="Arc 11"/>
            <p:cNvSpPr>
              <a:spLocks noChangeArrowheads="1"/>
            </p:cNvSpPr>
            <p:nvPr/>
          </p:nvSpPr>
          <p:spPr bwMode="auto">
            <a:xfrm flipH="1">
              <a:off x="4668"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6" name="Line 12"/>
            <p:cNvSpPr>
              <a:spLocks noChangeShapeType="1"/>
            </p:cNvSpPr>
            <p:nvPr/>
          </p:nvSpPr>
          <p:spPr bwMode="auto">
            <a:xfrm>
              <a:off x="4752" y="1801"/>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87" name="Freeform 13"/>
            <p:cNvSpPr>
              <a:spLocks noChangeArrowheads="1"/>
            </p:cNvSpPr>
            <p:nvPr/>
          </p:nvSpPr>
          <p:spPr bwMode="auto">
            <a:xfrm>
              <a:off x="4752" y="2356"/>
              <a:ext cx="1" cy="403"/>
            </a:xfrm>
            <a:custGeom>
              <a:avLst/>
              <a:gdLst>
                <a:gd name="T0" fmla="*/ 0 w 1"/>
                <a:gd name="T1" fmla="*/ 0 h 522"/>
                <a:gd name="T2" fmla="*/ 0 w 1"/>
                <a:gd name="T3" fmla="*/ 185 h 522"/>
                <a:gd name="T4" fmla="*/ 0 60000 65536"/>
                <a:gd name="T5" fmla="*/ 0 60000 65536"/>
              </a:gdLst>
              <a:ahLst/>
              <a:cxnLst>
                <a:cxn ang="T4">
                  <a:pos x="T0" y="T1"/>
                </a:cxn>
                <a:cxn ang="T5">
                  <a:pos x="T2" y="T3"/>
                </a:cxn>
              </a:cxnLst>
              <a:rect l="0" t="0" r="r" b="b"/>
              <a:pathLst>
                <a:path w="1" h="522">
                  <a:moveTo>
                    <a:pt x="0" y="0"/>
                  </a:moveTo>
                  <a:lnTo>
                    <a:pt x="0" y="522"/>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8" name="Arc 14"/>
            <p:cNvSpPr>
              <a:spLocks noChangeArrowheads="1"/>
            </p:cNvSpPr>
            <p:nvPr/>
          </p:nvSpPr>
          <p:spPr bwMode="auto">
            <a:xfrm flipH="1">
              <a:off x="4856"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89" name="Freeform 15"/>
            <p:cNvSpPr>
              <a:spLocks noChangeArrowheads="1"/>
            </p:cNvSpPr>
            <p:nvPr/>
          </p:nvSpPr>
          <p:spPr bwMode="auto">
            <a:xfrm>
              <a:off x="4940" y="1847"/>
              <a:ext cx="1" cy="324"/>
            </a:xfrm>
            <a:custGeom>
              <a:avLst/>
              <a:gdLst>
                <a:gd name="T0" fmla="*/ 0 w 1"/>
                <a:gd name="T1" fmla="*/ 0 h 420"/>
                <a:gd name="T2" fmla="*/ 1 w 1"/>
                <a:gd name="T3" fmla="*/ 149 h 420"/>
                <a:gd name="T4" fmla="*/ 0 60000 65536"/>
                <a:gd name="T5" fmla="*/ 0 60000 65536"/>
              </a:gdLst>
              <a:ahLst/>
              <a:cxnLst>
                <a:cxn ang="T4">
                  <a:pos x="T0" y="T1"/>
                </a:cxn>
                <a:cxn ang="T5">
                  <a:pos x="T2" y="T3"/>
                </a:cxn>
              </a:cxnLst>
              <a:rect l="0" t="0" r="r" b="b"/>
              <a:pathLst>
                <a:path w="1" h="420">
                  <a:moveTo>
                    <a:pt x="0" y="0"/>
                  </a:moveTo>
                  <a:lnTo>
                    <a:pt x="1" y="42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0" name="Line 16"/>
            <p:cNvSpPr>
              <a:spLocks noChangeShapeType="1"/>
            </p:cNvSpPr>
            <p:nvPr/>
          </p:nvSpPr>
          <p:spPr bwMode="auto">
            <a:xfrm>
              <a:off x="4940" y="2356"/>
              <a:ext cx="0" cy="370"/>
            </a:xfrm>
            <a:prstGeom prst="line">
              <a:avLst/>
            </a:prstGeom>
            <a:noFill/>
            <a:ln w="38100" cap="rnd">
              <a:solidFill>
                <a:srgbClr val="FC1B0A"/>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1" name="Arc 17"/>
            <p:cNvSpPr>
              <a:spLocks noChangeArrowheads="1"/>
            </p:cNvSpPr>
            <p:nvPr/>
          </p:nvSpPr>
          <p:spPr bwMode="auto">
            <a:xfrm flipH="1">
              <a:off x="5044" y="2176"/>
              <a:ext cx="89"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2" name="Freeform 18"/>
            <p:cNvSpPr>
              <a:spLocks noChangeArrowheads="1"/>
            </p:cNvSpPr>
            <p:nvPr/>
          </p:nvSpPr>
          <p:spPr bwMode="auto">
            <a:xfrm>
              <a:off x="5128" y="1986"/>
              <a:ext cx="1" cy="185"/>
            </a:xfrm>
            <a:custGeom>
              <a:avLst/>
              <a:gdLst>
                <a:gd name="T0" fmla="*/ 0 w 1"/>
                <a:gd name="T1" fmla="*/ 0 h 240"/>
                <a:gd name="T2" fmla="*/ 1 w 1"/>
                <a:gd name="T3" fmla="*/ 85 h 240"/>
                <a:gd name="T4" fmla="*/ 0 60000 65536"/>
                <a:gd name="T5" fmla="*/ 0 60000 65536"/>
              </a:gdLst>
              <a:ahLst/>
              <a:cxnLst>
                <a:cxn ang="T4">
                  <a:pos x="T0" y="T1"/>
                </a:cxn>
                <a:cxn ang="T5">
                  <a:pos x="T2" y="T3"/>
                </a:cxn>
              </a:cxnLst>
              <a:rect l="0" t="0" r="r" b="b"/>
              <a:pathLst>
                <a:path w="1" h="240">
                  <a:moveTo>
                    <a:pt x="0" y="0"/>
                  </a:moveTo>
                  <a:lnTo>
                    <a:pt x="1" y="24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3" name="Freeform 19"/>
            <p:cNvSpPr>
              <a:spLocks noChangeArrowheads="1"/>
            </p:cNvSpPr>
            <p:nvPr/>
          </p:nvSpPr>
          <p:spPr bwMode="auto">
            <a:xfrm>
              <a:off x="5128" y="2356"/>
              <a:ext cx="1" cy="232"/>
            </a:xfrm>
            <a:custGeom>
              <a:avLst/>
              <a:gdLst>
                <a:gd name="T0" fmla="*/ 0 w 1"/>
                <a:gd name="T1" fmla="*/ 0 h 300"/>
                <a:gd name="T2" fmla="*/ 0 w 1"/>
                <a:gd name="T3" fmla="*/ 107 h 300"/>
                <a:gd name="T4" fmla="*/ 0 60000 65536"/>
                <a:gd name="T5" fmla="*/ 0 60000 65536"/>
              </a:gdLst>
              <a:ahLst/>
              <a:cxnLst>
                <a:cxn ang="T4">
                  <a:pos x="T0" y="T1"/>
                </a:cxn>
                <a:cxn ang="T5">
                  <a:pos x="T2" y="T3"/>
                </a:cxn>
              </a:cxnLst>
              <a:rect l="0" t="0" r="r" b="b"/>
              <a:pathLst>
                <a:path w="1" h="300">
                  <a:moveTo>
                    <a:pt x="0" y="0"/>
                  </a:moveTo>
                  <a:lnTo>
                    <a:pt x="0" y="300"/>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4" name="Arc 20"/>
            <p:cNvSpPr>
              <a:spLocks noChangeArrowheads="1"/>
            </p:cNvSpPr>
            <p:nvPr/>
          </p:nvSpPr>
          <p:spPr bwMode="auto">
            <a:xfrm flipH="1">
              <a:off x="4292" y="2176"/>
              <a:ext cx="88" cy="176"/>
            </a:xfrm>
            <a:custGeom>
              <a:avLst/>
              <a:gdLst>
                <a:gd name="T0" fmla="*/ 0 w 21600"/>
                <a:gd name="T1" fmla="*/ 0 h 42906"/>
                <a:gd name="T2" fmla="*/ 0 w 21600"/>
                <a:gd name="T3" fmla="*/ 0 h 42906"/>
                <a:gd name="T4" fmla="*/ 0 w 21600"/>
                <a:gd name="T5" fmla="*/ 0 h 42906"/>
                <a:gd name="T6" fmla="*/ 0 w 21600"/>
                <a:gd name="T7" fmla="*/ 0 h 42906"/>
                <a:gd name="T8" fmla="*/ 0 w 21600"/>
                <a:gd name="T9" fmla="*/ 0 h 42906"/>
                <a:gd name="T10" fmla="*/ 0 w 21600"/>
                <a:gd name="T11" fmla="*/ 0 h 42906"/>
                <a:gd name="T12" fmla="*/ 0 w 21600"/>
                <a:gd name="T13" fmla="*/ 0 h 42906"/>
                <a:gd name="T14" fmla="*/ 0 w 21600"/>
                <a:gd name="T15" fmla="*/ 0 h 42906"/>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600" h="42906" fill="none">
                  <a:moveTo>
                    <a:pt x="-1" y="0"/>
                  </a:moveTo>
                  <a:cubicBezTo>
                    <a:pt x="11929" y="0"/>
                    <a:pt x="21600" y="9670"/>
                    <a:pt x="21600" y="21600"/>
                  </a:cubicBezTo>
                  <a:cubicBezTo>
                    <a:pt x="21600" y="32158"/>
                    <a:pt x="13966" y="41170"/>
                    <a:pt x="3551" y="42906"/>
                  </a:cubicBezTo>
                </a:path>
                <a:path w="21600" h="42906" stroke="0">
                  <a:moveTo>
                    <a:pt x="-1" y="0"/>
                  </a:moveTo>
                  <a:cubicBezTo>
                    <a:pt x="11929" y="0"/>
                    <a:pt x="21600" y="9670"/>
                    <a:pt x="21600" y="21600"/>
                  </a:cubicBezTo>
                  <a:cubicBezTo>
                    <a:pt x="21600" y="32158"/>
                    <a:pt x="13966" y="41170"/>
                    <a:pt x="3551" y="42906"/>
                  </a:cubicBezTo>
                  <a:lnTo>
                    <a:pt x="0" y="21600"/>
                  </a:lnTo>
                  <a:lnTo>
                    <a:pt x="-1" y="0"/>
                  </a:lnTo>
                  <a:close/>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5" name="Freeform 21"/>
            <p:cNvSpPr>
              <a:spLocks noChangeArrowheads="1"/>
            </p:cNvSpPr>
            <p:nvPr/>
          </p:nvSpPr>
          <p:spPr bwMode="auto">
            <a:xfrm>
              <a:off x="4376" y="1973"/>
              <a:ext cx="1" cy="198"/>
            </a:xfrm>
            <a:custGeom>
              <a:avLst/>
              <a:gdLst>
                <a:gd name="T0" fmla="*/ 0 w 1"/>
                <a:gd name="T1" fmla="*/ 0 h 258"/>
                <a:gd name="T2" fmla="*/ 1 w 1"/>
                <a:gd name="T3" fmla="*/ 90 h 258"/>
                <a:gd name="T4" fmla="*/ 0 60000 65536"/>
                <a:gd name="T5" fmla="*/ 0 60000 65536"/>
              </a:gdLst>
              <a:ahLst/>
              <a:cxnLst>
                <a:cxn ang="T4">
                  <a:pos x="T0" y="T1"/>
                </a:cxn>
                <a:cxn ang="T5">
                  <a:pos x="T2" y="T3"/>
                </a:cxn>
              </a:cxnLst>
              <a:rect l="0" t="0" r="r" b="b"/>
              <a:pathLst>
                <a:path w="1" h="258">
                  <a:moveTo>
                    <a:pt x="0" y="0"/>
                  </a:moveTo>
                  <a:lnTo>
                    <a:pt x="1" y="258"/>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6" name="Freeform 22"/>
            <p:cNvSpPr>
              <a:spLocks noChangeArrowheads="1"/>
            </p:cNvSpPr>
            <p:nvPr/>
          </p:nvSpPr>
          <p:spPr bwMode="auto">
            <a:xfrm>
              <a:off x="4376" y="2356"/>
              <a:ext cx="1" cy="237"/>
            </a:xfrm>
            <a:custGeom>
              <a:avLst/>
              <a:gdLst>
                <a:gd name="T0" fmla="*/ 0 w 1"/>
                <a:gd name="T1" fmla="*/ 0 h 306"/>
                <a:gd name="T2" fmla="*/ 0 w 1"/>
                <a:gd name="T3" fmla="*/ 111 h 306"/>
                <a:gd name="T4" fmla="*/ 0 60000 65536"/>
                <a:gd name="T5" fmla="*/ 0 60000 65536"/>
              </a:gdLst>
              <a:ahLst/>
              <a:cxnLst>
                <a:cxn ang="T4">
                  <a:pos x="T0" y="T1"/>
                </a:cxn>
                <a:cxn ang="T5">
                  <a:pos x="T2" y="T3"/>
                </a:cxn>
              </a:cxnLst>
              <a:rect l="0" t="0" r="r" b="b"/>
              <a:pathLst>
                <a:path w="1" h="306">
                  <a:moveTo>
                    <a:pt x="0" y="0"/>
                  </a:moveTo>
                  <a:lnTo>
                    <a:pt x="0" y="306"/>
                  </a:lnTo>
                </a:path>
              </a:pathLst>
            </a:custGeom>
            <a:noFill/>
            <a:ln w="38100" cap="rnd">
              <a:solidFill>
                <a:srgbClr val="FC1B0A"/>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97" name="Oval 23"/>
            <p:cNvSpPr>
              <a:spLocks noChangeArrowheads="1"/>
            </p:cNvSpPr>
            <p:nvPr/>
          </p:nvSpPr>
          <p:spPr bwMode="auto">
            <a:xfrm>
              <a:off x="4254" y="1801"/>
              <a:ext cx="978" cy="962"/>
            </a:xfrm>
            <a:prstGeom prst="ellipse">
              <a:avLst/>
            </a:pr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solidFill>
                  <a:srgbClr val="000000"/>
                </a:solidFill>
              </a:endParaRPr>
            </a:p>
          </p:txBody>
        </p:sp>
        <p:sp>
          <p:nvSpPr>
            <p:cNvPr id="104498" name="Line 24"/>
            <p:cNvSpPr>
              <a:spLocks noChangeShapeType="1"/>
            </p:cNvSpPr>
            <p:nvPr/>
          </p:nvSpPr>
          <p:spPr bwMode="auto">
            <a:xfrm>
              <a:off x="4645" y="2282"/>
              <a:ext cx="0" cy="296"/>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99" name="Rectangle 25"/>
            <p:cNvSpPr>
              <a:spLocks noChangeArrowheads="1"/>
            </p:cNvSpPr>
            <p:nvPr/>
          </p:nvSpPr>
          <p:spPr bwMode="auto">
            <a:xfrm>
              <a:off x="4752" y="2542"/>
              <a:ext cx="184"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4500" name="Line 26"/>
            <p:cNvSpPr>
              <a:spLocks noChangeShapeType="1"/>
            </p:cNvSpPr>
            <p:nvPr/>
          </p:nvSpPr>
          <p:spPr bwMode="auto">
            <a:xfrm rot="16200000" flipV="1">
              <a:off x="4815"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1" name="Line 27"/>
            <p:cNvSpPr>
              <a:spLocks noChangeShapeType="1"/>
            </p:cNvSpPr>
            <p:nvPr/>
          </p:nvSpPr>
          <p:spPr bwMode="auto">
            <a:xfrm rot="16200000" flipV="1">
              <a:off x="5035" y="2535"/>
              <a:ext cx="0" cy="180"/>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2" name="Line 28"/>
            <p:cNvSpPr>
              <a:spLocks noChangeShapeType="1"/>
            </p:cNvSpPr>
            <p:nvPr/>
          </p:nvSpPr>
          <p:spPr bwMode="auto">
            <a:xfrm rot="5400000" flipV="1">
              <a:off x="4550" y="2371"/>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503" name="Line 29"/>
            <p:cNvSpPr>
              <a:spLocks noChangeShapeType="1"/>
            </p:cNvSpPr>
            <p:nvPr/>
          </p:nvSpPr>
          <p:spPr bwMode="auto">
            <a:xfrm rot="5400000" flipV="1">
              <a:off x="4664" y="2529"/>
              <a:ext cx="0" cy="181"/>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4455" name="Group 30"/>
          <p:cNvGrpSpPr>
            <a:grpSpLocks/>
          </p:cNvGrpSpPr>
          <p:nvPr/>
        </p:nvGrpSpPr>
        <p:grpSpPr bwMode="auto">
          <a:xfrm>
            <a:off x="6781801" y="4283436"/>
            <a:ext cx="3173412" cy="2017712"/>
            <a:chOff x="3665" y="2857"/>
            <a:chExt cx="1999" cy="1271"/>
          </a:xfrm>
        </p:grpSpPr>
        <p:sp>
          <p:nvSpPr>
            <p:cNvPr id="104457" name="Line 31"/>
            <p:cNvSpPr>
              <a:spLocks noChangeShapeType="1"/>
            </p:cNvSpPr>
            <p:nvPr/>
          </p:nvSpPr>
          <p:spPr bwMode="auto">
            <a:xfrm>
              <a:off x="4978" y="3308"/>
              <a:ext cx="0" cy="483"/>
            </a:xfrm>
            <a:prstGeom prst="line">
              <a:avLst/>
            </a:prstGeom>
            <a:noFill/>
            <a:ln w="38100" cap="rnd">
              <a:solidFill>
                <a:srgbClr val="FF33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58" name="Freeform 32"/>
            <p:cNvSpPr>
              <a:spLocks noChangeArrowheads="1"/>
            </p:cNvSpPr>
            <p:nvPr/>
          </p:nvSpPr>
          <p:spPr bwMode="auto">
            <a:xfrm>
              <a:off x="4597" y="3442"/>
              <a:ext cx="1" cy="349"/>
            </a:xfrm>
            <a:custGeom>
              <a:avLst/>
              <a:gdLst>
                <a:gd name="T0" fmla="*/ 0 w 1"/>
                <a:gd name="T1" fmla="*/ 0 h 312"/>
                <a:gd name="T2" fmla="*/ 1 w 1"/>
                <a:gd name="T3" fmla="*/ 488 h 312"/>
                <a:gd name="T4" fmla="*/ 0 60000 65536"/>
                <a:gd name="T5" fmla="*/ 0 60000 65536"/>
              </a:gdLst>
              <a:ahLst/>
              <a:cxnLst>
                <a:cxn ang="T4">
                  <a:pos x="T0" y="T1"/>
                </a:cxn>
                <a:cxn ang="T5">
                  <a:pos x="T2" y="T3"/>
                </a:cxn>
              </a:cxnLst>
              <a:rect l="0" t="0" r="r" b="b"/>
              <a:pathLst>
                <a:path w="1" h="312">
                  <a:moveTo>
                    <a:pt x="0" y="0"/>
                  </a:moveTo>
                  <a:lnTo>
                    <a:pt x="1" y="312"/>
                  </a:lnTo>
                </a:path>
              </a:pathLst>
            </a:custGeom>
            <a:noFill/>
            <a:ln w="38100" cap="rnd">
              <a:solidFill>
                <a:srgbClr val="FF3300"/>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59" name="Freeform 33"/>
            <p:cNvSpPr>
              <a:spLocks noChangeArrowheads="1"/>
            </p:cNvSpPr>
            <p:nvPr/>
          </p:nvSpPr>
          <p:spPr bwMode="auto">
            <a:xfrm>
              <a:off x="4809" y="3376"/>
              <a:ext cx="1" cy="481"/>
            </a:xfrm>
            <a:custGeom>
              <a:avLst/>
              <a:gdLst>
                <a:gd name="T0" fmla="*/ 0 w 1"/>
                <a:gd name="T1" fmla="*/ 0 h 543"/>
                <a:gd name="T2" fmla="*/ 0 w 1"/>
                <a:gd name="T3" fmla="*/ 334 h 543"/>
                <a:gd name="T4" fmla="*/ 0 60000 65536"/>
                <a:gd name="T5" fmla="*/ 0 60000 65536"/>
              </a:gdLst>
              <a:ahLst/>
              <a:cxnLst>
                <a:cxn ang="T4">
                  <a:pos x="T0" y="T1"/>
                </a:cxn>
                <a:cxn ang="T5">
                  <a:pos x="T2" y="T3"/>
                </a:cxn>
              </a:cxnLst>
              <a:rect l="0" t="0" r="r" b="b"/>
              <a:pathLst>
                <a:path w="1" h="543">
                  <a:moveTo>
                    <a:pt x="0" y="0"/>
                  </a:moveTo>
                  <a:lnTo>
                    <a:pt x="0" y="543"/>
                  </a:lnTo>
                </a:path>
              </a:pathLst>
            </a:custGeom>
            <a:noFill/>
            <a:ln w="19050">
              <a:solidFill>
                <a:schemeClr val="hlink"/>
              </a:solidFill>
              <a:prstDash val="dash"/>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0" name="Freeform 34"/>
            <p:cNvSpPr>
              <a:spLocks noChangeArrowheads="1"/>
            </p:cNvSpPr>
            <p:nvPr/>
          </p:nvSpPr>
          <p:spPr bwMode="auto">
            <a:xfrm>
              <a:off x="3665" y="3255"/>
              <a:ext cx="1430" cy="536"/>
            </a:xfrm>
            <a:custGeom>
              <a:avLst/>
              <a:gdLst>
                <a:gd name="T0" fmla="*/ 961 w 1620"/>
                <a:gd name="T1" fmla="*/ 0 h 480"/>
                <a:gd name="T2" fmla="*/ 0 w 1620"/>
                <a:gd name="T3" fmla="*/ 747 h 480"/>
                <a:gd name="T4" fmla="*/ 983 w 1620"/>
                <a:gd name="T5" fmla="*/ 728 h 480"/>
                <a:gd name="T6" fmla="*/ 0 60000 65536"/>
                <a:gd name="T7" fmla="*/ 0 60000 65536"/>
                <a:gd name="T8" fmla="*/ 0 60000 65536"/>
              </a:gdLst>
              <a:ahLst/>
              <a:cxnLst>
                <a:cxn ang="T6">
                  <a:pos x="T0" y="T1"/>
                </a:cxn>
                <a:cxn ang="T7">
                  <a:pos x="T2" y="T3"/>
                </a:cxn>
                <a:cxn ang="T8">
                  <a:pos x="T4" y="T5"/>
                </a:cxn>
              </a:cxnLst>
              <a:rect l="0" t="0" r="r" b="b"/>
              <a:pathLst>
                <a:path w="1620" h="480">
                  <a:moveTo>
                    <a:pt x="1584" y="0"/>
                  </a:moveTo>
                  <a:lnTo>
                    <a:pt x="0" y="480"/>
                  </a:lnTo>
                  <a:lnTo>
                    <a:pt x="1620" y="468"/>
                  </a:lnTo>
                </a:path>
              </a:pathLst>
            </a:custGeom>
            <a:noFill/>
            <a:ln w="38100" cap="rnd">
              <a:solidFill>
                <a:srgbClr val="0033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1" name="Line 35"/>
            <p:cNvSpPr>
              <a:spLocks noChangeShapeType="1"/>
            </p:cNvSpPr>
            <p:nvPr/>
          </p:nvSpPr>
          <p:spPr bwMode="auto">
            <a:xfrm>
              <a:off x="4809" y="3362"/>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2" name="Line 36"/>
            <p:cNvSpPr>
              <a:spLocks noChangeShapeType="1"/>
            </p:cNvSpPr>
            <p:nvPr/>
          </p:nvSpPr>
          <p:spPr bwMode="auto">
            <a:xfrm>
              <a:off x="4550" y="3867"/>
              <a:ext cx="892" cy="0"/>
            </a:xfrm>
            <a:prstGeom prst="line">
              <a:avLst/>
            </a:prstGeom>
            <a:noFill/>
            <a:ln w="19050">
              <a:solidFill>
                <a:srgbClr val="000066"/>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63" name="Freeform 37"/>
            <p:cNvSpPr>
              <a:spLocks noChangeArrowheads="1"/>
            </p:cNvSpPr>
            <p:nvPr/>
          </p:nvSpPr>
          <p:spPr bwMode="auto">
            <a:xfrm>
              <a:off x="4457" y="3059"/>
              <a:ext cx="152" cy="72"/>
            </a:xfrm>
            <a:custGeom>
              <a:avLst/>
              <a:gdLst>
                <a:gd name="T0" fmla="*/ 121 w 164"/>
                <a:gd name="T1" fmla="*/ 0 h 81"/>
                <a:gd name="T2" fmla="*/ 0 w 164"/>
                <a:gd name="T3" fmla="*/ 51 h 81"/>
                <a:gd name="T4" fmla="*/ 0 60000 65536"/>
                <a:gd name="T5" fmla="*/ 0 60000 65536"/>
              </a:gdLst>
              <a:ahLst/>
              <a:cxnLst>
                <a:cxn ang="T4">
                  <a:pos x="T0" y="T1"/>
                </a:cxn>
                <a:cxn ang="T5">
                  <a:pos x="T2" y="T3"/>
                </a:cxn>
              </a:cxnLst>
              <a:rect l="0" t="0" r="r" b="b"/>
              <a:pathLst>
                <a:path w="164" h="81">
                  <a:moveTo>
                    <a:pt x="164" y="0"/>
                  </a:moveTo>
                  <a:lnTo>
                    <a:pt x="0" y="81"/>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4" name="Line 38"/>
            <p:cNvSpPr>
              <a:spLocks noChangeShapeType="1"/>
            </p:cNvSpPr>
            <p:nvPr/>
          </p:nvSpPr>
          <p:spPr bwMode="auto">
            <a:xfrm flipV="1">
              <a:off x="5131" y="3357"/>
              <a:ext cx="0" cy="266"/>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65" name="Rectangle 39"/>
            <p:cNvSpPr>
              <a:spLocks noChangeArrowheads="1"/>
            </p:cNvSpPr>
            <p:nvPr/>
          </p:nvSpPr>
          <p:spPr bwMode="auto">
            <a:xfrm>
              <a:off x="5135" y="3205"/>
              <a:ext cx="39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4466" name="Freeform 40"/>
            <p:cNvSpPr>
              <a:spLocks noChangeArrowheads="1"/>
            </p:cNvSpPr>
            <p:nvPr/>
          </p:nvSpPr>
          <p:spPr bwMode="auto">
            <a:xfrm>
              <a:off x="4820" y="2857"/>
              <a:ext cx="159" cy="452"/>
            </a:xfrm>
            <a:custGeom>
              <a:avLst/>
              <a:gdLst>
                <a:gd name="T0" fmla="*/ 126 w 172"/>
                <a:gd name="T1" fmla="*/ 315 h 510"/>
                <a:gd name="T2" fmla="*/ 0 w 172"/>
                <a:gd name="T3" fmla="*/ 0 h 510"/>
                <a:gd name="T4" fmla="*/ 0 60000 65536"/>
                <a:gd name="T5" fmla="*/ 0 60000 65536"/>
              </a:gdLst>
              <a:ahLst/>
              <a:cxnLst>
                <a:cxn ang="T4">
                  <a:pos x="T0" y="T1"/>
                </a:cxn>
                <a:cxn ang="T5">
                  <a:pos x="T2" y="T3"/>
                </a:cxn>
              </a:cxnLst>
              <a:rect l="0" t="0" r="r" b="b"/>
              <a:pathLst>
                <a:path w="172" h="510">
                  <a:moveTo>
                    <a:pt x="172" y="51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7" name="Freeform 41"/>
            <p:cNvSpPr>
              <a:spLocks noChangeArrowheads="1"/>
            </p:cNvSpPr>
            <p:nvPr/>
          </p:nvSpPr>
          <p:spPr bwMode="auto">
            <a:xfrm>
              <a:off x="4709" y="3144"/>
              <a:ext cx="89" cy="204"/>
            </a:xfrm>
            <a:custGeom>
              <a:avLst/>
              <a:gdLst>
                <a:gd name="T0" fmla="*/ 71 w 96"/>
                <a:gd name="T1" fmla="*/ 143 h 230"/>
                <a:gd name="T2" fmla="*/ 0 w 96"/>
                <a:gd name="T3" fmla="*/ 0 h 230"/>
                <a:gd name="T4" fmla="*/ 0 60000 65536"/>
                <a:gd name="T5" fmla="*/ 0 60000 65536"/>
              </a:gdLst>
              <a:ahLst/>
              <a:cxnLst>
                <a:cxn ang="T4">
                  <a:pos x="T0" y="T1"/>
                </a:cxn>
                <a:cxn ang="T5">
                  <a:pos x="T2" y="T3"/>
                </a:cxn>
              </a:cxnLst>
              <a:rect l="0" t="0" r="r" b="b"/>
              <a:pathLst>
                <a:path w="96" h="230">
                  <a:moveTo>
                    <a:pt x="96" y="230"/>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8" name="Freeform 42"/>
            <p:cNvSpPr>
              <a:spLocks noChangeArrowheads="1"/>
            </p:cNvSpPr>
            <p:nvPr/>
          </p:nvSpPr>
          <p:spPr bwMode="auto">
            <a:xfrm>
              <a:off x="4409" y="3006"/>
              <a:ext cx="177" cy="436"/>
            </a:xfrm>
            <a:custGeom>
              <a:avLst/>
              <a:gdLst>
                <a:gd name="T0" fmla="*/ 141 w 191"/>
                <a:gd name="T1" fmla="*/ 303 h 492"/>
                <a:gd name="T2" fmla="*/ 0 w 191"/>
                <a:gd name="T3" fmla="*/ 0 h 492"/>
                <a:gd name="T4" fmla="*/ 0 60000 65536"/>
                <a:gd name="T5" fmla="*/ 0 60000 65536"/>
              </a:gdLst>
              <a:ahLst/>
              <a:cxnLst>
                <a:cxn ang="T4">
                  <a:pos x="T0" y="T1"/>
                </a:cxn>
                <a:cxn ang="T5">
                  <a:pos x="T2" y="T3"/>
                </a:cxn>
              </a:cxnLst>
              <a:rect l="0" t="0" r="r" b="b"/>
              <a:pathLst>
                <a:path w="191" h="492">
                  <a:moveTo>
                    <a:pt x="191" y="492"/>
                  </a:moveTo>
                  <a:lnTo>
                    <a:pt x="0" y="0"/>
                  </a:lnTo>
                </a:path>
              </a:pathLst>
            </a:custGeom>
            <a:noFill/>
            <a:ln w="9525" cap="rnd">
              <a:solidFill>
                <a:srgbClr val="000066"/>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69" name="Freeform 43"/>
            <p:cNvSpPr>
              <a:spLocks noChangeArrowheads="1"/>
            </p:cNvSpPr>
            <p:nvPr/>
          </p:nvSpPr>
          <p:spPr bwMode="auto">
            <a:xfrm>
              <a:off x="4709" y="2947"/>
              <a:ext cx="156" cy="70"/>
            </a:xfrm>
            <a:custGeom>
              <a:avLst/>
              <a:gdLst>
                <a:gd name="T0" fmla="*/ 0 w 169"/>
                <a:gd name="T1" fmla="*/ 49 h 79"/>
                <a:gd name="T2" fmla="*/ 123 w 169"/>
                <a:gd name="T3" fmla="*/ 0 h 79"/>
                <a:gd name="T4" fmla="*/ 0 60000 65536"/>
                <a:gd name="T5" fmla="*/ 0 60000 65536"/>
              </a:gdLst>
              <a:ahLst/>
              <a:cxnLst>
                <a:cxn ang="T4">
                  <a:pos x="T0" y="T1"/>
                </a:cxn>
                <a:cxn ang="T5">
                  <a:pos x="T2" y="T3"/>
                </a:cxn>
              </a:cxnLst>
              <a:rect l="0" t="0" r="r" b="b"/>
              <a:pathLst>
                <a:path w="169" h="79">
                  <a:moveTo>
                    <a:pt x="0" y="79"/>
                  </a:moveTo>
                  <a:lnTo>
                    <a:pt x="169" y="0"/>
                  </a:lnTo>
                </a:path>
              </a:pathLst>
            </a:custGeom>
            <a:noFill/>
            <a:ln w="9525" cap="rnd">
              <a:solidFill>
                <a:srgbClr val="000066"/>
              </a:solidFill>
              <a:round/>
              <a:headEn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0" name="Rectangle 44"/>
            <p:cNvSpPr>
              <a:spLocks noChangeArrowheads="1"/>
            </p:cNvSpPr>
            <p:nvPr/>
          </p:nvSpPr>
          <p:spPr bwMode="auto">
            <a:xfrm>
              <a:off x="4553" y="2926"/>
              <a:ext cx="21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b</a:t>
              </a:r>
            </a:p>
          </p:txBody>
        </p:sp>
        <p:sp>
          <p:nvSpPr>
            <p:cNvPr id="104471" name="Rectangle 45"/>
            <p:cNvSpPr>
              <a:spLocks noChangeArrowheads="1"/>
            </p:cNvSpPr>
            <p:nvPr/>
          </p:nvSpPr>
          <p:spPr bwMode="auto">
            <a:xfrm>
              <a:off x="4697" y="2970"/>
              <a:ext cx="2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a</a:t>
              </a:r>
            </a:p>
          </p:txBody>
        </p:sp>
        <p:sp>
          <p:nvSpPr>
            <p:cNvPr id="104472" name="Freeform 46"/>
            <p:cNvSpPr>
              <a:spLocks noChangeArrowheads="1"/>
            </p:cNvSpPr>
            <p:nvPr/>
          </p:nvSpPr>
          <p:spPr bwMode="auto">
            <a:xfrm>
              <a:off x="4748" y="3148"/>
              <a:ext cx="188" cy="97"/>
            </a:xfrm>
            <a:custGeom>
              <a:avLst/>
              <a:gdLst>
                <a:gd name="T0" fmla="*/ 149 w 203"/>
                <a:gd name="T1" fmla="*/ 0 h 110"/>
                <a:gd name="T2" fmla="*/ 0 w 203"/>
                <a:gd name="T3" fmla="*/ 67 h 110"/>
                <a:gd name="T4" fmla="*/ 0 60000 65536"/>
                <a:gd name="T5" fmla="*/ 0 60000 65536"/>
              </a:gdLst>
              <a:ahLst/>
              <a:cxnLst>
                <a:cxn ang="T4">
                  <a:pos x="T0" y="T1"/>
                </a:cxn>
                <a:cxn ang="T5">
                  <a:pos x="T2" y="T3"/>
                </a:cxn>
              </a:cxnLst>
              <a:rect l="0" t="0" r="r" b="b"/>
              <a:pathLst>
                <a:path w="203" h="110">
                  <a:moveTo>
                    <a:pt x="203" y="0"/>
                  </a:moveTo>
                  <a:lnTo>
                    <a:pt x="0" y="110"/>
                  </a:lnTo>
                </a:path>
              </a:pathLst>
            </a:custGeom>
            <a:noFill/>
            <a:ln w="9525" cap="rnd">
              <a:solidFill>
                <a:srgbClr val="000066"/>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104473" name="Line 47"/>
            <p:cNvSpPr>
              <a:spLocks noChangeShapeType="1"/>
            </p:cNvSpPr>
            <p:nvPr/>
          </p:nvSpPr>
          <p:spPr bwMode="auto">
            <a:xfrm>
              <a:off x="5131" y="3089"/>
              <a:ext cx="0" cy="194"/>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4" name="Rectangle 48"/>
            <p:cNvSpPr>
              <a:spLocks noChangeArrowheads="1"/>
            </p:cNvSpPr>
            <p:nvPr/>
          </p:nvSpPr>
          <p:spPr bwMode="auto">
            <a:xfrm>
              <a:off x="5264" y="3878"/>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sym typeface="Symbol" panose="05050102010706020507" pitchFamily="18" charset="2"/>
                </a:rPr>
                <a:t></a:t>
              </a:r>
              <a:r>
                <a:rPr lang="en-US" altLang="zh-CN" sz="2000" b="1" i="1">
                  <a:solidFill>
                    <a:srgbClr val="0000FF"/>
                  </a:solidFill>
                  <a:ea typeface="楷体_GB2312" pitchFamily="49" charset="-122"/>
                </a:rPr>
                <a:t>h</a:t>
              </a:r>
            </a:p>
          </p:txBody>
        </p:sp>
        <p:sp>
          <p:nvSpPr>
            <p:cNvPr id="104475" name="Line 49"/>
            <p:cNvSpPr>
              <a:spLocks noChangeShapeType="1"/>
            </p:cNvSpPr>
            <p:nvPr/>
          </p:nvSpPr>
          <p:spPr bwMode="auto">
            <a:xfrm flipV="1">
              <a:off x="5324" y="3846"/>
              <a:ext cx="0" cy="24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6" name="Line 50"/>
            <p:cNvSpPr>
              <a:spLocks noChangeShapeType="1"/>
            </p:cNvSpPr>
            <p:nvPr/>
          </p:nvSpPr>
          <p:spPr bwMode="auto">
            <a:xfrm>
              <a:off x="5324" y="3580"/>
              <a:ext cx="0" cy="205"/>
            </a:xfrm>
            <a:prstGeom prst="line">
              <a:avLst/>
            </a:prstGeom>
            <a:noFill/>
            <a:ln w="9525" cap="rnd">
              <a:solidFill>
                <a:srgbClr val="000066"/>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4477" name="Line 51"/>
            <p:cNvSpPr>
              <a:spLocks noChangeShapeType="1"/>
            </p:cNvSpPr>
            <p:nvPr/>
          </p:nvSpPr>
          <p:spPr bwMode="auto">
            <a:xfrm>
              <a:off x="4953" y="3302"/>
              <a:ext cx="266"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4478" name="Rectangle 52"/>
            <p:cNvSpPr>
              <a:spLocks noChangeArrowheads="1"/>
            </p:cNvSpPr>
            <p:nvPr/>
          </p:nvSpPr>
          <p:spPr bwMode="auto">
            <a:xfrm>
              <a:off x="4287" y="3484"/>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r>
                <a:rPr lang="en-US" altLang="zh-CN" sz="2000" b="1" baseline="-25000">
                  <a:solidFill>
                    <a:srgbClr val="0000FF"/>
                  </a:solidFill>
                  <a:ea typeface="楷体_GB2312" pitchFamily="49" charset="-122"/>
                </a:rPr>
                <a:t>-1</a:t>
              </a:r>
            </a:p>
          </p:txBody>
        </p:sp>
        <p:sp>
          <p:nvSpPr>
            <p:cNvPr id="104479" name="Rectangle 53"/>
            <p:cNvSpPr>
              <a:spLocks noChangeArrowheads="1"/>
            </p:cNvSpPr>
            <p:nvPr/>
          </p:nvSpPr>
          <p:spPr bwMode="auto">
            <a:xfrm>
              <a:off x="4888" y="3495"/>
              <a:ext cx="400"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Times New Roman" panose="02020603050405020304" pitchFamily="18" charset="0"/>
                  <a:ea typeface="宋体" panose="02010600030101010101" pitchFamily="2" charset="-122"/>
                </a:defRPr>
              </a:lvl9pPr>
            </a:lstStyle>
            <a:p>
              <a:pPr algn="ctr"/>
              <a:r>
                <a:rPr lang="en-US" altLang="zh-CN" sz="2000" b="1" i="1">
                  <a:solidFill>
                    <a:srgbClr val="0000FF"/>
                  </a:solidFill>
                  <a:ea typeface="楷体_GB2312" pitchFamily="49" charset="-122"/>
                </a:rPr>
                <a:t>e</a:t>
              </a:r>
              <a:r>
                <a:rPr lang="en-US" altLang="zh-CN" sz="2000" b="1" i="1" baseline="-25000">
                  <a:solidFill>
                    <a:srgbClr val="0000FF"/>
                  </a:solidFill>
                  <a:ea typeface="楷体_GB2312" pitchFamily="49" charset="-122"/>
                </a:rPr>
                <a:t>k</a:t>
              </a:r>
              <a:endParaRPr lang="en-US" altLang="zh-CN" sz="2000" b="1" baseline="-25000">
                <a:solidFill>
                  <a:srgbClr val="0000FF"/>
                </a:solidFill>
                <a:ea typeface="楷体_GB2312" pitchFamily="49" charset="-122"/>
              </a:endParaRPr>
            </a:p>
          </p:txBody>
        </p:sp>
        <p:sp>
          <p:nvSpPr>
            <p:cNvPr id="104480" name="Line 54"/>
            <p:cNvSpPr>
              <a:spLocks noChangeShapeType="1"/>
            </p:cNvSpPr>
            <p:nvPr/>
          </p:nvSpPr>
          <p:spPr bwMode="auto">
            <a:xfrm>
              <a:off x="4994" y="3781"/>
              <a:ext cx="423" cy="0"/>
            </a:xfrm>
            <a:prstGeom prst="line">
              <a:avLst/>
            </a:prstGeom>
            <a:noFill/>
            <a:ln w="9525" cap="rnd">
              <a:solidFill>
                <a:srgbClr val="000066"/>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pic>
        <p:nvPicPr>
          <p:cNvPr id="2" name="图片 1"/>
          <p:cNvPicPr>
            <a:picLocks noChangeAspect="1"/>
          </p:cNvPicPr>
          <p:nvPr/>
        </p:nvPicPr>
        <p:blipFill rotWithShape="1">
          <a:blip r:embed="rId2"/>
          <a:srcRect l="6780" t="13079" r="12336" b="25352"/>
          <a:stretch/>
        </p:blipFill>
        <p:spPr>
          <a:xfrm>
            <a:off x="3392130" y="4316123"/>
            <a:ext cx="3034145" cy="1731818"/>
          </a:xfrm>
          <a:prstGeom prst="rect">
            <a:avLst/>
          </a:prstGeom>
        </p:spPr>
      </p:pic>
      <mc:AlternateContent xmlns:mc="http://schemas.openxmlformats.org/markup-compatibility/2006" xmlns:a14="http://schemas.microsoft.com/office/drawing/2010/main">
        <mc:Choice Requires="a14">
          <p:sp>
            <p:nvSpPr>
              <p:cNvPr id="57" name="矩形 56"/>
              <p:cNvSpPr/>
              <p:nvPr/>
            </p:nvSpPr>
            <p:spPr>
              <a:xfrm>
                <a:off x="980825" y="4839716"/>
                <a:ext cx="1736565" cy="91057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h</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f>
                        <m:fPr>
                          <m:ctrlPr>
                            <a:rPr lang="en-US"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b="0" i="1" smtClean="0">
                              <a:solidFill>
                                <a:srgbClr val="0000FF"/>
                              </a:solidFill>
                              <a:latin typeface="Cambria Math" panose="02040503050406030204" pitchFamily="18" charset="0"/>
                              <a:ea typeface="Cambria Math" panose="02040503050406030204" pitchFamily="18" charset="0"/>
                            </a:rPr>
                            <m:t>2</m:t>
                          </m:r>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7" name="矩形 56"/>
              <p:cNvSpPr>
                <a:spLocks noRot="1" noChangeAspect="1" noMove="1" noResize="1" noEditPoints="1" noAdjustHandles="1" noChangeArrowheads="1" noChangeShapeType="1" noTextEdit="1"/>
              </p:cNvSpPr>
              <p:nvPr/>
            </p:nvSpPr>
            <p:spPr>
              <a:xfrm>
                <a:off x="980825" y="4839716"/>
                <a:ext cx="1736565" cy="91057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矩形 57"/>
              <p:cNvSpPr/>
              <p:nvPr/>
            </p:nvSpPr>
            <p:spPr>
              <a:xfrm>
                <a:off x="1549401" y="2347211"/>
                <a:ext cx="2825517" cy="9831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𝑎</m:t>
                          </m:r>
                        </m:num>
                        <m:den>
                          <m:r>
                            <a:rPr lang="en-US" altLang="zh-CN" sz="2800" b="0" i="1" smtClean="0">
                              <a:solidFill>
                                <a:srgbClr val="0000FF"/>
                              </a:solidFill>
                              <a:latin typeface="Cambria Math" panose="02040503050406030204" pitchFamily="18" charset="0"/>
                              <a:ea typeface="Cambria Math" panose="02040503050406030204" pitchFamily="18" charset="0"/>
                            </a:rPr>
                            <m:t>𝑏</m:t>
                          </m:r>
                        </m:den>
                      </m:f>
                      <m:r>
                        <a:rPr lang="en-US" altLang="zh-CN" sz="2800" b="0" i="1" dirty="0"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h</m:t>
                          </m:r>
                        </m:num>
                        <m:den>
                          <m:d>
                            <m:dPr>
                              <m:ctrlPr>
                                <a:rPr lang="el-GR" altLang="zh-CN" sz="280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𝑒</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−1</m:t>
                                  </m:r>
                                </m:sub>
                              </m:sSub>
                            </m:e>
                          </m:d>
                          <m:r>
                            <m:rPr>
                              <m:nor/>
                            </m:rPr>
                            <a:rPr lang="zh-CN" altLang="en-US" sz="2800" dirty="0">
                              <a:solidFill>
                                <a:srgbClr val="0000FF"/>
                              </a:solidFill>
                            </a:rPr>
                            <m:t> </m:t>
                          </m:r>
                        </m:den>
                      </m:f>
                    </m:oMath>
                  </m:oMathPara>
                </a14:m>
                <a:endParaRPr lang="zh-CN" altLang="en-US" sz="2800" i="1" dirty="0">
                  <a:solidFill>
                    <a:srgbClr val="0000FF"/>
                  </a:solidFill>
                </a:endParaRPr>
              </a:p>
            </p:txBody>
          </p:sp>
        </mc:Choice>
        <mc:Fallback xmlns="">
          <p:sp>
            <p:nvSpPr>
              <p:cNvPr id="58" name="矩形 57"/>
              <p:cNvSpPr>
                <a:spLocks noRot="1" noChangeAspect="1" noMove="1" noResize="1" noEditPoints="1" noAdjustHandles="1" noChangeArrowheads="1" noChangeShapeType="1" noTextEdit="1"/>
              </p:cNvSpPr>
              <p:nvPr/>
            </p:nvSpPr>
            <p:spPr>
              <a:xfrm>
                <a:off x="1549401" y="2347211"/>
                <a:ext cx="2825517" cy="98315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4213128" y="2375746"/>
                <a:ext cx="1201355" cy="982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dirty="0" smtClean="0">
                          <a:solidFill>
                            <a:srgbClr val="0000FF"/>
                          </a:solidFill>
                          <a:latin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zh-CN" altLang="en-US"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h</m:t>
                          </m:r>
                        </m:num>
                        <m:den>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i="1" dirty="0">
                  <a:solidFill>
                    <a:srgbClr val="0000FF"/>
                  </a:solidFill>
                </a:endParaRPr>
              </a:p>
            </p:txBody>
          </p:sp>
        </mc:Choice>
        <mc:Fallback xmlns="">
          <p:sp>
            <p:nvSpPr>
              <p:cNvPr id="59" name="矩形 58"/>
              <p:cNvSpPr>
                <a:spLocks noRot="1" noChangeAspect="1" noMove="1" noResize="1" noEditPoints="1" noAdjustHandles="1" noChangeArrowheads="1" noChangeShapeType="1" noTextEdit="1"/>
              </p:cNvSpPr>
              <p:nvPr/>
            </p:nvSpPr>
            <p:spPr>
              <a:xfrm>
                <a:off x="4213128" y="2375746"/>
                <a:ext cx="1201355" cy="982961"/>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2074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4450"/>
                                        </p:tgtEl>
                                        <p:attrNameLst>
                                          <p:attrName>style.visibility</p:attrName>
                                        </p:attrNameLst>
                                      </p:cBhvr>
                                      <p:to>
                                        <p:strVal val="visible"/>
                                      </p:to>
                                    </p:set>
                                    <p:animEffect transition="in" filter="wipe(left)">
                                      <p:cBhvr>
                                        <p:cTn id="7" dur="500"/>
                                        <p:tgtEl>
                                          <p:spTgt spid="1044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wipe(left)">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4452"/>
                                        </p:tgtEl>
                                        <p:attrNameLst>
                                          <p:attrName>style.visibility</p:attrName>
                                        </p:attrNameLst>
                                      </p:cBhvr>
                                      <p:to>
                                        <p:strVal val="visible"/>
                                      </p:to>
                                    </p:set>
                                    <p:animEffect transition="in" filter="wipe(left)">
                                      <p:cBhvr>
                                        <p:cTn id="22" dur="500"/>
                                        <p:tgtEl>
                                          <p:spTgt spid="104452"/>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left)">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wipe(left)">
                                      <p:cBhvr>
                                        <p:cTn id="3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450" grpId="0"/>
      <p:bldP spid="104452" grpId="0"/>
      <p:bldP spid="57" grpId="0"/>
      <p:bldP spid="58" grpId="0"/>
      <p:bldP spid="59"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71663" y="2527300"/>
            <a:ext cx="7340600" cy="858838"/>
            <a:chOff x="1616982" y="2568618"/>
            <a:chExt cx="7340498" cy="859387"/>
          </a:xfrm>
        </p:grpSpPr>
        <p:grpSp>
          <p:nvGrpSpPr>
            <p:cNvPr id="59492" name="组合 3"/>
            <p:cNvGrpSpPr>
              <a:grpSpLocks/>
            </p:cNvGrpSpPr>
            <p:nvPr/>
          </p:nvGrpSpPr>
          <p:grpSpPr bwMode="auto">
            <a:xfrm>
              <a:off x="1616982" y="2568618"/>
              <a:ext cx="743946" cy="859387"/>
              <a:chOff x="1616982" y="1979050"/>
              <a:chExt cx="743946" cy="859387"/>
            </a:xfrm>
          </p:grpSpPr>
          <p:grpSp>
            <p:nvGrpSpPr>
              <p:cNvPr id="59494" name="组合 4"/>
              <p:cNvGrpSpPr>
                <a:grpSpLocks/>
              </p:cNvGrpSpPr>
              <p:nvPr/>
            </p:nvGrpSpPr>
            <p:grpSpPr bwMode="auto">
              <a:xfrm>
                <a:off x="1616982" y="2412325"/>
                <a:ext cx="743946" cy="426112"/>
                <a:chOff x="1459367" y="2127931"/>
                <a:chExt cx="5060950" cy="2898775"/>
              </a:xfrm>
            </p:grpSpPr>
            <p:sp>
              <p:nvSpPr>
                <p:cNvPr id="5949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9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9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5949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数目减少，间距变大</a:t>
              </a:r>
            </a:p>
          </p:txBody>
        </p:sp>
      </p:grpSp>
      <p:grpSp>
        <p:nvGrpSpPr>
          <p:cNvPr id="37" name="组合 36"/>
          <p:cNvGrpSpPr>
            <a:grpSpLocks/>
          </p:cNvGrpSpPr>
          <p:nvPr/>
        </p:nvGrpSpPr>
        <p:grpSpPr bwMode="auto">
          <a:xfrm>
            <a:off x="1871663" y="3344863"/>
            <a:ext cx="7340600" cy="858837"/>
            <a:chOff x="1616982" y="3350397"/>
            <a:chExt cx="7340498" cy="859387"/>
          </a:xfrm>
        </p:grpSpPr>
        <p:grpSp>
          <p:nvGrpSpPr>
            <p:cNvPr id="59486" name="组合 8"/>
            <p:cNvGrpSpPr>
              <a:grpSpLocks/>
            </p:cNvGrpSpPr>
            <p:nvPr/>
          </p:nvGrpSpPr>
          <p:grpSpPr bwMode="auto">
            <a:xfrm>
              <a:off x="1616982" y="3350397"/>
              <a:ext cx="743946" cy="859387"/>
              <a:chOff x="1616982" y="3488536"/>
              <a:chExt cx="743946" cy="859387"/>
            </a:xfrm>
          </p:grpSpPr>
          <p:grpSp>
            <p:nvGrpSpPr>
              <p:cNvPr id="59488" name="组合 9"/>
              <p:cNvGrpSpPr>
                <a:grpSpLocks/>
              </p:cNvGrpSpPr>
              <p:nvPr/>
            </p:nvGrpSpPr>
            <p:grpSpPr bwMode="auto">
              <a:xfrm>
                <a:off x="1616982" y="3921811"/>
                <a:ext cx="743946" cy="426112"/>
                <a:chOff x="1459367" y="2127931"/>
                <a:chExt cx="5060950" cy="2898775"/>
              </a:xfrm>
            </p:grpSpPr>
            <p:sp>
              <p:nvSpPr>
                <p:cNvPr id="5949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9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8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59487" name="文本框 19"/>
            <p:cNvSpPr txBox="1">
              <a:spLocks noChangeArrowheads="1"/>
            </p:cNvSpPr>
            <p:nvPr/>
          </p:nvSpPr>
          <p:spPr bwMode="auto">
            <a:xfrm>
              <a:off x="2547615" y="3531512"/>
              <a:ext cx="640986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数目不变，间距变小</a:t>
              </a:r>
            </a:p>
          </p:txBody>
        </p:sp>
      </p:grpSp>
      <p:grpSp>
        <p:nvGrpSpPr>
          <p:cNvPr id="38" name="组合 37"/>
          <p:cNvGrpSpPr>
            <a:grpSpLocks/>
          </p:cNvGrpSpPr>
          <p:nvPr/>
        </p:nvGrpSpPr>
        <p:grpSpPr bwMode="auto">
          <a:xfrm>
            <a:off x="1871663" y="4194175"/>
            <a:ext cx="7526337" cy="858838"/>
            <a:chOff x="1616982" y="4199905"/>
            <a:chExt cx="7527018" cy="859387"/>
          </a:xfrm>
        </p:grpSpPr>
        <p:grpSp>
          <p:nvGrpSpPr>
            <p:cNvPr id="59480" name="组合 13"/>
            <p:cNvGrpSpPr>
              <a:grpSpLocks/>
            </p:cNvGrpSpPr>
            <p:nvPr/>
          </p:nvGrpSpPr>
          <p:grpSpPr bwMode="auto">
            <a:xfrm>
              <a:off x="1616982" y="4199905"/>
              <a:ext cx="743946" cy="859387"/>
              <a:chOff x="1616982" y="4998022"/>
              <a:chExt cx="743946" cy="859387"/>
            </a:xfrm>
          </p:grpSpPr>
          <p:grpSp>
            <p:nvGrpSpPr>
              <p:cNvPr id="59482" name="组合 14"/>
              <p:cNvGrpSpPr>
                <a:grpSpLocks/>
              </p:cNvGrpSpPr>
              <p:nvPr/>
            </p:nvGrpSpPr>
            <p:grpSpPr bwMode="auto">
              <a:xfrm>
                <a:off x="1616982" y="5431297"/>
                <a:ext cx="743946" cy="426112"/>
                <a:chOff x="1459367" y="2127931"/>
                <a:chExt cx="5060950" cy="2898775"/>
              </a:xfrm>
            </p:grpSpPr>
            <p:sp>
              <p:nvSpPr>
                <p:cNvPr id="5948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8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8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59481" name="文本框 20"/>
            <p:cNvSpPr txBox="1">
              <a:spLocks noChangeArrowheads="1"/>
            </p:cNvSpPr>
            <p:nvPr/>
          </p:nvSpPr>
          <p:spPr bwMode="auto">
            <a:xfrm>
              <a:off x="2547615" y="4374094"/>
              <a:ext cx="6596385"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数目增加，间距变小</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47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71663" y="5048250"/>
            <a:ext cx="7632700" cy="858838"/>
            <a:chOff x="1616982" y="5054362"/>
            <a:chExt cx="7633896" cy="859387"/>
          </a:xfrm>
        </p:grpSpPr>
        <p:grpSp>
          <p:nvGrpSpPr>
            <p:cNvPr id="59472" name="组合 26"/>
            <p:cNvGrpSpPr>
              <a:grpSpLocks/>
            </p:cNvGrpSpPr>
            <p:nvPr/>
          </p:nvGrpSpPr>
          <p:grpSpPr bwMode="auto">
            <a:xfrm>
              <a:off x="1616982" y="5054362"/>
              <a:ext cx="743946" cy="859387"/>
              <a:chOff x="1616982" y="4998022"/>
              <a:chExt cx="743946" cy="859387"/>
            </a:xfrm>
          </p:grpSpPr>
          <p:grpSp>
            <p:nvGrpSpPr>
              <p:cNvPr id="59474" name="组合 27"/>
              <p:cNvGrpSpPr>
                <a:grpSpLocks/>
              </p:cNvGrpSpPr>
              <p:nvPr/>
            </p:nvGrpSpPr>
            <p:grpSpPr bwMode="auto">
              <a:xfrm>
                <a:off x="1616982" y="5431297"/>
                <a:ext cx="743946" cy="426112"/>
                <a:chOff x="1459367" y="2127931"/>
                <a:chExt cx="5060950" cy="2898775"/>
              </a:xfrm>
            </p:grpSpPr>
            <p:sp>
              <p:nvSpPr>
                <p:cNvPr id="5947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5947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5947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59473" name="文本框 31"/>
            <p:cNvSpPr txBox="1">
              <a:spLocks noChangeArrowheads="1"/>
            </p:cNvSpPr>
            <p:nvPr/>
          </p:nvSpPr>
          <p:spPr bwMode="auto">
            <a:xfrm>
              <a:off x="2547615" y="5228551"/>
              <a:ext cx="6703263" cy="523220"/>
            </a:xfrm>
            <a:prstGeom prst="rect">
              <a:avLst/>
            </a:prstGeom>
            <a:noFill/>
            <a:ln w="9525">
              <a:noFill/>
              <a:miter lim="800000"/>
              <a:headEnd/>
              <a:tailEnd/>
            </a:ln>
          </p:spPr>
          <p:txBody>
            <a:bodyPr>
              <a:spAutoFit/>
            </a:bodyPr>
            <a:lstStyle/>
            <a:p>
              <a:r>
                <a:rPr kumimoji="1" lang="zh-CN" altLang="en-US" sz="2800" b="1">
                  <a:solidFill>
                    <a:srgbClr val="0000FF"/>
                  </a:solidFill>
                  <a:latin typeface="楷体" pitchFamily="49" charset="-122"/>
                  <a:ea typeface="楷体" pitchFamily="49" charset="-122"/>
                </a:rPr>
                <a:t>数目减少，间距不变</a:t>
              </a:r>
            </a:p>
          </p:txBody>
        </p:sp>
      </p:grpSp>
      <p:grpSp>
        <p:nvGrpSpPr>
          <p:cNvPr id="33" name="组合 32"/>
          <p:cNvGrpSpPr>
            <a:grpSpLocks/>
          </p:cNvGrpSpPr>
          <p:nvPr/>
        </p:nvGrpSpPr>
        <p:grpSpPr bwMode="auto">
          <a:xfrm>
            <a:off x="862013" y="337185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5947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54213" y="712788"/>
                <a:ext cx="8891587"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0909</a:t>
                </a:r>
                <a:r>
                  <a:rPr kumimoji="1" lang="zh-CN" altLang="en-US" sz="2800" b="1" dirty="0">
                    <a:solidFill>
                      <a:srgbClr val="0000FF"/>
                    </a:solidFill>
                    <a:latin typeface="楷体" pitchFamily="49" charset="-122"/>
                    <a:ea typeface="楷体" pitchFamily="49" charset="-122"/>
                  </a:rPr>
                  <a:t>如图示两个直径有微小差别的彼此平行的滚柱之间的距离为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，夹在两块平晶的中间，形成空气劈尖，当单色光垂直入射时，产生等厚干涉条纹，如果滚柱之间的距离变小，则在</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a14:m>
                <a:r>
                  <a:rPr kumimoji="1" lang="zh-CN" altLang="en-US" sz="2800" b="1" dirty="0">
                    <a:solidFill>
                      <a:srgbClr val="0000FF"/>
                    </a:solidFill>
                    <a:latin typeface="楷体" pitchFamily="49" charset="-122"/>
                    <a:ea typeface="楷体" pitchFamily="49" charset="-122"/>
                  </a:rPr>
                  <a:t>范围内干涉条纹的</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54213" y="712788"/>
                <a:ext cx="8891587" cy="1816100"/>
              </a:xfrm>
              <a:prstGeom prst="rect">
                <a:avLst/>
              </a:prstGeom>
              <a:blipFill>
                <a:blip r:embed="rId2"/>
                <a:stretch>
                  <a:fillRect l="-1440" t="-3691" r="-1372" b="-771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469" name="Rectangle 23"/>
              <p:cNvSpPr>
                <a:spLocks noChangeArrowheads="1"/>
              </p:cNvSpPr>
              <p:nvPr/>
            </p:nvSpPr>
            <p:spPr bwMode="auto">
              <a:xfrm>
                <a:off x="1798638" y="6045200"/>
                <a:ext cx="7648575" cy="523875"/>
              </a:xfrm>
              <a:prstGeom prst="rect">
                <a:avLst/>
              </a:prstGeom>
              <a:noFill/>
              <a:ln w="9525">
                <a:noFill/>
                <a:miter lim="800000"/>
                <a:headEnd/>
                <a:tailEnd/>
              </a:ln>
            </p:spPr>
            <p:txBody>
              <a:bodyPr>
                <a:spAutoFit/>
              </a:bodyPr>
              <a:lstStyle/>
              <a:p>
                <a:r>
                  <a:rPr lang="zh-CN" altLang="en-US" sz="2800" b="1" dirty="0">
                    <a:solidFill>
                      <a:srgbClr val="0000FF"/>
                    </a:solidFill>
                    <a:latin typeface="楷体" pitchFamily="49" charset="-122"/>
                    <a:ea typeface="楷体" pitchFamily="49" charset="-122"/>
                  </a:rPr>
                  <a:t>滚柱之间的距离变小，劈间角变大；</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oMath>
                </a14:m>
                <a:r>
                  <a:rPr lang="zh-CN" altLang="en-US" sz="2800" b="1" dirty="0">
                    <a:solidFill>
                      <a:srgbClr val="0000FF"/>
                    </a:solidFill>
                    <a:latin typeface="楷体" pitchFamily="49" charset="-122"/>
                    <a:ea typeface="楷体" pitchFamily="49" charset="-122"/>
                  </a:rPr>
                  <a:t>不变。</a:t>
                </a:r>
              </a:p>
            </p:txBody>
          </p:sp>
        </mc:Choice>
        <mc:Fallback xmlns="">
          <p:sp>
            <p:nvSpPr>
              <p:cNvPr id="59469" name="Rectangle 23"/>
              <p:cNvSpPr>
                <a:spLocks noRot="1" noChangeAspect="1" noMove="1" noResize="1" noEditPoints="1" noAdjustHandles="1" noChangeArrowheads="1" noChangeShapeType="1" noTextEdit="1"/>
              </p:cNvSpPr>
              <p:nvPr/>
            </p:nvSpPr>
            <p:spPr bwMode="auto">
              <a:xfrm>
                <a:off x="1798638" y="6045200"/>
                <a:ext cx="7648575" cy="523875"/>
              </a:xfrm>
              <a:prstGeom prst="rect">
                <a:avLst/>
              </a:prstGeom>
              <a:blipFill>
                <a:blip r:embed="rId3"/>
                <a:stretch>
                  <a:fillRect l="-1594" t="-15116" b="-29070"/>
                </a:stretch>
              </a:blipFill>
              <a:ln w="9525">
                <a:noFill/>
                <a:miter lim="800000"/>
                <a:headEnd/>
                <a:tailEnd/>
              </a:ln>
            </p:spPr>
            <p:txBody>
              <a:bodyPr/>
              <a:lstStyle/>
              <a:p>
                <a:r>
                  <a:rPr lang="zh-CN" altLang="en-US">
                    <a:noFill/>
                  </a:rPr>
                  <a:t> </a:t>
                </a:r>
              </a:p>
            </p:txBody>
          </p:sp>
        </mc:Fallback>
      </mc:AlternateContent>
      <p:grpSp>
        <p:nvGrpSpPr>
          <p:cNvPr id="43" name="Group 22"/>
          <p:cNvGrpSpPr>
            <a:grpSpLocks/>
          </p:cNvGrpSpPr>
          <p:nvPr/>
        </p:nvGrpSpPr>
        <p:grpSpPr bwMode="auto">
          <a:xfrm>
            <a:off x="6959600" y="2955925"/>
            <a:ext cx="3276600" cy="2286000"/>
            <a:chOff x="3216" y="2160"/>
            <a:chExt cx="2208" cy="1584"/>
          </a:xfrm>
        </p:grpSpPr>
        <p:sp>
          <p:nvSpPr>
            <p:cNvPr id="59458" name="Rectangle 9"/>
            <p:cNvSpPr>
              <a:spLocks noChangeArrowheads="1"/>
            </p:cNvSpPr>
            <p:nvPr/>
          </p:nvSpPr>
          <p:spPr bwMode="auto">
            <a:xfrm>
              <a:off x="3312" y="3408"/>
              <a:ext cx="2112" cy="336"/>
            </a:xfrm>
            <a:prstGeom prst="rect">
              <a:avLst/>
            </a:prstGeom>
            <a:noFill/>
            <a:ln w="28575">
              <a:solidFill>
                <a:srgbClr val="163C2C"/>
              </a:solidFill>
              <a:miter lim="800000"/>
              <a:headEnd/>
              <a:tailEnd/>
            </a:ln>
          </p:spPr>
          <p:txBody>
            <a:bodyPr wrap="none" anchor="ctr"/>
            <a:lstStyle/>
            <a:p>
              <a:endParaRPr lang="zh-CN" altLang="en-US">
                <a:latin typeface="等线" pitchFamily="2" charset="-122"/>
                <a:ea typeface="等线" pitchFamily="2" charset="-122"/>
              </a:endParaRPr>
            </a:p>
          </p:txBody>
        </p:sp>
        <p:sp>
          <p:nvSpPr>
            <p:cNvPr id="59459" name="Oval 10"/>
            <p:cNvSpPr>
              <a:spLocks noChangeArrowheads="1"/>
            </p:cNvSpPr>
            <p:nvPr/>
          </p:nvSpPr>
          <p:spPr bwMode="auto">
            <a:xfrm>
              <a:off x="3552" y="3024"/>
              <a:ext cx="384" cy="384"/>
            </a:xfrm>
            <a:prstGeom prst="ellipse">
              <a:avLst/>
            </a:prstGeom>
            <a:solidFill>
              <a:srgbClr val="E0FCF7"/>
            </a:solidFill>
            <a:ln w="28575">
              <a:solidFill>
                <a:srgbClr val="0000FF"/>
              </a:solidFill>
              <a:round/>
              <a:headEnd/>
              <a:tailEnd/>
            </a:ln>
          </p:spPr>
          <p:txBody>
            <a:bodyPr wrap="none" anchor="ctr"/>
            <a:lstStyle/>
            <a:p>
              <a:endParaRPr lang="zh-CN" altLang="en-US">
                <a:latin typeface="等线" pitchFamily="2" charset="-122"/>
                <a:ea typeface="等线" pitchFamily="2" charset="-122"/>
              </a:endParaRPr>
            </a:p>
          </p:txBody>
        </p:sp>
        <p:sp>
          <p:nvSpPr>
            <p:cNvPr id="59460" name="Oval 11"/>
            <p:cNvSpPr>
              <a:spLocks noChangeArrowheads="1"/>
            </p:cNvSpPr>
            <p:nvPr/>
          </p:nvSpPr>
          <p:spPr bwMode="auto">
            <a:xfrm>
              <a:off x="4800" y="2784"/>
              <a:ext cx="624" cy="624"/>
            </a:xfrm>
            <a:prstGeom prst="ellipse">
              <a:avLst/>
            </a:prstGeom>
            <a:solidFill>
              <a:srgbClr val="E0FCF7"/>
            </a:solidFill>
            <a:ln w="28575">
              <a:solidFill>
                <a:srgbClr val="0000FF"/>
              </a:solidFill>
              <a:round/>
              <a:headEnd/>
              <a:tailEnd/>
            </a:ln>
          </p:spPr>
          <p:txBody>
            <a:bodyPr wrap="none" anchor="ctr"/>
            <a:lstStyle/>
            <a:p>
              <a:pPr algn="ctr"/>
              <a:endParaRPr lang="zh-CN" altLang="en-US" sz="2800" b="1">
                <a:solidFill>
                  <a:srgbClr val="000000"/>
                </a:solidFill>
                <a:latin typeface="等线" pitchFamily="2" charset="-122"/>
                <a:ea typeface="等线" pitchFamily="2" charset="-122"/>
              </a:endParaRPr>
            </a:p>
          </p:txBody>
        </p:sp>
        <p:sp>
          <p:nvSpPr>
            <p:cNvPr id="59461" name="Rectangle 12"/>
            <p:cNvSpPr>
              <a:spLocks noChangeArrowheads="1"/>
            </p:cNvSpPr>
            <p:nvPr/>
          </p:nvSpPr>
          <p:spPr bwMode="auto">
            <a:xfrm rot="-631278">
              <a:off x="3216" y="2784"/>
              <a:ext cx="2160" cy="144"/>
            </a:xfrm>
            <a:prstGeom prst="rect">
              <a:avLst/>
            </a:prstGeom>
            <a:noFill/>
            <a:ln w="28575">
              <a:solidFill>
                <a:srgbClr val="163C2C"/>
              </a:solidFill>
              <a:miter lim="800000"/>
              <a:headEnd/>
              <a:tailEnd/>
            </a:ln>
          </p:spPr>
          <p:txBody>
            <a:bodyPr wrap="none" anchor="ctr"/>
            <a:lstStyle/>
            <a:p>
              <a:endParaRPr lang="zh-CN" altLang="en-US">
                <a:latin typeface="等线" pitchFamily="2" charset="-122"/>
                <a:ea typeface="等线" pitchFamily="2" charset="-122"/>
              </a:endParaRPr>
            </a:p>
          </p:txBody>
        </p:sp>
        <p:sp>
          <p:nvSpPr>
            <p:cNvPr id="59462" name="Line 13"/>
            <p:cNvSpPr>
              <a:spLocks noChangeShapeType="1"/>
            </p:cNvSpPr>
            <p:nvPr/>
          </p:nvSpPr>
          <p:spPr bwMode="auto">
            <a:xfrm>
              <a:off x="3744" y="3216"/>
              <a:ext cx="0" cy="432"/>
            </a:xfrm>
            <a:prstGeom prst="line">
              <a:avLst/>
            </a:prstGeom>
            <a:noFill/>
            <a:ln w="19050">
              <a:solidFill>
                <a:schemeClr val="tx1"/>
              </a:solidFill>
              <a:round/>
              <a:headEnd type="none" w="sm" len="lg"/>
              <a:tailEnd type="none" w="sm" len="lg"/>
            </a:ln>
          </p:spPr>
          <p:txBody>
            <a:bodyPr/>
            <a:lstStyle/>
            <a:p>
              <a:endParaRPr lang="zh-CN" altLang="en-US"/>
            </a:p>
          </p:txBody>
        </p:sp>
        <p:sp>
          <p:nvSpPr>
            <p:cNvPr id="59463" name="Line 14"/>
            <p:cNvSpPr>
              <a:spLocks noChangeShapeType="1"/>
            </p:cNvSpPr>
            <p:nvPr/>
          </p:nvSpPr>
          <p:spPr bwMode="auto">
            <a:xfrm>
              <a:off x="3744" y="3648"/>
              <a:ext cx="1344" cy="0"/>
            </a:xfrm>
            <a:prstGeom prst="line">
              <a:avLst/>
            </a:prstGeom>
            <a:noFill/>
            <a:ln w="9525">
              <a:solidFill>
                <a:schemeClr val="tx1"/>
              </a:solidFill>
              <a:round/>
              <a:headEnd type="triangle" w="sm" len="lg"/>
              <a:tailEnd type="triangle" w="sm" len="lg"/>
            </a:ln>
          </p:spPr>
          <p:txBody>
            <a:bodyPr/>
            <a:lstStyle/>
            <a:p>
              <a:endParaRPr lang="zh-CN" altLang="en-US"/>
            </a:p>
          </p:txBody>
        </p:sp>
        <p:sp>
          <p:nvSpPr>
            <p:cNvPr id="59464" name="Line 15"/>
            <p:cNvSpPr>
              <a:spLocks noChangeShapeType="1"/>
            </p:cNvSpPr>
            <p:nvPr/>
          </p:nvSpPr>
          <p:spPr bwMode="auto">
            <a:xfrm>
              <a:off x="5088" y="3120"/>
              <a:ext cx="0" cy="528"/>
            </a:xfrm>
            <a:prstGeom prst="line">
              <a:avLst/>
            </a:prstGeom>
            <a:noFill/>
            <a:ln w="19050">
              <a:solidFill>
                <a:schemeClr val="tx1"/>
              </a:solidFill>
              <a:round/>
              <a:headEnd type="none" w="sm" len="lg"/>
              <a:tailEnd type="none" w="sm" len="lg"/>
            </a:ln>
          </p:spPr>
          <p:txBody>
            <a:bodyPr/>
            <a:lstStyle/>
            <a:p>
              <a:endParaRPr lang="zh-CN" altLang="en-US"/>
            </a:p>
          </p:txBody>
        </p:sp>
        <p:sp>
          <p:nvSpPr>
            <p:cNvPr id="59466" name="Line 17"/>
            <p:cNvSpPr>
              <a:spLocks noChangeShapeType="1"/>
            </p:cNvSpPr>
            <p:nvPr/>
          </p:nvSpPr>
          <p:spPr bwMode="auto">
            <a:xfrm>
              <a:off x="3696" y="2208"/>
              <a:ext cx="0" cy="480"/>
            </a:xfrm>
            <a:prstGeom prst="line">
              <a:avLst/>
            </a:prstGeom>
            <a:noFill/>
            <a:ln w="28575">
              <a:solidFill>
                <a:srgbClr val="CC0000"/>
              </a:solidFill>
              <a:round/>
              <a:headEnd type="none" w="sm" len="lg"/>
              <a:tailEnd type="triangle" w="sm" len="lg"/>
            </a:ln>
          </p:spPr>
          <p:txBody>
            <a:bodyPr/>
            <a:lstStyle/>
            <a:p>
              <a:endParaRPr lang="zh-CN" altLang="en-US"/>
            </a:p>
          </p:txBody>
        </p:sp>
        <p:sp>
          <p:nvSpPr>
            <p:cNvPr id="59467" name="Line 18"/>
            <p:cNvSpPr>
              <a:spLocks noChangeShapeType="1"/>
            </p:cNvSpPr>
            <p:nvPr/>
          </p:nvSpPr>
          <p:spPr bwMode="auto">
            <a:xfrm>
              <a:off x="4272" y="2208"/>
              <a:ext cx="0" cy="480"/>
            </a:xfrm>
            <a:prstGeom prst="line">
              <a:avLst/>
            </a:prstGeom>
            <a:noFill/>
            <a:ln w="28575">
              <a:solidFill>
                <a:srgbClr val="CC0000"/>
              </a:solidFill>
              <a:round/>
              <a:headEnd type="none" w="sm" len="lg"/>
              <a:tailEnd type="triangle" w="sm" len="lg"/>
            </a:ln>
          </p:spPr>
          <p:txBody>
            <a:bodyPr/>
            <a:lstStyle/>
            <a:p>
              <a:endParaRPr lang="zh-CN" altLang="en-US"/>
            </a:p>
          </p:txBody>
        </p:sp>
        <p:sp>
          <p:nvSpPr>
            <p:cNvPr id="59468" name="Line 19"/>
            <p:cNvSpPr>
              <a:spLocks noChangeShapeType="1"/>
            </p:cNvSpPr>
            <p:nvPr/>
          </p:nvSpPr>
          <p:spPr bwMode="auto">
            <a:xfrm>
              <a:off x="4800" y="2160"/>
              <a:ext cx="0" cy="480"/>
            </a:xfrm>
            <a:prstGeom prst="line">
              <a:avLst/>
            </a:prstGeom>
            <a:noFill/>
            <a:ln w="28575">
              <a:solidFill>
                <a:srgbClr val="CC0000"/>
              </a:solidFill>
              <a:round/>
              <a:headEnd type="none" w="sm" len="lg"/>
              <a:tailEnd type="triangle" w="sm" len="lg"/>
            </a:ln>
          </p:spPr>
          <p:txBody>
            <a:bodyPr/>
            <a:lstStyle/>
            <a:p>
              <a:endParaRPr lang="zh-CN" altLang="en-US"/>
            </a:p>
          </p:txBody>
        </p:sp>
      </p:grpSp>
      <p:grpSp>
        <p:nvGrpSpPr>
          <p:cNvPr id="55" name="Group 31"/>
          <p:cNvGrpSpPr>
            <a:grpSpLocks/>
          </p:cNvGrpSpPr>
          <p:nvPr/>
        </p:nvGrpSpPr>
        <p:grpSpPr bwMode="auto">
          <a:xfrm>
            <a:off x="7721600" y="3108325"/>
            <a:ext cx="3048000" cy="1600200"/>
            <a:chOff x="3600" y="2256"/>
            <a:chExt cx="1920" cy="1008"/>
          </a:xfrm>
        </p:grpSpPr>
        <p:sp>
          <p:nvSpPr>
            <p:cNvPr id="59454" name="Line 24"/>
            <p:cNvSpPr>
              <a:spLocks noChangeShapeType="1"/>
            </p:cNvSpPr>
            <p:nvPr/>
          </p:nvSpPr>
          <p:spPr bwMode="auto">
            <a:xfrm>
              <a:off x="4848" y="2736"/>
              <a:ext cx="672" cy="0"/>
            </a:xfrm>
            <a:prstGeom prst="line">
              <a:avLst/>
            </a:prstGeom>
            <a:noFill/>
            <a:ln w="19050">
              <a:solidFill>
                <a:srgbClr val="0000FF"/>
              </a:solidFill>
              <a:prstDash val="dash"/>
              <a:round/>
              <a:headEnd/>
              <a:tailEnd/>
            </a:ln>
          </p:spPr>
          <p:txBody>
            <a:bodyPr/>
            <a:lstStyle/>
            <a:p>
              <a:endParaRPr lang="zh-CN" altLang="en-US"/>
            </a:p>
          </p:txBody>
        </p:sp>
        <p:sp>
          <p:nvSpPr>
            <p:cNvPr id="59455" name="Line 25"/>
            <p:cNvSpPr>
              <a:spLocks noChangeShapeType="1"/>
            </p:cNvSpPr>
            <p:nvPr/>
          </p:nvSpPr>
          <p:spPr bwMode="auto">
            <a:xfrm>
              <a:off x="3600" y="2976"/>
              <a:ext cx="1920" cy="0"/>
            </a:xfrm>
            <a:prstGeom prst="line">
              <a:avLst/>
            </a:prstGeom>
            <a:noFill/>
            <a:ln w="19050">
              <a:solidFill>
                <a:srgbClr val="0000FF"/>
              </a:solidFill>
              <a:prstDash val="dash"/>
              <a:round/>
              <a:headEnd/>
              <a:tailEnd/>
            </a:ln>
          </p:spPr>
          <p:txBody>
            <a:bodyPr/>
            <a:lstStyle/>
            <a:p>
              <a:endParaRPr lang="zh-CN" altLang="en-US"/>
            </a:p>
          </p:txBody>
        </p:sp>
        <p:sp>
          <p:nvSpPr>
            <p:cNvPr id="59456" name="Line 26"/>
            <p:cNvSpPr>
              <a:spLocks noChangeShapeType="1"/>
            </p:cNvSpPr>
            <p:nvPr/>
          </p:nvSpPr>
          <p:spPr bwMode="auto">
            <a:xfrm flipV="1">
              <a:off x="5376" y="2976"/>
              <a:ext cx="0" cy="288"/>
            </a:xfrm>
            <a:prstGeom prst="line">
              <a:avLst/>
            </a:prstGeom>
            <a:noFill/>
            <a:ln w="19050">
              <a:solidFill>
                <a:srgbClr val="FF0000"/>
              </a:solidFill>
              <a:round/>
              <a:headEnd/>
              <a:tailEnd type="triangle" w="sm" len="lg"/>
            </a:ln>
          </p:spPr>
          <p:txBody>
            <a:bodyPr/>
            <a:lstStyle/>
            <a:p>
              <a:endParaRPr lang="zh-CN" altLang="en-US"/>
            </a:p>
          </p:txBody>
        </p:sp>
        <p:sp>
          <p:nvSpPr>
            <p:cNvPr id="59457" name="Line 27"/>
            <p:cNvSpPr>
              <a:spLocks noChangeShapeType="1"/>
            </p:cNvSpPr>
            <p:nvPr/>
          </p:nvSpPr>
          <p:spPr bwMode="auto">
            <a:xfrm>
              <a:off x="5376" y="2256"/>
              <a:ext cx="0" cy="480"/>
            </a:xfrm>
            <a:prstGeom prst="line">
              <a:avLst/>
            </a:prstGeom>
            <a:noFill/>
            <a:ln w="19050">
              <a:solidFill>
                <a:srgbClr val="FF0000"/>
              </a:solidFill>
              <a:round/>
              <a:headEnd/>
              <a:tailEnd type="triangle" w="sm" len="lg"/>
            </a:ln>
          </p:spPr>
          <p:txBody>
            <a:bodyPr/>
            <a:lstStyle/>
            <a:p>
              <a:endParaRPr lang="zh-CN" altLang="en-US"/>
            </a:p>
          </p:txBody>
        </p:sp>
      </p:grpSp>
      <mc:AlternateContent xmlns:mc="http://schemas.openxmlformats.org/markup-compatibility/2006" xmlns:a14="http://schemas.microsoft.com/office/drawing/2010/main">
        <mc:Choice Requires="a14">
          <p:sp>
            <p:nvSpPr>
              <p:cNvPr id="2" name="矩形 1"/>
              <p:cNvSpPr/>
              <p:nvPr/>
            </p:nvSpPr>
            <p:spPr>
              <a:xfrm>
                <a:off x="8535712" y="4672755"/>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p>
            </p:txBody>
          </p:sp>
        </mc:Choice>
        <mc:Fallback xmlns="">
          <p:sp>
            <p:nvSpPr>
              <p:cNvPr id="2" name="矩形 1"/>
              <p:cNvSpPr>
                <a:spLocks noRot="1" noChangeAspect="1" noMove="1" noResize="1" noEditPoints="1" noAdjustHandles="1" noChangeArrowheads="1" noChangeShapeType="1" noTextEdit="1"/>
              </p:cNvSpPr>
              <p:nvPr/>
            </p:nvSpPr>
            <p:spPr>
              <a:xfrm>
                <a:off x="8535712" y="4672755"/>
                <a:ext cx="482183"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矩形 58"/>
              <p:cNvSpPr/>
              <p:nvPr/>
            </p:nvSpPr>
            <p:spPr>
              <a:xfrm>
                <a:off x="10199464" y="3780377"/>
                <a:ext cx="68307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p>
            </p:txBody>
          </p:sp>
        </mc:Choice>
        <mc:Fallback xmlns="">
          <p:sp>
            <p:nvSpPr>
              <p:cNvPr id="59" name="矩形 58"/>
              <p:cNvSpPr>
                <a:spLocks noRot="1" noChangeAspect="1" noMove="1" noResize="1" noEditPoints="1" noAdjustHandles="1" noChangeArrowheads="1" noChangeShapeType="1" noTextEdit="1"/>
              </p:cNvSpPr>
              <p:nvPr/>
            </p:nvSpPr>
            <p:spPr>
              <a:xfrm>
                <a:off x="10199464" y="3780377"/>
                <a:ext cx="683071" cy="52322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8255612"/>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wipe(left)">
                                      <p:cBhvr>
                                        <p:cTn id="17" dur="500"/>
                                        <p:tgtEl>
                                          <p:spTgt spid="4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p:stCondLst>
                              <p:cond delay="1750"/>
                            </p:stCondLst>
                            <p:childTnLst>
                              <p:par>
                                <p:cTn id="22" presetID="22" presetClass="entr" presetSubtype="8"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left)">
                                      <p:cBhvr>
                                        <p:cTn id="24" dur="500"/>
                                        <p:tgtEl>
                                          <p:spTgt spid="36"/>
                                        </p:tgtEl>
                                      </p:cBhvr>
                                    </p:animEffect>
                                  </p:childTnLst>
                                </p:cTn>
                              </p:par>
                            </p:childTnLst>
                          </p:cTn>
                        </p:par>
                        <p:par>
                          <p:cTn id="25" fill="hold">
                            <p:stCondLst>
                              <p:cond delay="2250"/>
                            </p:stCondLst>
                            <p:childTnLst>
                              <p:par>
                                <p:cTn id="26" presetID="22" presetClass="entr" presetSubtype="8" fill="hold" nodeType="after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wipe(left)">
                                      <p:cBhvr>
                                        <p:cTn id="28" dur="500"/>
                                        <p:tgtEl>
                                          <p:spTgt spid="37"/>
                                        </p:tgtEl>
                                      </p:cBhvr>
                                    </p:animEffect>
                                  </p:childTnLst>
                                </p:cTn>
                              </p:par>
                            </p:childTnLst>
                          </p:cTn>
                        </p:par>
                        <p:par>
                          <p:cTn id="29" fill="hold">
                            <p:stCondLst>
                              <p:cond delay="2750"/>
                            </p:stCondLst>
                            <p:childTnLst>
                              <p:par>
                                <p:cTn id="30" presetID="22" presetClass="entr" presetSubtype="8"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ipe(left)">
                                      <p:cBhvr>
                                        <p:cTn id="32" dur="500"/>
                                        <p:tgtEl>
                                          <p:spTgt spid="38"/>
                                        </p:tgtEl>
                                      </p:cBhvr>
                                    </p:animEffect>
                                  </p:childTnLst>
                                </p:cTn>
                              </p:par>
                            </p:childTnLst>
                          </p:cTn>
                        </p:par>
                        <p:par>
                          <p:cTn id="33" fill="hold">
                            <p:stCondLst>
                              <p:cond delay="3250"/>
                            </p:stCondLst>
                            <p:childTnLst>
                              <p:par>
                                <p:cTn id="34" presetID="22" presetClass="entr" presetSubtype="8"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wipe(left)">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4" presetClass="entr" presetSubtype="16" fill="hold" nodeType="clickEffect">
                                  <p:stCondLst>
                                    <p:cond delay="0"/>
                                  </p:stCondLst>
                                  <p:childTnLst>
                                    <p:set>
                                      <p:cBhvr>
                                        <p:cTn id="40" dur="1" fill="hold">
                                          <p:stCondLst>
                                            <p:cond delay="0"/>
                                          </p:stCondLst>
                                        </p:cTn>
                                        <p:tgtEl>
                                          <p:spTgt spid="55"/>
                                        </p:tgtEl>
                                        <p:attrNameLst>
                                          <p:attrName>style.visibility</p:attrName>
                                        </p:attrNameLst>
                                      </p:cBhvr>
                                      <p:to>
                                        <p:strVal val="visible"/>
                                      </p:to>
                                    </p:set>
                                    <p:animEffect transition="in" filter="box(in)">
                                      <p:cBhvr>
                                        <p:cTn id="41" dur="500"/>
                                        <p:tgtEl>
                                          <p:spTgt spid="55"/>
                                        </p:tgtEl>
                                      </p:cBhvr>
                                    </p:animEffect>
                                  </p:childTnLst>
                                </p:cTn>
                              </p:par>
                            </p:childTnLst>
                          </p:cTn>
                        </p:par>
                        <p:par>
                          <p:cTn id="42" fill="hold">
                            <p:stCondLst>
                              <p:cond delay="500"/>
                            </p:stCondLst>
                            <p:childTnLst>
                              <p:par>
                                <p:cTn id="43" presetID="22" presetClass="entr" presetSubtype="8" fill="hold" grpId="0" nodeType="afterEffect">
                                  <p:stCondLst>
                                    <p:cond delay="0"/>
                                  </p:stCondLst>
                                  <p:childTnLst>
                                    <p:set>
                                      <p:cBhvr>
                                        <p:cTn id="44" dur="1" fill="hold">
                                          <p:stCondLst>
                                            <p:cond delay="0"/>
                                          </p:stCondLst>
                                        </p:cTn>
                                        <p:tgtEl>
                                          <p:spTgt spid="59"/>
                                        </p:tgtEl>
                                        <p:attrNameLst>
                                          <p:attrName>style.visibility</p:attrName>
                                        </p:attrNameLst>
                                      </p:cBhvr>
                                      <p:to>
                                        <p:strVal val="visible"/>
                                      </p:to>
                                    </p:set>
                                    <p:animEffect transition="in" filter="wipe(left)">
                                      <p:cBhvr>
                                        <p:cTn id="45" dur="500"/>
                                        <p:tgtEl>
                                          <p:spTgt spid="5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59469"/>
                                        </p:tgtEl>
                                        <p:attrNameLst>
                                          <p:attrName>style.visibility</p:attrName>
                                        </p:attrNameLst>
                                      </p:cBhvr>
                                      <p:to>
                                        <p:strVal val="visible"/>
                                      </p:to>
                                    </p:set>
                                    <p:animEffect transition="in" filter="wipe(left)">
                                      <p:cBhvr>
                                        <p:cTn id="50" dur="500"/>
                                        <p:tgtEl>
                                          <p:spTgt spid="5946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33"/>
                                        </p:tgtEl>
                                        <p:attrNameLst>
                                          <p:attrName>style.visibility</p:attrName>
                                        </p:attrNameLst>
                                      </p:cBhvr>
                                      <p:to>
                                        <p:strVal val="visible"/>
                                      </p:to>
                                    </p:set>
                                    <p:animEffect transition="in" filter="fade">
                                      <p:cBhvr>
                                        <p:cTn id="55"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59469" grpId="0"/>
      <p:bldP spid="2" grpId="0"/>
      <p:bldP spid="5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025654"/>
            <a:ext cx="7804150" cy="859369"/>
            <a:chOff x="1616982" y="2568618"/>
            <a:chExt cx="7805314"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726056"/>
              <a:ext cx="6874681"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条纹变窄，并向着棱一边移动</a:t>
              </a:r>
              <a:endParaRPr kumimoji="1" lang="zh-CN" altLang="en-US" sz="2800" b="1" dirty="0">
                <a:solidFill>
                  <a:srgbClr val="0000FF"/>
                </a:solidFill>
                <a:latin typeface="楷体" pitchFamily="49" charset="-122"/>
                <a:ea typeface="楷体" pitchFamily="49" charset="-122"/>
              </a:endParaRPr>
            </a:p>
          </p:txBody>
        </p:sp>
      </p:grpSp>
      <p:grpSp>
        <p:nvGrpSpPr>
          <p:cNvPr id="37" name="组合 36"/>
          <p:cNvGrpSpPr>
            <a:grpSpLocks/>
          </p:cNvGrpSpPr>
          <p:nvPr/>
        </p:nvGrpSpPr>
        <p:grpSpPr bwMode="auto">
          <a:xfrm>
            <a:off x="1617663" y="3125890"/>
            <a:ext cx="7632700" cy="859368"/>
            <a:chOff x="1616982" y="3350397"/>
            <a:chExt cx="7633896"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510912"/>
              <a:ext cx="6703263" cy="523231"/>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条纹变窄，并背离棱一边移动</a:t>
              </a:r>
              <a:endParaRPr kumimoji="1" lang="zh-CN" altLang="en-US" sz="2800" b="1" dirty="0">
                <a:solidFill>
                  <a:srgbClr val="0000FF"/>
                </a:solidFill>
                <a:latin typeface="楷体" pitchFamily="49" charset="-122"/>
                <a:ea typeface="楷体" pitchFamily="49" charset="-122"/>
              </a:endParaRPr>
            </a:p>
          </p:txBody>
        </p:sp>
      </p:grpSp>
      <p:grpSp>
        <p:nvGrpSpPr>
          <p:cNvPr id="38" name="组合 37"/>
          <p:cNvGrpSpPr>
            <a:grpSpLocks/>
          </p:cNvGrpSpPr>
          <p:nvPr/>
        </p:nvGrpSpPr>
        <p:grpSpPr bwMode="auto">
          <a:xfrm>
            <a:off x="1617663" y="4227511"/>
            <a:ext cx="7526337" cy="858493"/>
            <a:chOff x="1616982" y="4199905"/>
            <a:chExt cx="7527018"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390267"/>
              <a:ext cx="6596385" cy="523765"/>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条纹变宽，并向着棱一边移动</a:t>
              </a:r>
              <a:endParaRPr kumimoji="1" lang="zh-CN" altLang="en-US" sz="2800" b="1" dirty="0">
                <a:solidFill>
                  <a:srgbClr val="000000"/>
                </a:solidFill>
                <a:latin typeface="楷体" pitchFamily="49" charset="-122"/>
                <a:ea typeface="楷体" pitchFamily="49" charset="-122"/>
              </a:endParaRP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b="1">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5294230"/>
            <a:ext cx="7632700" cy="859369"/>
            <a:chOff x="1616982" y="5054362"/>
            <a:chExt cx="7633896"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986294 w 146"/>
                    <a:gd name="T1" fmla="*/ 2268607 h 92"/>
                    <a:gd name="T2" fmla="*/ 2797686 w 146"/>
                    <a:gd name="T3" fmla="*/ 2331624 h 92"/>
                    <a:gd name="T4" fmla="*/ 3017729 w 146"/>
                    <a:gd name="T5" fmla="*/ 2016539 h 92"/>
                    <a:gd name="T6" fmla="*/ 2546209 w 146"/>
                    <a:gd name="T7" fmla="*/ 2237098 h 92"/>
                    <a:gd name="T8" fmla="*/ 2043254 w 146"/>
                    <a:gd name="T9" fmla="*/ 1795980 h 92"/>
                    <a:gd name="T10" fmla="*/ 1980384 w 146"/>
                    <a:gd name="T11" fmla="*/ 1197320 h 92"/>
                    <a:gd name="T12" fmla="*/ 2577643 w 146"/>
                    <a:gd name="T13" fmla="*/ 1575421 h 92"/>
                    <a:gd name="T14" fmla="*/ 2986294 w 146"/>
                    <a:gd name="T15" fmla="*/ 1354862 h 92"/>
                    <a:gd name="T16" fmla="*/ 3363510 w 146"/>
                    <a:gd name="T17" fmla="*/ 1039778 h 92"/>
                    <a:gd name="T18" fmla="*/ 3489249 w 146"/>
                    <a:gd name="T19" fmla="*/ 1071287 h 92"/>
                    <a:gd name="T20" fmla="*/ 4337986 w 146"/>
                    <a:gd name="T21" fmla="*/ 567152 h 92"/>
                    <a:gd name="T22" fmla="*/ 4243682 w 146"/>
                    <a:gd name="T23" fmla="*/ 504135 h 92"/>
                    <a:gd name="T24" fmla="*/ 3646422 w 146"/>
                    <a:gd name="T25" fmla="*/ 535643 h 92"/>
                    <a:gd name="T26" fmla="*/ 3206337 w 146"/>
                    <a:gd name="T27" fmla="*/ 945253 h 92"/>
                    <a:gd name="T28" fmla="*/ 2829121 w 146"/>
                    <a:gd name="T29" fmla="*/ 819219 h 92"/>
                    <a:gd name="T30" fmla="*/ 2640513 w 146"/>
                    <a:gd name="T31" fmla="*/ 630169 h 92"/>
                    <a:gd name="T32" fmla="*/ 3112033 w 146"/>
                    <a:gd name="T33" fmla="*/ 409609 h 92"/>
                    <a:gd name="T34" fmla="*/ 2389035 w 146"/>
                    <a:gd name="T35" fmla="*/ 220559 h 92"/>
                    <a:gd name="T36" fmla="*/ 1383126 w 146"/>
                    <a:gd name="T37" fmla="*/ 0 h 92"/>
                    <a:gd name="T38" fmla="*/ 408651 w 146"/>
                    <a:gd name="T39" fmla="*/ 787711 h 92"/>
                    <a:gd name="T40" fmla="*/ 62869 w 146"/>
                    <a:gd name="T41" fmla="*/ 1732963 h 92"/>
                    <a:gd name="T42" fmla="*/ 62869 w 146"/>
                    <a:gd name="T43" fmla="*/ 2237098 h 92"/>
                    <a:gd name="T44" fmla="*/ 94304 w 146"/>
                    <a:gd name="T45" fmla="*/ 1922014 h 92"/>
                    <a:gd name="T46" fmla="*/ 314347 w 146"/>
                    <a:gd name="T47" fmla="*/ 2394640 h 92"/>
                    <a:gd name="T48" fmla="*/ 565824 w 146"/>
                    <a:gd name="T49" fmla="*/ 2489166 h 92"/>
                    <a:gd name="T50" fmla="*/ 1540299 w 146"/>
                    <a:gd name="T51" fmla="*/ 2772741 h 92"/>
                    <a:gd name="T52" fmla="*/ 1823211 w 146"/>
                    <a:gd name="T53" fmla="*/ 2646708 h 92"/>
                    <a:gd name="T54" fmla="*/ 2703382 w 146"/>
                    <a:gd name="T55" fmla="*/ 2520674 h 92"/>
                    <a:gd name="T56" fmla="*/ 3049163 w 146"/>
                    <a:gd name="T57" fmla="*/ 2363132 h 92"/>
                    <a:gd name="T58" fmla="*/ 4400855 w 146"/>
                    <a:gd name="T59" fmla="*/ 598660 h 92"/>
                    <a:gd name="T60" fmla="*/ 3897899 w 146"/>
                    <a:gd name="T61" fmla="*/ 567152 h 92"/>
                    <a:gd name="T62" fmla="*/ 3960769 w 146"/>
                    <a:gd name="T63" fmla="*/ 472626 h 92"/>
                    <a:gd name="T64" fmla="*/ 3992203 w 146"/>
                    <a:gd name="T65" fmla="*/ 472626 h 92"/>
                    <a:gd name="T66" fmla="*/ 3552118 w 146"/>
                    <a:gd name="T67" fmla="*/ 819219 h 92"/>
                    <a:gd name="T68" fmla="*/ 3426379 w 146"/>
                    <a:gd name="T69" fmla="*/ 1039778 h 92"/>
                    <a:gd name="T70" fmla="*/ 3332075 w 146"/>
                    <a:gd name="T71" fmla="*/ 976761 h 92"/>
                    <a:gd name="T72" fmla="*/ 3269206 w 146"/>
                    <a:gd name="T73" fmla="*/ 1039778 h 92"/>
                    <a:gd name="T74" fmla="*/ 2986294 w 146"/>
                    <a:gd name="T75" fmla="*/ 1354862 h 92"/>
                    <a:gd name="T76" fmla="*/ 3112033 w 146"/>
                    <a:gd name="T77" fmla="*/ 1228829 h 92"/>
                    <a:gd name="T78" fmla="*/ 2923425 w 146"/>
                    <a:gd name="T79" fmla="*/ 1228829 h 92"/>
                    <a:gd name="T80" fmla="*/ 2986294 w 146"/>
                    <a:gd name="T81" fmla="*/ 1165812 h 92"/>
                    <a:gd name="T82" fmla="*/ 2263297 w 146"/>
                    <a:gd name="T83" fmla="*/ 693185 h 92"/>
                    <a:gd name="T84" fmla="*/ 188608 w 146"/>
                    <a:gd name="T85" fmla="*/ 2300115 h 92"/>
                    <a:gd name="T86" fmla="*/ 471520 w 146"/>
                    <a:gd name="T87" fmla="*/ 2394640 h 92"/>
                    <a:gd name="T88" fmla="*/ 628694 w 146"/>
                    <a:gd name="T89" fmla="*/ 2457657 h 92"/>
                    <a:gd name="T90" fmla="*/ 1508864 w 146"/>
                    <a:gd name="T91" fmla="*/ 2804250 h 92"/>
                    <a:gd name="T92" fmla="*/ 628694 w 146"/>
                    <a:gd name="T93" fmla="*/ 2174081 h 92"/>
                    <a:gd name="T94" fmla="*/ 471520 w 146"/>
                    <a:gd name="T95" fmla="*/ 2268607 h 92"/>
                    <a:gd name="T96" fmla="*/ 408651 w 146"/>
                    <a:gd name="T97" fmla="*/ 2268607 h 92"/>
                    <a:gd name="T98" fmla="*/ 282912 w 146"/>
                    <a:gd name="T99" fmla="*/ 2142573 h 92"/>
                    <a:gd name="T100" fmla="*/ 345781 w 146"/>
                    <a:gd name="T101" fmla="*/ 1922014 h 92"/>
                    <a:gd name="T102" fmla="*/ 1005910 w 146"/>
                    <a:gd name="T103" fmla="*/ 724694 h 92"/>
                    <a:gd name="T104" fmla="*/ 1351691 w 146"/>
                    <a:gd name="T105" fmla="*/ 693185 h 92"/>
                    <a:gd name="T106" fmla="*/ 1288822 w 146"/>
                    <a:gd name="T107" fmla="*/ 1039778 h 92"/>
                    <a:gd name="T108" fmla="*/ 1351691 w 146"/>
                    <a:gd name="T109" fmla="*/ 1890505 h 92"/>
                    <a:gd name="T110" fmla="*/ 1697472 w 146"/>
                    <a:gd name="T111" fmla="*/ 2394640 h 92"/>
                    <a:gd name="T112" fmla="*/ 1886080 w 146"/>
                    <a:gd name="T113" fmla="*/ 2457657 h 92"/>
                    <a:gd name="T114" fmla="*/ 2734817 w 146"/>
                    <a:gd name="T115" fmla="*/ 2174081 h 92"/>
                    <a:gd name="T116" fmla="*/ 2609078 w 146"/>
                    <a:gd name="T117" fmla="*/ 2394640 h 92"/>
                    <a:gd name="T118" fmla="*/ 2546209 w 146"/>
                    <a:gd name="T119" fmla="*/ 2268607 h 92"/>
                    <a:gd name="T120" fmla="*/ 2766251 w 146"/>
                    <a:gd name="T121" fmla="*/ 2363132 h 92"/>
                    <a:gd name="T122" fmla="*/ 2640513 w 146"/>
                    <a:gd name="T123" fmla="*/ 2426149 h 92"/>
                    <a:gd name="T124" fmla="*/ 3112033 w 146"/>
                    <a:gd name="T125" fmla="*/ 2300115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640330 w 90"/>
                    <a:gd name="T1" fmla="*/ 188912 h 36"/>
                    <a:gd name="T2" fmla="*/ 2388870 w 90"/>
                    <a:gd name="T3" fmla="*/ 62971 h 36"/>
                    <a:gd name="T4" fmla="*/ 2043113 w 90"/>
                    <a:gd name="T5" fmla="*/ 0 h 36"/>
                    <a:gd name="T6" fmla="*/ 1697355 w 90"/>
                    <a:gd name="T7" fmla="*/ 62971 h 36"/>
                    <a:gd name="T8" fmla="*/ 1540192 w 90"/>
                    <a:gd name="T9" fmla="*/ 125942 h 36"/>
                    <a:gd name="T10" fmla="*/ 1383030 w 90"/>
                    <a:gd name="T11" fmla="*/ 220398 h 36"/>
                    <a:gd name="T12" fmla="*/ 1288733 w 90"/>
                    <a:gd name="T13" fmla="*/ 283369 h 36"/>
                    <a:gd name="T14" fmla="*/ 1131570 w 90"/>
                    <a:gd name="T15" fmla="*/ 377825 h 36"/>
                    <a:gd name="T16" fmla="*/ 1131570 w 90"/>
                    <a:gd name="T17" fmla="*/ 251883 h 36"/>
                    <a:gd name="T18" fmla="*/ 848677 w 90"/>
                    <a:gd name="T19" fmla="*/ 472281 h 36"/>
                    <a:gd name="T20" fmla="*/ 974407 w 90"/>
                    <a:gd name="T21" fmla="*/ 472281 h 36"/>
                    <a:gd name="T22" fmla="*/ 377190 w 90"/>
                    <a:gd name="T23" fmla="*/ 913077 h 36"/>
                    <a:gd name="T24" fmla="*/ 251460 w 90"/>
                    <a:gd name="T25" fmla="*/ 944562 h 36"/>
                    <a:gd name="T26" fmla="*/ 31433 w 90"/>
                    <a:gd name="T27" fmla="*/ 1039019 h 36"/>
                    <a:gd name="T28" fmla="*/ 220027 w 90"/>
                    <a:gd name="T29" fmla="*/ 1070504 h 36"/>
                    <a:gd name="T30" fmla="*/ 660083 w 90"/>
                    <a:gd name="T31" fmla="*/ 1070504 h 36"/>
                    <a:gd name="T32" fmla="*/ 942975 w 90"/>
                    <a:gd name="T33" fmla="*/ 976048 h 36"/>
                    <a:gd name="T34" fmla="*/ 1257300 w 90"/>
                    <a:gd name="T35" fmla="*/ 755650 h 36"/>
                    <a:gd name="T36" fmla="*/ 1351598 w 90"/>
                    <a:gd name="T37" fmla="*/ 692679 h 36"/>
                    <a:gd name="T38" fmla="*/ 1477327 w 90"/>
                    <a:gd name="T39" fmla="*/ 503767 h 36"/>
                    <a:gd name="T40" fmla="*/ 2137410 w 90"/>
                    <a:gd name="T41" fmla="*/ 188912 h 36"/>
                    <a:gd name="T42" fmla="*/ 2734628 w 90"/>
                    <a:gd name="T43" fmla="*/ 283369 h 36"/>
                    <a:gd name="T44" fmla="*/ 628650 w 90"/>
                    <a:gd name="T45" fmla="*/ 818621 h 36"/>
                    <a:gd name="T46" fmla="*/ 1288733 w 90"/>
                    <a:gd name="T47" fmla="*/ 472281 h 36"/>
                    <a:gd name="T48" fmla="*/ 1194435 w 90"/>
                    <a:gd name="T49" fmla="*/ 535252 h 36"/>
                    <a:gd name="T50" fmla="*/ 1068705 w 90"/>
                    <a:gd name="T51" fmla="*/ 346340 h 36"/>
                    <a:gd name="T52" fmla="*/ 1068705 w 90"/>
                    <a:gd name="T53" fmla="*/ 440796 h 36"/>
                    <a:gd name="T54" fmla="*/ 1100138 w 90"/>
                    <a:gd name="T55" fmla="*/ 661194 h 36"/>
                    <a:gd name="T56" fmla="*/ 1068705 w 90"/>
                    <a:gd name="T57" fmla="*/ 692679 h 36"/>
                    <a:gd name="T58" fmla="*/ 1068705 w 90"/>
                    <a:gd name="T59" fmla="*/ 503767 h 36"/>
                    <a:gd name="T60" fmla="*/ 974407 w 90"/>
                    <a:gd name="T61" fmla="*/ 566738 h 36"/>
                    <a:gd name="T62" fmla="*/ 1005840 w 90"/>
                    <a:gd name="T63" fmla="*/ 566738 h 36"/>
                    <a:gd name="T64" fmla="*/ 1005840 w 90"/>
                    <a:gd name="T65" fmla="*/ 598223 h 36"/>
                    <a:gd name="T66" fmla="*/ 1225868 w 90"/>
                    <a:gd name="T67" fmla="*/ 787135 h 36"/>
                    <a:gd name="T68" fmla="*/ 1225868 w 90"/>
                    <a:gd name="T69" fmla="*/ 629708 h 36"/>
                    <a:gd name="T70" fmla="*/ 1131570 w 90"/>
                    <a:gd name="T71" fmla="*/ 724165 h 36"/>
                    <a:gd name="T72" fmla="*/ 1100138 w 90"/>
                    <a:gd name="T73" fmla="*/ 724165 h 36"/>
                    <a:gd name="T74" fmla="*/ 1257300 w 90"/>
                    <a:gd name="T75" fmla="*/ 598223 h 36"/>
                    <a:gd name="T76" fmla="*/ 1383030 w 90"/>
                    <a:gd name="T77" fmla="*/ 503767 h 36"/>
                    <a:gd name="T78" fmla="*/ 1728787 w 90"/>
                    <a:gd name="T79" fmla="*/ 94456 h 36"/>
                    <a:gd name="T80" fmla="*/ 1760220 w 90"/>
                    <a:gd name="T81" fmla="*/ 125942 h 36"/>
                    <a:gd name="T82" fmla="*/ 1665922 w 90"/>
                    <a:gd name="T83" fmla="*/ 157427 h 36"/>
                    <a:gd name="T84" fmla="*/ 1634490 w 90"/>
                    <a:gd name="T85" fmla="*/ 188912 h 36"/>
                    <a:gd name="T86" fmla="*/ 1477327 w 90"/>
                    <a:gd name="T87" fmla="*/ 377825 h 36"/>
                    <a:gd name="T88" fmla="*/ 1508760 w 90"/>
                    <a:gd name="T89" fmla="*/ 157427 h 36"/>
                    <a:gd name="T90" fmla="*/ 1603057 w 90"/>
                    <a:gd name="T91" fmla="*/ 314854 h 36"/>
                    <a:gd name="T92" fmla="*/ 1571625 w 90"/>
                    <a:gd name="T93" fmla="*/ 283369 h 36"/>
                    <a:gd name="T94" fmla="*/ 1571625 w 90"/>
                    <a:gd name="T95" fmla="*/ 283369 h 36"/>
                    <a:gd name="T96" fmla="*/ 1697355 w 90"/>
                    <a:gd name="T97" fmla="*/ 251883 h 36"/>
                    <a:gd name="T98" fmla="*/ 1634490 w 90"/>
                    <a:gd name="T99" fmla="*/ 251883 h 36"/>
                    <a:gd name="T100" fmla="*/ 1728787 w 90"/>
                    <a:gd name="T101" fmla="*/ 220398 h 36"/>
                    <a:gd name="T102" fmla="*/ 1760220 w 90"/>
                    <a:gd name="T103" fmla="*/ 188912 h 36"/>
                    <a:gd name="T104" fmla="*/ 1760220 w 90"/>
                    <a:gd name="T105" fmla="*/ 188912 h 36"/>
                    <a:gd name="T106" fmla="*/ 1823085 w 90"/>
                    <a:gd name="T107" fmla="*/ 220398 h 36"/>
                    <a:gd name="T108" fmla="*/ 1980247 w 90"/>
                    <a:gd name="T109" fmla="*/ 125942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b="1">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235589"/>
              <a:ext cx="6703263" cy="523230"/>
            </a:xfrm>
            <a:prstGeom prst="rect">
              <a:avLst/>
            </a:prstGeom>
            <a:noFill/>
            <a:ln w="9525">
              <a:noFill/>
              <a:miter lim="800000"/>
              <a:headEnd/>
              <a:tailEnd/>
            </a:ln>
          </p:spPr>
          <p:txBody>
            <a:bodyPr>
              <a:spAutoFit/>
            </a:bodyPr>
            <a:lstStyle/>
            <a:p>
              <a:r>
                <a:rPr lang="zh-CN" altLang="en-US" sz="2800" b="1" dirty="0">
                  <a:solidFill>
                    <a:srgbClr val="0000FF"/>
                  </a:solidFill>
                  <a:ea typeface="楷体" panose="02010609060101010101" pitchFamily="49" charset="-122"/>
                  <a:cs typeface="Times New Roman" panose="02020603050405020304" pitchFamily="18" charset="0"/>
                </a:rPr>
                <a:t>条纹变宽，并背离棱一边移动</a:t>
              </a:r>
              <a:endParaRPr kumimoji="1" lang="zh-CN" altLang="en-US" sz="2800" b="1" dirty="0">
                <a:solidFill>
                  <a:srgbClr val="0000FF"/>
                </a:solidFill>
                <a:latin typeface="楷体" pitchFamily="49" charset="-122"/>
                <a:ea typeface="楷体" pitchFamily="49" charset="-122"/>
              </a:endParaRPr>
            </a:p>
          </p:txBody>
        </p:sp>
      </p:grpSp>
      <p:grpSp>
        <p:nvGrpSpPr>
          <p:cNvPr id="33" name="组合 32"/>
          <p:cNvGrpSpPr>
            <a:grpSpLocks/>
          </p:cNvGrpSpPr>
          <p:nvPr/>
        </p:nvGrpSpPr>
        <p:grpSpPr bwMode="auto">
          <a:xfrm>
            <a:off x="695325" y="206428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b="1"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79613" y="854075"/>
            <a:ext cx="8556625" cy="954107"/>
          </a:xfrm>
          <a:prstGeom prst="rect">
            <a:avLst/>
          </a:prstGeom>
          <a:noFill/>
          <a:ln w="9525">
            <a:noFill/>
            <a:miter lim="800000"/>
            <a:headEnd/>
            <a:tailEnd/>
          </a:ln>
        </p:spPr>
        <p:txBody>
          <a:bodyPr>
            <a:spAutoFit/>
          </a:bodyPr>
          <a:lstStyle/>
          <a:p>
            <a:r>
              <a:rPr kumimoji="1" lang="en-US" altLang="zh-CN" sz="2800" b="1" dirty="0">
                <a:solidFill>
                  <a:srgbClr val="FF0000"/>
                </a:solidFill>
                <a:latin typeface="楷体" pitchFamily="49" charset="-122"/>
                <a:ea typeface="楷体" pitchFamily="49" charset="-122"/>
              </a:rPr>
              <a:t>0910</a:t>
            </a:r>
            <a:r>
              <a:rPr lang="zh-CN" altLang="en-US" sz="2800" b="1" dirty="0">
                <a:solidFill>
                  <a:srgbClr val="0000FF"/>
                </a:solidFill>
                <a:ea typeface="楷体" panose="02010609060101010101" pitchFamily="49" charset="-122"/>
                <a:cs typeface="Times New Roman" panose="02020603050405020304" pitchFamily="18" charset="0"/>
              </a:rPr>
              <a:t>在劈尖干涉中，若增大劈尖顶角，干涉条纹会发生怎样的改变</a:t>
            </a:r>
          </a:p>
        </p:txBody>
      </p:sp>
    </p:spTree>
    <p:extLst>
      <p:ext uri="{BB962C8B-B14F-4D97-AF65-F5344CB8AC3E}">
        <p14:creationId xmlns:p14="http://schemas.microsoft.com/office/powerpoint/2010/main" val="4053209712"/>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71663" y="2727325"/>
            <a:ext cx="7340600" cy="860425"/>
            <a:chOff x="1616982" y="2568618"/>
            <a:chExt cx="7340498" cy="859387"/>
          </a:xfrm>
        </p:grpSpPr>
        <p:grpSp>
          <p:nvGrpSpPr>
            <p:cNvPr id="115742" name="组合 3"/>
            <p:cNvGrpSpPr>
              <a:grpSpLocks/>
            </p:cNvGrpSpPr>
            <p:nvPr/>
          </p:nvGrpSpPr>
          <p:grpSpPr bwMode="auto">
            <a:xfrm>
              <a:off x="1616982" y="2568618"/>
              <a:ext cx="743946" cy="859387"/>
              <a:chOff x="1616982" y="1979050"/>
              <a:chExt cx="743946" cy="859387"/>
            </a:xfrm>
          </p:grpSpPr>
          <p:grpSp>
            <p:nvGrpSpPr>
              <p:cNvPr id="115744" name="组合 4"/>
              <p:cNvGrpSpPr>
                <a:grpSpLocks/>
              </p:cNvGrpSpPr>
              <p:nvPr/>
            </p:nvGrpSpPr>
            <p:grpSpPr bwMode="auto">
              <a:xfrm>
                <a:off x="1616982" y="2412325"/>
                <a:ext cx="743946" cy="426112"/>
                <a:chOff x="1459367" y="2127931"/>
                <a:chExt cx="5060950" cy="2898775"/>
              </a:xfrm>
            </p:grpSpPr>
            <p:sp>
              <p:nvSpPr>
                <p:cNvPr id="11574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4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4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115743" name="文本框 18"/>
            <p:cNvSpPr txBox="1">
              <a:spLocks noChangeArrowheads="1"/>
            </p:cNvSpPr>
            <p:nvPr/>
          </p:nvSpPr>
          <p:spPr bwMode="auto">
            <a:xfrm>
              <a:off x="2547615" y="2746402"/>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空气中的玻璃劈尖</a:t>
              </a:r>
            </a:p>
          </p:txBody>
        </p:sp>
      </p:grpSp>
      <p:grpSp>
        <p:nvGrpSpPr>
          <p:cNvPr id="37" name="组合 36"/>
          <p:cNvGrpSpPr>
            <a:grpSpLocks/>
          </p:cNvGrpSpPr>
          <p:nvPr/>
        </p:nvGrpSpPr>
        <p:grpSpPr bwMode="auto">
          <a:xfrm>
            <a:off x="1871663" y="3509963"/>
            <a:ext cx="7340600" cy="858837"/>
            <a:chOff x="1616982" y="3350397"/>
            <a:chExt cx="7340498" cy="859387"/>
          </a:xfrm>
        </p:grpSpPr>
        <p:grpSp>
          <p:nvGrpSpPr>
            <p:cNvPr id="115736" name="组合 8"/>
            <p:cNvGrpSpPr>
              <a:grpSpLocks/>
            </p:cNvGrpSpPr>
            <p:nvPr/>
          </p:nvGrpSpPr>
          <p:grpSpPr bwMode="auto">
            <a:xfrm>
              <a:off x="1616982" y="3350397"/>
              <a:ext cx="743946" cy="859387"/>
              <a:chOff x="1616982" y="3488536"/>
              <a:chExt cx="743946" cy="859387"/>
            </a:xfrm>
          </p:grpSpPr>
          <p:grpSp>
            <p:nvGrpSpPr>
              <p:cNvPr id="115738" name="组合 9"/>
              <p:cNvGrpSpPr>
                <a:grpSpLocks/>
              </p:cNvGrpSpPr>
              <p:nvPr/>
            </p:nvGrpSpPr>
            <p:grpSpPr bwMode="auto">
              <a:xfrm>
                <a:off x="1616982" y="3921811"/>
                <a:ext cx="743946" cy="426112"/>
                <a:chOff x="1459367" y="2127931"/>
                <a:chExt cx="5060950" cy="2898775"/>
              </a:xfrm>
            </p:grpSpPr>
            <p:sp>
              <p:nvSpPr>
                <p:cNvPr id="11574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4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3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115737" name="文本框 19"/>
            <p:cNvSpPr txBox="1">
              <a:spLocks noChangeArrowheads="1"/>
            </p:cNvSpPr>
            <p:nvPr/>
          </p:nvSpPr>
          <p:spPr bwMode="auto">
            <a:xfrm>
              <a:off x="2547615" y="3519637"/>
              <a:ext cx="640986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玻璃夹层中的空气劈尖</a:t>
              </a:r>
            </a:p>
          </p:txBody>
        </p:sp>
      </p:grpSp>
      <p:grpSp>
        <p:nvGrpSpPr>
          <p:cNvPr id="38" name="组合 37"/>
          <p:cNvGrpSpPr>
            <a:grpSpLocks/>
          </p:cNvGrpSpPr>
          <p:nvPr/>
        </p:nvGrpSpPr>
        <p:grpSpPr bwMode="auto">
          <a:xfrm>
            <a:off x="1871663" y="4359275"/>
            <a:ext cx="7526337" cy="858838"/>
            <a:chOff x="1616982" y="4199905"/>
            <a:chExt cx="7527018" cy="859387"/>
          </a:xfrm>
        </p:grpSpPr>
        <p:grpSp>
          <p:nvGrpSpPr>
            <p:cNvPr id="115730" name="组合 13"/>
            <p:cNvGrpSpPr>
              <a:grpSpLocks/>
            </p:cNvGrpSpPr>
            <p:nvPr/>
          </p:nvGrpSpPr>
          <p:grpSpPr bwMode="auto">
            <a:xfrm>
              <a:off x="1616982" y="4199905"/>
              <a:ext cx="743946" cy="859387"/>
              <a:chOff x="1616982" y="4998022"/>
              <a:chExt cx="743946" cy="859387"/>
            </a:xfrm>
          </p:grpSpPr>
          <p:grpSp>
            <p:nvGrpSpPr>
              <p:cNvPr id="115732" name="组合 14"/>
              <p:cNvGrpSpPr>
                <a:grpSpLocks/>
              </p:cNvGrpSpPr>
              <p:nvPr/>
            </p:nvGrpSpPr>
            <p:grpSpPr bwMode="auto">
              <a:xfrm>
                <a:off x="1616982" y="5431297"/>
                <a:ext cx="743946" cy="426112"/>
                <a:chOff x="1459367" y="2127931"/>
                <a:chExt cx="5060950" cy="2898775"/>
              </a:xfrm>
            </p:grpSpPr>
            <p:sp>
              <p:nvSpPr>
                <p:cNvPr id="11573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3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3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115731" name="文本框 20"/>
            <p:cNvSpPr txBox="1">
              <a:spLocks noChangeArrowheads="1"/>
            </p:cNvSpPr>
            <p:nvPr/>
          </p:nvSpPr>
          <p:spPr bwMode="auto">
            <a:xfrm>
              <a:off x="2547615" y="4366120"/>
              <a:ext cx="6596385"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两个劈尖干涉条纹间距相等</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72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71663" y="5213350"/>
            <a:ext cx="7632700" cy="858838"/>
            <a:chOff x="1616982" y="5054362"/>
            <a:chExt cx="7633896" cy="859387"/>
          </a:xfrm>
        </p:grpSpPr>
        <p:grpSp>
          <p:nvGrpSpPr>
            <p:cNvPr id="115722" name="组合 26"/>
            <p:cNvGrpSpPr>
              <a:grpSpLocks/>
            </p:cNvGrpSpPr>
            <p:nvPr/>
          </p:nvGrpSpPr>
          <p:grpSpPr bwMode="auto">
            <a:xfrm>
              <a:off x="1616982" y="5054362"/>
              <a:ext cx="743946" cy="859387"/>
              <a:chOff x="1616982" y="4998022"/>
              <a:chExt cx="743946" cy="859387"/>
            </a:xfrm>
          </p:grpSpPr>
          <p:grpSp>
            <p:nvGrpSpPr>
              <p:cNvPr id="115724" name="组合 27"/>
              <p:cNvGrpSpPr>
                <a:grpSpLocks/>
              </p:cNvGrpSpPr>
              <p:nvPr/>
            </p:nvGrpSpPr>
            <p:grpSpPr bwMode="auto">
              <a:xfrm>
                <a:off x="1616982" y="5431297"/>
                <a:ext cx="743946" cy="426112"/>
                <a:chOff x="1459367" y="2127931"/>
                <a:chExt cx="5060950" cy="2898775"/>
              </a:xfrm>
            </p:grpSpPr>
            <p:sp>
              <p:nvSpPr>
                <p:cNvPr id="1157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1157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11572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115723" name="文本框 31"/>
            <p:cNvSpPr txBox="1">
              <a:spLocks noChangeArrowheads="1"/>
            </p:cNvSpPr>
            <p:nvPr/>
          </p:nvSpPr>
          <p:spPr bwMode="auto">
            <a:xfrm>
              <a:off x="2547615" y="5216676"/>
              <a:ext cx="6703263" cy="523220"/>
            </a:xfrm>
            <a:prstGeom prst="rect">
              <a:avLst/>
            </a:prstGeom>
            <a:noFill/>
            <a:ln w="9525">
              <a:noFill/>
              <a:miter lim="800000"/>
              <a:headEnd/>
              <a:tailEnd/>
            </a:ln>
          </p:spPr>
          <p:txBody>
            <a:bodyPr>
              <a:spAutoFit/>
            </a:bodyPr>
            <a:lstStyle/>
            <a:p>
              <a:r>
                <a:rPr kumimoji="1" lang="zh-CN" altLang="en-US" sz="2800" b="1" dirty="0">
                  <a:solidFill>
                    <a:srgbClr val="0000FF"/>
                  </a:solidFill>
                  <a:latin typeface="楷体" pitchFamily="49" charset="-122"/>
                  <a:ea typeface="楷体" pitchFamily="49" charset="-122"/>
                </a:rPr>
                <a:t>观察不到玻璃劈尖的干涉条纹</a:t>
              </a:r>
            </a:p>
          </p:txBody>
        </p:sp>
      </p:grpSp>
      <p:grpSp>
        <p:nvGrpSpPr>
          <p:cNvPr id="33" name="组合 32"/>
          <p:cNvGrpSpPr>
            <a:grpSpLocks/>
          </p:cNvGrpSpPr>
          <p:nvPr/>
        </p:nvGrpSpPr>
        <p:grpSpPr bwMode="auto">
          <a:xfrm>
            <a:off x="862013" y="3536950"/>
            <a:ext cx="822325" cy="822325"/>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1572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54213" y="712788"/>
            <a:ext cx="8027987" cy="1816100"/>
          </a:xfrm>
          <a:prstGeom prst="rect">
            <a:avLst/>
          </a:prstGeom>
          <a:noFill/>
          <a:ln w="9525">
            <a:noFill/>
            <a:miter lim="800000"/>
            <a:headEnd/>
            <a:tailEnd/>
          </a:ln>
        </p:spPr>
        <p:txBody>
          <a:bodyPr>
            <a:spAutoFit/>
          </a:bodyPr>
          <a:lstStyle/>
          <a:p>
            <a:pPr algn="just"/>
            <a:r>
              <a:rPr kumimoji="1" lang="en-US" altLang="zh-CN" sz="2800" b="1" dirty="0">
                <a:solidFill>
                  <a:srgbClr val="FF0000"/>
                </a:solidFill>
                <a:latin typeface="楷体" pitchFamily="49" charset="-122"/>
                <a:ea typeface="楷体" pitchFamily="49" charset="-122"/>
              </a:rPr>
              <a:t>0911</a:t>
            </a:r>
            <a:r>
              <a:rPr kumimoji="1" lang="zh-CN" altLang="en-US" sz="2800" b="1" dirty="0">
                <a:solidFill>
                  <a:srgbClr val="0000FF"/>
                </a:solidFill>
                <a:latin typeface="楷体" pitchFamily="49" charset="-122"/>
                <a:ea typeface="楷体" pitchFamily="49" charset="-122"/>
              </a:rPr>
              <a:t>两个几何形状完全相同的劈尖：一个是由空气中玻璃形成；另一个是夹在玻璃中的空气形成，当用相同的单色光分别垂直照射它们时，产生干涉条纹间距大的是</a:t>
            </a:r>
          </a:p>
        </p:txBody>
      </p:sp>
    </p:spTree>
    <p:extLst>
      <p:ext uri="{BB962C8B-B14F-4D97-AF65-F5344CB8AC3E}">
        <p14:creationId xmlns:p14="http://schemas.microsoft.com/office/powerpoint/2010/main" val="1075768884"/>
      </p:ext>
    </p:extLst>
  </p:cSld>
  <p:clrMapOvr>
    <a:masterClrMapping/>
  </p:clrMapOvr>
  <mc:AlternateContent xmlns:mc="http://schemas.openxmlformats.org/markup-compatibility/2006">
    <mc:Choice xmlns:p15="http://schemas.microsoft.com/office/powerpoint/2012/main" xmlns=""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4" name="Rectangle 4"/>
          <p:cNvSpPr>
            <a:spLocks noChangeArrowheads="1"/>
          </p:cNvSpPr>
          <p:nvPr/>
        </p:nvSpPr>
        <p:spPr bwMode="auto">
          <a:xfrm>
            <a:off x="2279651" y="620714"/>
            <a:ext cx="41440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3. </a:t>
            </a:r>
            <a:r>
              <a:rPr kumimoji="0" lang="zh-CN" altLang="en-US" sz="2800" dirty="0">
                <a:solidFill>
                  <a:srgbClr val="0000FF"/>
                </a:solidFill>
                <a:latin typeface="+mn-lt"/>
                <a:ea typeface="+mn-ea"/>
              </a:rPr>
              <a:t>牛顿环（</a:t>
            </a:r>
            <a:r>
              <a:rPr kumimoji="0" lang="en-US" altLang="zh-CN" sz="2800" dirty="0">
                <a:solidFill>
                  <a:srgbClr val="0000FF"/>
                </a:solidFill>
                <a:latin typeface="+mn-lt"/>
                <a:ea typeface="+mn-ea"/>
              </a:rPr>
              <a:t>Newton ring</a:t>
            </a:r>
            <a:r>
              <a:rPr kumimoji="0" lang="zh-CN" altLang="en-US" sz="2800" dirty="0">
                <a:solidFill>
                  <a:srgbClr val="0000FF"/>
                </a:solidFill>
                <a:latin typeface="+mn-lt"/>
                <a:ea typeface="+mn-ea"/>
              </a:rPr>
              <a:t>）</a:t>
            </a:r>
          </a:p>
        </p:txBody>
      </p:sp>
      <p:sp>
        <p:nvSpPr>
          <p:cNvPr id="404486" name="Text Box 6"/>
          <p:cNvSpPr txBox="1">
            <a:spLocks noChangeArrowheads="1"/>
          </p:cNvSpPr>
          <p:nvPr/>
        </p:nvSpPr>
        <p:spPr bwMode="auto">
          <a:xfrm>
            <a:off x="2279651" y="1342698"/>
            <a:ext cx="2592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(1)</a:t>
            </a:r>
            <a:r>
              <a:rPr kumimoji="0" lang="zh-CN" altLang="en-US" sz="2800" dirty="0">
                <a:solidFill>
                  <a:srgbClr val="0000FF"/>
                </a:solidFill>
                <a:latin typeface="+mn-lt"/>
                <a:ea typeface="+mn-ea"/>
              </a:rPr>
              <a:t>实验装置</a:t>
            </a:r>
          </a:p>
        </p:txBody>
      </p:sp>
      <p:sp>
        <p:nvSpPr>
          <p:cNvPr id="404596" name="Rectangle 116"/>
          <p:cNvSpPr>
            <a:spLocks noChangeArrowheads="1"/>
          </p:cNvSpPr>
          <p:nvPr/>
        </p:nvSpPr>
        <p:spPr bwMode="auto">
          <a:xfrm>
            <a:off x="4482879" y="2262516"/>
            <a:ext cx="579596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由一块平板玻璃和一平凸透镜组成</a:t>
            </a:r>
          </a:p>
        </p:txBody>
      </p:sp>
      <p:pic>
        <p:nvPicPr>
          <p:cNvPr id="404597" name="Picture 117" descr="Untitled-1 cop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4018" y="2956620"/>
            <a:ext cx="3269061" cy="3044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4598" name="Picture 118" descr="RIMG0136"/>
          <p:cNvPicPr>
            <a:picLocks noChangeAspect="1" noChangeArrowheads="1"/>
          </p:cNvPicPr>
          <p:nvPr/>
        </p:nvPicPr>
        <p:blipFill>
          <a:blip r:embed="rId4">
            <a:extLst>
              <a:ext uri="{28A0092B-C50C-407E-A947-70E740481C1C}">
                <a14:useLocalDpi xmlns:a14="http://schemas.microsoft.com/office/drawing/2010/main" val="0"/>
              </a:ext>
            </a:extLst>
          </a:blip>
          <a:srcRect l="16882" t="18750" r="21219" b="10001"/>
          <a:stretch>
            <a:fillRect/>
          </a:stretch>
        </p:blipFill>
        <p:spPr bwMode="auto">
          <a:xfrm>
            <a:off x="7217494" y="2956619"/>
            <a:ext cx="3527425" cy="304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615" name="Picture 119" descr="牛顿环实物"/>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975611" y="511869"/>
            <a:ext cx="1600200" cy="1520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3410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04484"/>
                                        </p:tgtEl>
                                        <p:attrNameLst>
                                          <p:attrName>style.visibility</p:attrName>
                                        </p:attrNameLst>
                                      </p:cBhvr>
                                      <p:to>
                                        <p:strVal val="visible"/>
                                      </p:to>
                                    </p:set>
                                    <p:anim calcmode="discrete" valueType="clr">
                                      <p:cBhvr override="childStyle">
                                        <p:cTn id="7" dur="80"/>
                                        <p:tgtEl>
                                          <p:spTgt spid="404484"/>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4484"/>
                                        </p:tgtEl>
                                        <p:attrNameLst>
                                          <p:attrName>fillcolor</p:attrName>
                                        </p:attrNameLst>
                                      </p:cBhvr>
                                      <p:tavLst>
                                        <p:tav tm="0">
                                          <p:val>
                                            <p:clrVal>
                                              <a:schemeClr val="accent2"/>
                                            </p:clrVal>
                                          </p:val>
                                        </p:tav>
                                        <p:tav tm="50000">
                                          <p:val>
                                            <p:clrVal>
                                              <a:schemeClr val="hlink"/>
                                            </p:clrVal>
                                          </p:val>
                                        </p:tav>
                                      </p:tavLst>
                                    </p:anim>
                                    <p:set>
                                      <p:cBhvr>
                                        <p:cTn id="9" dur="80"/>
                                        <p:tgtEl>
                                          <p:spTgt spid="404484"/>
                                        </p:tgtEl>
                                        <p:attrNameLst>
                                          <p:attrName>fill.type</p:attrName>
                                        </p:attrNameLst>
                                      </p:cBhvr>
                                      <p:to>
                                        <p:strVal val="solid"/>
                                      </p:to>
                                    </p:set>
                                  </p:childTnLst>
                                </p:cTn>
                              </p:par>
                            </p:childTnLst>
                          </p:cTn>
                        </p:par>
                        <p:par>
                          <p:cTn id="10" fill="hold" nodeType="withGroup">
                            <p:stCondLst>
                              <p:cond delay="720"/>
                            </p:stCondLst>
                            <p:childTnLst>
                              <p:par>
                                <p:cTn id="11" presetID="22" presetClass="entr" presetSubtype="8" fill="hold" nodeType="afterEffect">
                                  <p:stCondLst>
                                    <p:cond delay="0"/>
                                  </p:stCondLst>
                                  <p:childTnLst>
                                    <p:set>
                                      <p:cBhvr>
                                        <p:cTn id="12" dur="1" fill="hold">
                                          <p:stCondLst>
                                            <p:cond delay="0"/>
                                          </p:stCondLst>
                                        </p:cTn>
                                        <p:tgtEl>
                                          <p:spTgt spid="196615"/>
                                        </p:tgtEl>
                                        <p:attrNameLst>
                                          <p:attrName>style.visibility</p:attrName>
                                        </p:attrNameLst>
                                      </p:cBhvr>
                                      <p:to>
                                        <p:strVal val="visible"/>
                                      </p:to>
                                    </p:set>
                                    <p:animEffect transition="in" filter="wipe(left)">
                                      <p:cBhvr>
                                        <p:cTn id="13" dur="500"/>
                                        <p:tgtEl>
                                          <p:spTgt spid="196615"/>
                                        </p:tgtEl>
                                      </p:cBhvr>
                                    </p:animEffect>
                                  </p:childTnLst>
                                </p:cTn>
                              </p:par>
                            </p:childTnLst>
                          </p:cTn>
                        </p:par>
                      </p:childTnLst>
                    </p:cTn>
                  </p:par>
                  <p:par>
                    <p:cTn id="14" fill="hold">
                      <p:stCondLst>
                        <p:cond delay="indefinite"/>
                      </p:stCondLst>
                      <p:childTnLst>
                        <p:par>
                          <p:cTn id="15" fill="hold">
                            <p:stCondLst>
                              <p:cond delay="0"/>
                            </p:stCondLst>
                            <p:childTnLst>
                              <p:par>
                                <p:cTn id="16" presetID="27" presetClass="entr" presetSubtype="0" fill="hold" grpId="0" nodeType="clickEffect">
                                  <p:stCondLst>
                                    <p:cond delay="0"/>
                                  </p:stCondLst>
                                  <p:iterate type="lt">
                                    <p:tmPct val="50000"/>
                                  </p:iterate>
                                  <p:childTnLst>
                                    <p:set>
                                      <p:cBhvr>
                                        <p:cTn id="17" dur="1" fill="hold">
                                          <p:stCondLst>
                                            <p:cond delay="0"/>
                                          </p:stCondLst>
                                        </p:cTn>
                                        <p:tgtEl>
                                          <p:spTgt spid="404486"/>
                                        </p:tgtEl>
                                        <p:attrNameLst>
                                          <p:attrName>style.visibility</p:attrName>
                                        </p:attrNameLst>
                                      </p:cBhvr>
                                      <p:to>
                                        <p:strVal val="visible"/>
                                      </p:to>
                                    </p:set>
                                    <p:anim calcmode="discrete" valueType="clr">
                                      <p:cBhvr override="childStyle">
                                        <p:cTn id="18" dur="80"/>
                                        <p:tgtEl>
                                          <p:spTgt spid="404486"/>
                                        </p:tgtEl>
                                        <p:attrNameLst>
                                          <p:attrName>style.color</p:attrName>
                                        </p:attrNameLst>
                                      </p:cBhvr>
                                      <p:tavLst>
                                        <p:tav tm="0">
                                          <p:val>
                                            <p:clrVal>
                                              <a:schemeClr val="accent2"/>
                                            </p:clrVal>
                                          </p:val>
                                        </p:tav>
                                        <p:tav tm="50000">
                                          <p:val>
                                            <p:clrVal>
                                              <a:schemeClr val="hlink"/>
                                            </p:clrVal>
                                          </p:val>
                                        </p:tav>
                                      </p:tavLst>
                                    </p:anim>
                                    <p:anim calcmode="discrete" valueType="clr">
                                      <p:cBhvr>
                                        <p:cTn id="19" dur="80"/>
                                        <p:tgtEl>
                                          <p:spTgt spid="404486"/>
                                        </p:tgtEl>
                                        <p:attrNameLst>
                                          <p:attrName>fillcolor</p:attrName>
                                        </p:attrNameLst>
                                      </p:cBhvr>
                                      <p:tavLst>
                                        <p:tav tm="0">
                                          <p:val>
                                            <p:clrVal>
                                              <a:schemeClr val="accent2"/>
                                            </p:clrVal>
                                          </p:val>
                                        </p:tav>
                                        <p:tav tm="50000">
                                          <p:val>
                                            <p:clrVal>
                                              <a:schemeClr val="hlink"/>
                                            </p:clrVal>
                                          </p:val>
                                        </p:tav>
                                      </p:tavLst>
                                    </p:anim>
                                    <p:set>
                                      <p:cBhvr>
                                        <p:cTn id="20" dur="80"/>
                                        <p:tgtEl>
                                          <p:spTgt spid="404486"/>
                                        </p:tgtEl>
                                        <p:attrNameLst>
                                          <p:attrName>fill.type</p:attrName>
                                        </p:attrNameLst>
                                      </p:cBhvr>
                                      <p:to>
                                        <p:strVal val="solid"/>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7" presetClass="entr" presetSubtype="0" fill="hold" grpId="0" nodeType="clickEffect">
                                  <p:stCondLst>
                                    <p:cond delay="0"/>
                                  </p:stCondLst>
                                  <p:iterate type="lt">
                                    <p:tmPct val="50000"/>
                                  </p:iterate>
                                  <p:childTnLst>
                                    <p:set>
                                      <p:cBhvr>
                                        <p:cTn id="24" dur="1" fill="hold">
                                          <p:stCondLst>
                                            <p:cond delay="0"/>
                                          </p:stCondLst>
                                        </p:cTn>
                                        <p:tgtEl>
                                          <p:spTgt spid="404596"/>
                                        </p:tgtEl>
                                        <p:attrNameLst>
                                          <p:attrName>style.visibility</p:attrName>
                                        </p:attrNameLst>
                                      </p:cBhvr>
                                      <p:to>
                                        <p:strVal val="visible"/>
                                      </p:to>
                                    </p:set>
                                    <p:anim calcmode="discrete" valueType="clr">
                                      <p:cBhvr override="childStyle">
                                        <p:cTn id="25" dur="80"/>
                                        <p:tgtEl>
                                          <p:spTgt spid="404596"/>
                                        </p:tgtEl>
                                        <p:attrNameLst>
                                          <p:attrName>style.color</p:attrName>
                                        </p:attrNameLst>
                                      </p:cBhvr>
                                      <p:tavLst>
                                        <p:tav tm="0">
                                          <p:val>
                                            <p:clrVal>
                                              <a:schemeClr val="accent2"/>
                                            </p:clrVal>
                                          </p:val>
                                        </p:tav>
                                        <p:tav tm="50000">
                                          <p:val>
                                            <p:clrVal>
                                              <a:schemeClr val="hlink"/>
                                            </p:clrVal>
                                          </p:val>
                                        </p:tav>
                                      </p:tavLst>
                                    </p:anim>
                                    <p:anim calcmode="discrete" valueType="clr">
                                      <p:cBhvr>
                                        <p:cTn id="26" dur="80"/>
                                        <p:tgtEl>
                                          <p:spTgt spid="404596"/>
                                        </p:tgtEl>
                                        <p:attrNameLst>
                                          <p:attrName>fillcolor</p:attrName>
                                        </p:attrNameLst>
                                      </p:cBhvr>
                                      <p:tavLst>
                                        <p:tav tm="0">
                                          <p:val>
                                            <p:clrVal>
                                              <a:schemeClr val="accent2"/>
                                            </p:clrVal>
                                          </p:val>
                                        </p:tav>
                                        <p:tav tm="50000">
                                          <p:val>
                                            <p:clrVal>
                                              <a:schemeClr val="hlink"/>
                                            </p:clrVal>
                                          </p:val>
                                        </p:tav>
                                      </p:tavLst>
                                    </p:anim>
                                    <p:set>
                                      <p:cBhvr>
                                        <p:cTn id="27" dur="80"/>
                                        <p:tgtEl>
                                          <p:spTgt spid="404596"/>
                                        </p:tgtEl>
                                        <p:attrNameLst>
                                          <p:attrName>fill.type</p:attrName>
                                        </p:attrNameLst>
                                      </p:cBhvr>
                                      <p:to>
                                        <p:strVal val="solid"/>
                                      </p:to>
                                    </p:se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404597"/>
                                        </p:tgtEl>
                                        <p:attrNameLst>
                                          <p:attrName>style.visibility</p:attrName>
                                        </p:attrNameLst>
                                      </p:cBhvr>
                                      <p:to>
                                        <p:strVal val="visible"/>
                                      </p:to>
                                    </p:set>
                                    <p:animEffect transition="in" filter="dissolve">
                                      <p:cBhvr>
                                        <p:cTn id="32" dur="500"/>
                                        <p:tgtEl>
                                          <p:spTgt spid="40459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8" fill="hold" nodeType="clickEffect">
                                  <p:stCondLst>
                                    <p:cond delay="0"/>
                                  </p:stCondLst>
                                  <p:childTnLst>
                                    <p:set>
                                      <p:cBhvr>
                                        <p:cTn id="36" dur="1" fill="hold">
                                          <p:stCondLst>
                                            <p:cond delay="0"/>
                                          </p:stCondLst>
                                        </p:cTn>
                                        <p:tgtEl>
                                          <p:spTgt spid="404598"/>
                                        </p:tgtEl>
                                        <p:attrNameLst>
                                          <p:attrName>style.visibility</p:attrName>
                                        </p:attrNameLst>
                                      </p:cBhvr>
                                      <p:to>
                                        <p:strVal val="visible"/>
                                      </p:to>
                                    </p:set>
                                    <p:animEffect transition="in" filter="wipe(left)">
                                      <p:cBhvr>
                                        <p:cTn id="37" dur="500"/>
                                        <p:tgtEl>
                                          <p:spTgt spid="4045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4" grpId="0"/>
      <p:bldP spid="404486" grpId="0"/>
      <p:bldP spid="40459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AutoShape 40"/>
          <p:cNvSpPr>
            <a:spLocks noChangeArrowheads="1"/>
          </p:cNvSpPr>
          <p:nvPr/>
        </p:nvSpPr>
        <p:spPr bwMode="auto">
          <a:xfrm>
            <a:off x="7094408" y="2551113"/>
            <a:ext cx="1600200" cy="990600"/>
          </a:xfrm>
          <a:prstGeom prst="wedgeRectCallout">
            <a:avLst>
              <a:gd name="adj1" fmla="val -58532"/>
              <a:gd name="adj2" fmla="val 85255"/>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grpSp>
        <p:nvGrpSpPr>
          <p:cNvPr id="2" name="Group 62"/>
          <p:cNvGrpSpPr>
            <a:grpSpLocks/>
          </p:cNvGrpSpPr>
          <p:nvPr/>
        </p:nvGrpSpPr>
        <p:grpSpPr bwMode="auto">
          <a:xfrm>
            <a:off x="3360608" y="1484313"/>
            <a:ext cx="5181600" cy="4648200"/>
            <a:chOff x="431" y="935"/>
            <a:chExt cx="3264" cy="2928"/>
          </a:xfrm>
        </p:grpSpPr>
        <p:sp>
          <p:nvSpPr>
            <p:cNvPr id="198680" name="Rectangle 5"/>
            <p:cNvSpPr>
              <a:spLocks noChangeArrowheads="1"/>
            </p:cNvSpPr>
            <p:nvPr/>
          </p:nvSpPr>
          <p:spPr bwMode="auto">
            <a:xfrm>
              <a:off x="527" y="935"/>
              <a:ext cx="3168" cy="2928"/>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sp>
          <p:nvSpPr>
            <p:cNvPr id="198681" name="Text Box 6"/>
            <p:cNvSpPr txBox="1">
              <a:spLocks noChangeArrowheads="1"/>
            </p:cNvSpPr>
            <p:nvPr/>
          </p:nvSpPr>
          <p:spPr bwMode="auto">
            <a:xfrm>
              <a:off x="1199" y="1031"/>
              <a:ext cx="1728"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a:solidFill>
                    <a:srgbClr val="0000FF"/>
                  </a:solidFill>
                  <a:latin typeface="+mn-lt"/>
                  <a:ea typeface="+mn-ea"/>
                </a:rPr>
                <a:t>显微镜</a:t>
              </a:r>
              <a:endParaRPr kumimoji="0" lang="zh-CN" altLang="zh-CN" sz="2800">
                <a:solidFill>
                  <a:srgbClr val="0000FF"/>
                </a:solidFill>
                <a:latin typeface="+mn-lt"/>
                <a:ea typeface="+mn-ea"/>
              </a:endParaRPr>
            </a:p>
          </p:txBody>
        </p:sp>
        <p:sp>
          <p:nvSpPr>
            <p:cNvPr id="198682" name="AutoShape 7"/>
            <p:cNvSpPr>
              <a:spLocks noChangeArrowheads="1"/>
            </p:cNvSpPr>
            <p:nvPr/>
          </p:nvSpPr>
          <p:spPr bwMode="auto">
            <a:xfrm>
              <a:off x="1718" y="3235"/>
              <a:ext cx="1176" cy="376"/>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21600 w 21600"/>
                <a:gd name="T13" fmla="*/ 10800 h 21600"/>
                <a:gd name="T14" fmla="*/ 0 w 21600"/>
                <a:gd name="T15" fmla="*/ 21600 h 21600"/>
              </a:gdLst>
              <a:ahLst/>
              <a:cxnLst>
                <a:cxn ang="T8">
                  <a:pos x="T0" y="T1"/>
                </a:cxn>
                <a:cxn ang="T9">
                  <a:pos x="T2" y="T3"/>
                </a:cxn>
                <a:cxn ang="T10">
                  <a:pos x="T4" y="T5"/>
                </a:cxn>
                <a:cxn ang="T11">
                  <a:pos x="T6" y="T7"/>
                </a:cxn>
              </a:cxnLst>
              <a:rect l="T12" t="T13" r="T14" b="T15"/>
              <a:pathLst>
                <a:path w="21600" h="21600">
                  <a:moveTo>
                    <a:pt x="10964" y="10800"/>
                  </a:moveTo>
                  <a:cubicBezTo>
                    <a:pt x="10964" y="10890"/>
                    <a:pt x="10890" y="10964"/>
                    <a:pt x="10800" y="10964"/>
                  </a:cubicBezTo>
                  <a:cubicBezTo>
                    <a:pt x="10709" y="10964"/>
                    <a:pt x="10636" y="10890"/>
                    <a:pt x="10636" y="10800"/>
                  </a:cubicBezTo>
                  <a:lnTo>
                    <a:pt x="0" y="10800"/>
                  </a:lnTo>
                  <a:cubicBezTo>
                    <a:pt x="0" y="16764"/>
                    <a:pt x="4835" y="21600"/>
                    <a:pt x="10800" y="21600"/>
                  </a:cubicBezTo>
                  <a:cubicBezTo>
                    <a:pt x="16764" y="21600"/>
                    <a:pt x="21600" y="16764"/>
                    <a:pt x="21600" y="10800"/>
                  </a:cubicBezTo>
                  <a:lnTo>
                    <a:pt x="10964" y="10800"/>
                  </a:lnTo>
                  <a:close/>
                </a:path>
              </a:pathLst>
            </a:custGeom>
            <a:solidFill>
              <a:srgbClr val="00FFCC">
                <a:alpha val="50195"/>
              </a:srgbClr>
            </a:solidFill>
            <a:ln w="9525">
              <a:solidFill>
                <a:schemeClr val="tx1"/>
              </a:solidFill>
              <a:miter lim="800000"/>
              <a:headEnd/>
              <a:tailEnd/>
            </a:ln>
          </p:spPr>
          <p:txBody>
            <a:bodyPr wrap="none" anchor="ctr"/>
            <a:lstStyle/>
            <a:p>
              <a:endParaRPr lang="zh-CN" altLang="en-US" sz="2800">
                <a:solidFill>
                  <a:srgbClr val="0000FF"/>
                </a:solidFill>
                <a:latin typeface="+mn-lt"/>
                <a:ea typeface="+mn-ea"/>
              </a:endParaRPr>
            </a:p>
          </p:txBody>
        </p:sp>
        <p:sp>
          <p:nvSpPr>
            <p:cNvPr id="405512" name="Rectangle 8"/>
            <p:cNvSpPr>
              <a:spLocks noChangeArrowheads="1"/>
            </p:cNvSpPr>
            <p:nvPr/>
          </p:nvSpPr>
          <p:spPr bwMode="auto">
            <a:xfrm>
              <a:off x="2160" y="1075"/>
              <a:ext cx="354" cy="311"/>
            </a:xfrm>
            <a:prstGeom prst="rect">
              <a:avLst/>
            </a:prstGeom>
            <a:gradFill rotWithShape="0">
              <a:gsLst>
                <a:gs pos="0">
                  <a:schemeClr val="accent1">
                    <a:gamma/>
                    <a:shade val="36078"/>
                    <a:invGamma/>
                  </a:schemeClr>
                </a:gs>
                <a:gs pos="50000">
                  <a:schemeClr val="accent1"/>
                </a:gs>
                <a:gs pos="100000">
                  <a:schemeClr val="accent1">
                    <a:gamma/>
                    <a:shade val="36078"/>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n-ea"/>
              </a:endParaRPr>
            </a:p>
          </p:txBody>
        </p:sp>
        <p:sp>
          <p:nvSpPr>
            <p:cNvPr id="405513" name="AutoShape 9"/>
            <p:cNvSpPr>
              <a:spLocks noChangeArrowheads="1"/>
            </p:cNvSpPr>
            <p:nvPr/>
          </p:nvSpPr>
          <p:spPr bwMode="auto">
            <a:xfrm>
              <a:off x="2159" y="1386"/>
              <a:ext cx="354" cy="125"/>
            </a:xfrm>
            <a:custGeom>
              <a:avLst/>
              <a:gdLst>
                <a:gd name="G0" fmla="+- 5400 0 0"/>
                <a:gd name="G1" fmla="+- 21600 0 5400"/>
                <a:gd name="G2" fmla="*/ 5400 1 2"/>
                <a:gd name="G3" fmla="+- 21600 0 G2"/>
                <a:gd name="G4" fmla="+/ 5400 21600 2"/>
                <a:gd name="G5" fmla="+/ G1 0 2"/>
                <a:gd name="G6" fmla="*/ 21600 21600 5400"/>
                <a:gd name="G7" fmla="*/ G6 1 2"/>
                <a:gd name="G8" fmla="+- 21600 0 G7"/>
                <a:gd name="G9" fmla="*/ 21600 1 2"/>
                <a:gd name="G10" fmla="+- 5400 0 G9"/>
                <a:gd name="G11" fmla="?: G10 G8 0"/>
                <a:gd name="G12" fmla="?: G10 G7 21600"/>
                <a:gd name="T0" fmla="*/ 18900 w 21600"/>
                <a:gd name="T1" fmla="*/ 10800 h 21600"/>
                <a:gd name="T2" fmla="*/ 10800 w 21600"/>
                <a:gd name="T3" fmla="*/ 21600 h 21600"/>
                <a:gd name="T4" fmla="*/ 2700 w 21600"/>
                <a:gd name="T5" fmla="*/ 10800 h 21600"/>
                <a:gd name="T6" fmla="*/ 10800 w 21600"/>
                <a:gd name="T7" fmla="*/ 0 h 21600"/>
                <a:gd name="T8" fmla="*/ 4500 w 21600"/>
                <a:gd name="T9" fmla="*/ 4500 h 21600"/>
                <a:gd name="T10" fmla="*/ 17100 w 21600"/>
                <a:gd name="T11" fmla="*/ 17100 h 21600"/>
              </a:gdLst>
              <a:ahLst/>
              <a:cxnLst>
                <a:cxn ang="0">
                  <a:pos x="T0" y="T1"/>
                </a:cxn>
                <a:cxn ang="0">
                  <a:pos x="T2" y="T3"/>
                </a:cxn>
                <a:cxn ang="0">
                  <a:pos x="T4" y="T5"/>
                </a:cxn>
                <a:cxn ang="0">
                  <a:pos x="T6" y="T7"/>
                </a:cxn>
              </a:cxnLst>
              <a:rect l="T8" t="T9" r="T10" b="T11"/>
              <a:pathLst>
                <a:path w="21600" h="21600">
                  <a:moveTo>
                    <a:pt x="0" y="0"/>
                  </a:moveTo>
                  <a:lnTo>
                    <a:pt x="5400" y="21600"/>
                  </a:lnTo>
                  <a:lnTo>
                    <a:pt x="16200" y="21600"/>
                  </a:lnTo>
                  <a:lnTo>
                    <a:pt x="21600" y="0"/>
                  </a:lnTo>
                  <a:close/>
                </a:path>
              </a:pathLst>
            </a:custGeom>
            <a:gradFill rotWithShape="0">
              <a:gsLst>
                <a:gs pos="0">
                  <a:schemeClr val="accent1">
                    <a:gamma/>
                    <a:shade val="26275"/>
                    <a:invGamma/>
                  </a:schemeClr>
                </a:gs>
                <a:gs pos="50000">
                  <a:schemeClr val="accent1"/>
                </a:gs>
                <a:gs pos="100000">
                  <a:schemeClr val="accent1">
                    <a:gamma/>
                    <a:shade val="26275"/>
                    <a:invGamma/>
                  </a:schemeClr>
                </a:gs>
              </a:gsLst>
              <a:lin ang="0" scaled="1"/>
            </a:gradFill>
            <a:ln w="9525">
              <a:solidFill>
                <a:schemeClr val="tx1"/>
              </a:solidFill>
              <a:miter lim="800000"/>
              <a:headEnd/>
              <a:tailEnd/>
            </a:ln>
            <a:effectLst/>
          </p:spPr>
          <p:txBody>
            <a:bodyPr wrap="none" anchor="ctr"/>
            <a:lstStyle/>
            <a:p>
              <a:pPr eaLnBrk="1" hangingPunct="1">
                <a:defRPr/>
              </a:pPr>
              <a:endParaRPr lang="zh-CN" altLang="en-US" sz="2800">
                <a:solidFill>
                  <a:srgbClr val="0000FF"/>
                </a:solidFill>
                <a:latin typeface="+mn-lt"/>
                <a:ea typeface="+mn-ea"/>
              </a:endParaRPr>
            </a:p>
          </p:txBody>
        </p:sp>
        <p:sp>
          <p:nvSpPr>
            <p:cNvPr id="198685" name="Oval 10"/>
            <p:cNvSpPr>
              <a:spLocks noChangeArrowheads="1"/>
            </p:cNvSpPr>
            <p:nvPr/>
          </p:nvSpPr>
          <p:spPr bwMode="auto">
            <a:xfrm>
              <a:off x="1511" y="1902"/>
              <a:ext cx="118" cy="683"/>
            </a:xfrm>
            <a:prstGeom prst="ellipse">
              <a:avLst/>
            </a:prstGeom>
            <a:solidFill>
              <a:srgbClr val="00FFCC">
                <a:alpha val="50195"/>
              </a:srgbClr>
            </a:solidFill>
            <a:ln w="9525">
              <a:solidFill>
                <a:schemeClr val="tx1"/>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86" name="Line 11"/>
            <p:cNvSpPr>
              <a:spLocks noChangeShapeType="1"/>
            </p:cNvSpPr>
            <p:nvPr/>
          </p:nvSpPr>
          <p:spPr bwMode="auto">
            <a:xfrm flipV="1">
              <a:off x="1100" y="2026"/>
              <a:ext cx="411" cy="249"/>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7" name="Line 12"/>
            <p:cNvSpPr>
              <a:spLocks noChangeShapeType="1"/>
            </p:cNvSpPr>
            <p:nvPr/>
          </p:nvSpPr>
          <p:spPr bwMode="auto">
            <a:xfrm>
              <a:off x="1100" y="2275"/>
              <a:ext cx="411" cy="186"/>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8" name="Line 13"/>
            <p:cNvSpPr>
              <a:spLocks noChangeShapeType="1"/>
            </p:cNvSpPr>
            <p:nvPr/>
          </p:nvSpPr>
          <p:spPr bwMode="auto">
            <a:xfrm>
              <a:off x="1511" y="2026"/>
              <a:ext cx="53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89" name="Rectangle 14"/>
            <p:cNvSpPr>
              <a:spLocks noChangeArrowheads="1"/>
            </p:cNvSpPr>
            <p:nvPr/>
          </p:nvSpPr>
          <p:spPr bwMode="auto">
            <a:xfrm rot="-3075295">
              <a:off x="2313" y="1678"/>
              <a:ext cx="70" cy="1080"/>
            </a:xfrm>
            <a:prstGeom prst="rect">
              <a:avLst/>
            </a:prstGeom>
            <a:solidFill>
              <a:srgbClr val="00FFFF">
                <a:alpha val="50195"/>
              </a:srgbClr>
            </a:solidFill>
            <a:ln w="9525">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90" name="Line 15"/>
            <p:cNvSpPr>
              <a:spLocks noChangeShapeType="1"/>
            </p:cNvSpPr>
            <p:nvPr/>
          </p:nvSpPr>
          <p:spPr bwMode="auto">
            <a:xfrm>
              <a:off x="2632" y="1467"/>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1" name="Line 16"/>
            <p:cNvSpPr>
              <a:spLocks noChangeShapeType="1"/>
            </p:cNvSpPr>
            <p:nvPr/>
          </p:nvSpPr>
          <p:spPr bwMode="auto">
            <a:xfrm>
              <a:off x="2042" y="1467"/>
              <a:ext cx="0" cy="2114"/>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2" name="Line 17"/>
            <p:cNvSpPr>
              <a:spLocks noChangeShapeType="1"/>
            </p:cNvSpPr>
            <p:nvPr/>
          </p:nvSpPr>
          <p:spPr bwMode="auto">
            <a:xfrm>
              <a:off x="1511" y="2461"/>
              <a:ext cx="1121" cy="0"/>
            </a:xfrm>
            <a:prstGeom prst="line">
              <a:avLst/>
            </a:prstGeom>
            <a:noFill/>
            <a:ln w="28575">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5" name="Line 20"/>
            <p:cNvSpPr>
              <a:spLocks noChangeShapeType="1"/>
            </p:cNvSpPr>
            <p:nvPr/>
          </p:nvSpPr>
          <p:spPr bwMode="auto">
            <a:xfrm>
              <a:off x="2038" y="2709"/>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6" name="Line 21"/>
            <p:cNvSpPr>
              <a:spLocks noChangeShapeType="1"/>
            </p:cNvSpPr>
            <p:nvPr/>
          </p:nvSpPr>
          <p:spPr bwMode="auto">
            <a:xfrm>
              <a:off x="2625" y="2709"/>
              <a:ext cx="0" cy="436"/>
            </a:xfrm>
            <a:prstGeom prst="line">
              <a:avLst/>
            </a:prstGeom>
            <a:noFill/>
            <a:ln w="28575">
              <a:solidFill>
                <a:srgbClr val="0000FF"/>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7" name="Line 22"/>
            <p:cNvSpPr>
              <a:spLocks noChangeShapeType="1"/>
            </p:cNvSpPr>
            <p:nvPr/>
          </p:nvSpPr>
          <p:spPr bwMode="auto">
            <a:xfrm>
              <a:off x="1747" y="2026"/>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8" name="Line 23"/>
            <p:cNvSpPr>
              <a:spLocks noChangeShapeType="1"/>
            </p:cNvSpPr>
            <p:nvPr/>
          </p:nvSpPr>
          <p:spPr bwMode="auto">
            <a:xfrm>
              <a:off x="1747" y="2461"/>
              <a:ext cx="177" cy="0"/>
            </a:xfrm>
            <a:prstGeom prst="line">
              <a:avLst/>
            </a:prstGeom>
            <a:noFill/>
            <a:ln w="28575">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699" name="Freeform 24"/>
            <p:cNvSpPr>
              <a:spLocks/>
            </p:cNvSpPr>
            <p:nvPr/>
          </p:nvSpPr>
          <p:spPr bwMode="auto">
            <a:xfrm>
              <a:off x="2039" y="1591"/>
              <a:ext cx="8" cy="156"/>
            </a:xfrm>
            <a:custGeom>
              <a:avLst/>
              <a:gdLst>
                <a:gd name="T0" fmla="*/ 8 w 8"/>
                <a:gd name="T1" fmla="*/ 0 h 156"/>
                <a:gd name="T2" fmla="*/ 0 w 8"/>
                <a:gd name="T3" fmla="*/ 156 h 156"/>
                <a:gd name="T4" fmla="*/ 0 60000 65536"/>
                <a:gd name="T5" fmla="*/ 0 60000 65536"/>
                <a:gd name="T6" fmla="*/ 0 w 8"/>
                <a:gd name="T7" fmla="*/ 0 h 156"/>
                <a:gd name="T8" fmla="*/ 8 w 8"/>
                <a:gd name="T9" fmla="*/ 156 h 156"/>
              </a:gdLst>
              <a:ahLst/>
              <a:cxnLst>
                <a:cxn ang="T4">
                  <a:pos x="T0" y="T1"/>
                </a:cxn>
                <a:cxn ang="T5">
                  <a:pos x="T2" y="T3"/>
                </a:cxn>
              </a:cxnLst>
              <a:rect l="T6" t="T7" r="T8" b="T9"/>
              <a:pathLst>
                <a:path w="8" h="156">
                  <a:moveTo>
                    <a:pt x="8" y="0"/>
                  </a:moveTo>
                  <a:lnTo>
                    <a:pt x="0" y="156"/>
                  </a:lnTo>
                </a:path>
              </a:pathLst>
            </a:custGeom>
            <a:noFill/>
            <a:ln w="28575">
              <a:solidFill>
                <a:srgbClr val="0000FF"/>
              </a:solidFill>
              <a:round/>
              <a:headEnd type="triangl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sp>
          <p:nvSpPr>
            <p:cNvPr id="198700" name="Line 25"/>
            <p:cNvSpPr>
              <a:spLocks noChangeShapeType="1"/>
            </p:cNvSpPr>
            <p:nvPr/>
          </p:nvSpPr>
          <p:spPr bwMode="auto">
            <a:xfrm>
              <a:off x="2629" y="1591"/>
              <a:ext cx="0" cy="186"/>
            </a:xfrm>
            <a:prstGeom prst="line">
              <a:avLst/>
            </a:prstGeom>
            <a:noFill/>
            <a:ln w="28575">
              <a:solidFill>
                <a:srgbClr val="0000FF"/>
              </a:solidFill>
              <a:round/>
              <a:headEnd type="triangl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1" name="Line 26"/>
            <p:cNvSpPr>
              <a:spLocks noChangeShapeType="1"/>
            </p:cNvSpPr>
            <p:nvPr/>
          </p:nvSpPr>
          <p:spPr bwMode="auto">
            <a:xfrm>
              <a:off x="2306" y="2375"/>
              <a:ext cx="321" cy="1182"/>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2" name="Rectangle 27"/>
            <p:cNvSpPr>
              <a:spLocks noChangeArrowheads="1"/>
            </p:cNvSpPr>
            <p:nvPr/>
          </p:nvSpPr>
          <p:spPr bwMode="auto">
            <a:xfrm>
              <a:off x="1718" y="3611"/>
              <a:ext cx="1176" cy="107"/>
            </a:xfrm>
            <a:prstGeom prst="rect">
              <a:avLst/>
            </a:prstGeom>
            <a:solidFill>
              <a:srgbClr val="66CCFF">
                <a:alpha val="50195"/>
              </a:srgbClr>
            </a:solid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703" name="Line 28"/>
            <p:cNvSpPr>
              <a:spLocks noChangeShapeType="1"/>
            </p:cNvSpPr>
            <p:nvPr/>
          </p:nvSpPr>
          <p:spPr bwMode="auto">
            <a:xfrm flipH="1">
              <a:off x="2306" y="3575"/>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4" name="Line 29"/>
            <p:cNvSpPr>
              <a:spLocks noChangeShapeType="1"/>
            </p:cNvSpPr>
            <p:nvPr/>
          </p:nvSpPr>
          <p:spPr bwMode="auto">
            <a:xfrm>
              <a:off x="3054" y="3288"/>
              <a:ext cx="0" cy="249"/>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5" name="Line 30"/>
            <p:cNvSpPr>
              <a:spLocks noChangeShapeType="1"/>
            </p:cNvSpPr>
            <p:nvPr/>
          </p:nvSpPr>
          <p:spPr bwMode="auto">
            <a:xfrm flipV="1">
              <a:off x="3054" y="3611"/>
              <a:ext cx="0" cy="248"/>
            </a:xfrm>
            <a:prstGeom prst="line">
              <a:avLst/>
            </a:prstGeom>
            <a:noFill/>
            <a:ln w="1905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8" name="Line 33"/>
            <p:cNvSpPr>
              <a:spLocks noChangeShapeType="1"/>
            </p:cNvSpPr>
            <p:nvPr/>
          </p:nvSpPr>
          <p:spPr bwMode="auto">
            <a:xfrm>
              <a:off x="2306" y="2375"/>
              <a:ext cx="0" cy="1191"/>
            </a:xfrm>
            <a:prstGeom prst="line">
              <a:avLst/>
            </a:prstGeom>
            <a:noFill/>
            <a:ln w="19050">
              <a:solidFill>
                <a:srgbClr val="D400D4"/>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09" name="Line 34"/>
            <p:cNvSpPr>
              <a:spLocks noChangeShapeType="1"/>
            </p:cNvSpPr>
            <p:nvPr/>
          </p:nvSpPr>
          <p:spPr bwMode="auto">
            <a:xfrm flipH="1">
              <a:off x="2306" y="3611"/>
              <a:ext cx="908" cy="0"/>
            </a:xfrm>
            <a:prstGeom prst="line">
              <a:avLst/>
            </a:prstGeom>
            <a:noFill/>
            <a:ln w="28575">
              <a:solidFill>
                <a:srgbClr val="FF0066"/>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10" name="Line 35"/>
            <p:cNvSpPr>
              <a:spLocks noChangeShapeType="1"/>
            </p:cNvSpPr>
            <p:nvPr/>
          </p:nvSpPr>
          <p:spPr bwMode="auto">
            <a:xfrm flipH="1">
              <a:off x="2306" y="3575"/>
              <a:ext cx="321" cy="0"/>
            </a:xfrm>
            <a:prstGeom prst="line">
              <a:avLst/>
            </a:prstGeom>
            <a:noFill/>
            <a:ln w="28575">
              <a:solidFill>
                <a:srgbClr val="FF0066"/>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198712" name="Text Box 37"/>
            <p:cNvSpPr txBox="1">
              <a:spLocks noChangeArrowheads="1"/>
            </p:cNvSpPr>
            <p:nvPr/>
          </p:nvSpPr>
          <p:spPr bwMode="auto">
            <a:xfrm>
              <a:off x="2783" y="2067"/>
              <a:ext cx="855" cy="6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n-ea"/>
                </a:rPr>
                <a:t>M</a:t>
              </a:r>
              <a:r>
                <a:rPr kumimoji="0" lang="zh-CN" altLang="en-US" sz="2800" dirty="0">
                  <a:solidFill>
                    <a:srgbClr val="0000FF"/>
                  </a:solidFill>
                  <a:latin typeface="+mn-lt"/>
                  <a:ea typeface="+mn-ea"/>
                </a:rPr>
                <a:t>半透半反镜</a:t>
              </a:r>
            </a:p>
          </p:txBody>
        </p:sp>
        <p:sp>
          <p:nvSpPr>
            <p:cNvPr id="198713" name="AutoShape 38"/>
            <p:cNvSpPr>
              <a:spLocks noChangeArrowheads="1"/>
            </p:cNvSpPr>
            <p:nvPr/>
          </p:nvSpPr>
          <p:spPr bwMode="auto">
            <a:xfrm>
              <a:off x="527" y="3239"/>
              <a:ext cx="768" cy="288"/>
            </a:xfrm>
            <a:prstGeom prst="wedgeRectCallout">
              <a:avLst>
                <a:gd name="adj1" fmla="val 107551"/>
                <a:gd name="adj2" fmla="val 39583"/>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sp>
          <p:nvSpPr>
            <p:cNvPr id="198714" name="AutoShape 39"/>
            <p:cNvSpPr>
              <a:spLocks noChangeArrowheads="1"/>
            </p:cNvSpPr>
            <p:nvPr/>
          </p:nvSpPr>
          <p:spPr bwMode="auto">
            <a:xfrm>
              <a:off x="431" y="2807"/>
              <a:ext cx="960" cy="384"/>
            </a:xfrm>
            <a:prstGeom prst="wedgeRectCallout">
              <a:avLst>
                <a:gd name="adj1" fmla="val 108750"/>
                <a:gd name="adj2" fmla="val 88801"/>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0"/>
                </a:spcBef>
                <a:buFontTx/>
                <a:buNone/>
              </a:pPr>
              <a:endParaRPr kumimoji="0" lang="zh-CN" altLang="zh-CN" sz="2800">
                <a:solidFill>
                  <a:srgbClr val="0000FF"/>
                </a:solidFill>
                <a:latin typeface="+mn-lt"/>
                <a:ea typeface="+mn-ea"/>
              </a:endParaRPr>
            </a:p>
          </p:txBody>
        </p:sp>
      </p:grpSp>
      <p:sp>
        <p:nvSpPr>
          <p:cNvPr id="405546" name="Text Box 42"/>
          <p:cNvSpPr txBox="1">
            <a:spLocks noChangeArrowheads="1"/>
          </p:cNvSpPr>
          <p:nvPr/>
        </p:nvSpPr>
        <p:spPr bwMode="auto">
          <a:xfrm>
            <a:off x="3360608" y="632620"/>
            <a:ext cx="56165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en-US" altLang="zh-CN" sz="2800" dirty="0">
                <a:solidFill>
                  <a:srgbClr val="0000FF"/>
                </a:solidFill>
                <a:latin typeface="+mn-lt"/>
                <a:ea typeface="+mn-ea"/>
              </a:rPr>
              <a:t>(2) </a:t>
            </a:r>
            <a:r>
              <a:rPr kumimoji="0" lang="zh-CN" altLang="en-US" sz="2800" dirty="0">
                <a:solidFill>
                  <a:srgbClr val="0000FF"/>
                </a:solidFill>
                <a:latin typeface="+mn-lt"/>
                <a:ea typeface="+mn-ea"/>
              </a:rPr>
              <a:t>实验现象</a:t>
            </a:r>
          </a:p>
        </p:txBody>
      </p:sp>
      <p:grpSp>
        <p:nvGrpSpPr>
          <p:cNvPr id="3" name="Group 43"/>
          <p:cNvGrpSpPr>
            <a:grpSpLocks/>
          </p:cNvGrpSpPr>
          <p:nvPr/>
        </p:nvGrpSpPr>
        <p:grpSpPr bwMode="auto">
          <a:xfrm>
            <a:off x="8616820" y="1484313"/>
            <a:ext cx="2819400" cy="4648200"/>
            <a:chOff x="3696" y="960"/>
            <a:chExt cx="1776" cy="2928"/>
          </a:xfrm>
        </p:grpSpPr>
        <p:sp>
          <p:nvSpPr>
            <p:cNvPr id="198662" name="Rectangle 44"/>
            <p:cNvSpPr>
              <a:spLocks noChangeArrowheads="1"/>
            </p:cNvSpPr>
            <p:nvPr/>
          </p:nvSpPr>
          <p:spPr bwMode="auto">
            <a:xfrm>
              <a:off x="3696" y="960"/>
              <a:ext cx="1776" cy="292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405549" name="Rectangle 45"/>
            <p:cNvSpPr>
              <a:spLocks noChangeArrowheads="1"/>
            </p:cNvSpPr>
            <p:nvPr/>
          </p:nvSpPr>
          <p:spPr bwMode="auto">
            <a:xfrm>
              <a:off x="3696" y="3555"/>
              <a:ext cx="1776" cy="333"/>
            </a:xfrm>
            <a:prstGeom prst="rect">
              <a:avLst/>
            </a:prstGeom>
            <a:gradFill rotWithShape="0">
              <a:gsLst>
                <a:gs pos="0">
                  <a:schemeClr val="accent1"/>
                </a:gs>
                <a:gs pos="50000">
                  <a:schemeClr val="bg1"/>
                </a:gs>
                <a:gs pos="100000">
                  <a:schemeClr val="accent1"/>
                </a:gs>
              </a:gsLst>
              <a:lin ang="5400000" scaled="1"/>
            </a:gradFill>
            <a:ln w="9525">
              <a:solidFill>
                <a:srgbClr val="006666"/>
              </a:solidFill>
              <a:miter lim="800000"/>
              <a:headEnd/>
              <a:tailEnd/>
            </a:ln>
            <a:effectLst/>
          </p:spPr>
          <p:txBody>
            <a:bodyPr>
              <a:spAutoFit/>
            </a:bodyPr>
            <a:lstStyle/>
            <a:p>
              <a:pPr algn="ctr" eaLnBrk="1" hangingPunct="1">
                <a:spcBef>
                  <a:spcPct val="50000"/>
                </a:spcBef>
                <a:defRPr/>
              </a:pPr>
              <a:r>
                <a:rPr lang="zh-CN" altLang="en-US" sz="2800">
                  <a:solidFill>
                    <a:srgbClr val="0000FF"/>
                  </a:solidFill>
                  <a:latin typeface="+mn-lt"/>
                  <a:ea typeface="+mn-ea"/>
                </a:rPr>
                <a:t>牛顿环干涉图样</a:t>
              </a:r>
            </a:p>
          </p:txBody>
        </p:sp>
        <p:grpSp>
          <p:nvGrpSpPr>
            <p:cNvPr id="198664" name="Group 46"/>
            <p:cNvGrpSpPr>
              <a:grpSpLocks/>
            </p:cNvGrpSpPr>
            <p:nvPr/>
          </p:nvGrpSpPr>
          <p:grpSpPr bwMode="auto">
            <a:xfrm>
              <a:off x="3840" y="1296"/>
              <a:ext cx="1488" cy="1440"/>
              <a:chOff x="3888" y="1728"/>
              <a:chExt cx="1440" cy="1440"/>
            </a:xfrm>
          </p:grpSpPr>
          <p:sp>
            <p:nvSpPr>
              <p:cNvPr id="198665" name="Oval 47"/>
              <p:cNvSpPr>
                <a:spLocks noChangeArrowheads="1"/>
              </p:cNvSpPr>
              <p:nvPr/>
            </p:nvSpPr>
            <p:spPr bwMode="auto">
              <a:xfrm>
                <a:off x="3888" y="1728"/>
                <a:ext cx="1440" cy="144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6" name="Oval 48"/>
              <p:cNvSpPr>
                <a:spLocks noChangeArrowheads="1"/>
              </p:cNvSpPr>
              <p:nvPr/>
            </p:nvSpPr>
            <p:spPr bwMode="auto">
              <a:xfrm>
                <a:off x="3920" y="1761"/>
                <a:ext cx="1376" cy="137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7" name="Oval 49"/>
              <p:cNvSpPr>
                <a:spLocks noChangeArrowheads="1"/>
              </p:cNvSpPr>
              <p:nvPr/>
            </p:nvSpPr>
            <p:spPr bwMode="auto">
              <a:xfrm>
                <a:off x="3953" y="1793"/>
                <a:ext cx="1310" cy="131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8" name="Oval 50"/>
              <p:cNvSpPr>
                <a:spLocks noChangeArrowheads="1"/>
              </p:cNvSpPr>
              <p:nvPr/>
            </p:nvSpPr>
            <p:spPr bwMode="auto">
              <a:xfrm>
                <a:off x="3985" y="1826"/>
                <a:ext cx="1246" cy="124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69" name="Oval 51"/>
              <p:cNvSpPr>
                <a:spLocks noChangeArrowheads="1"/>
              </p:cNvSpPr>
              <p:nvPr/>
            </p:nvSpPr>
            <p:spPr bwMode="auto">
              <a:xfrm>
                <a:off x="4018" y="1858"/>
                <a:ext cx="1180" cy="1180"/>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0" name="Oval 52"/>
              <p:cNvSpPr>
                <a:spLocks noChangeArrowheads="1"/>
              </p:cNvSpPr>
              <p:nvPr/>
            </p:nvSpPr>
            <p:spPr bwMode="auto">
              <a:xfrm>
                <a:off x="4051" y="1891"/>
                <a:ext cx="1114" cy="1114"/>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1" name="Oval 53"/>
              <p:cNvSpPr>
                <a:spLocks noChangeArrowheads="1"/>
              </p:cNvSpPr>
              <p:nvPr/>
            </p:nvSpPr>
            <p:spPr bwMode="auto">
              <a:xfrm>
                <a:off x="4085" y="1925"/>
                <a:ext cx="1046" cy="1046"/>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2" name="Oval 54"/>
              <p:cNvSpPr>
                <a:spLocks noChangeArrowheads="1"/>
              </p:cNvSpPr>
              <p:nvPr/>
            </p:nvSpPr>
            <p:spPr bwMode="auto">
              <a:xfrm>
                <a:off x="4151" y="1990"/>
                <a:ext cx="914" cy="916"/>
              </a:xfrm>
              <a:prstGeom prst="ellipse">
                <a:avLst/>
              </a:prstGeom>
              <a:solidFill>
                <a:schemeClr val="bg1"/>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3" name="Oval 55"/>
              <p:cNvSpPr>
                <a:spLocks noChangeArrowheads="1"/>
              </p:cNvSpPr>
              <p:nvPr/>
            </p:nvSpPr>
            <p:spPr bwMode="auto">
              <a:xfrm>
                <a:off x="4118" y="1958"/>
                <a:ext cx="980" cy="980"/>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4" name="Oval 56"/>
              <p:cNvSpPr>
                <a:spLocks noChangeArrowheads="1"/>
              </p:cNvSpPr>
              <p:nvPr/>
            </p:nvSpPr>
            <p:spPr bwMode="auto">
              <a:xfrm>
                <a:off x="4165" y="2006"/>
                <a:ext cx="886" cy="884"/>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5" name="Oval 57"/>
              <p:cNvSpPr>
                <a:spLocks noChangeArrowheads="1"/>
              </p:cNvSpPr>
              <p:nvPr/>
            </p:nvSpPr>
            <p:spPr bwMode="auto">
              <a:xfrm>
                <a:off x="4216" y="2055"/>
                <a:ext cx="784" cy="786"/>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6" name="Oval 58"/>
              <p:cNvSpPr>
                <a:spLocks noChangeArrowheads="1"/>
              </p:cNvSpPr>
              <p:nvPr/>
            </p:nvSpPr>
            <p:spPr bwMode="auto">
              <a:xfrm>
                <a:off x="4280" y="2121"/>
                <a:ext cx="656" cy="654"/>
              </a:xfrm>
              <a:prstGeom prst="ellipse">
                <a:avLst/>
              </a:prstGeom>
              <a:solidFill>
                <a:srgbClr val="FFCC00"/>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7" name="Oval 59"/>
              <p:cNvSpPr>
                <a:spLocks noChangeArrowheads="1"/>
              </p:cNvSpPr>
              <p:nvPr/>
            </p:nvSpPr>
            <p:spPr bwMode="auto">
              <a:xfrm>
                <a:off x="4331" y="2170"/>
                <a:ext cx="554" cy="556"/>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8" name="Oval 60"/>
              <p:cNvSpPr>
                <a:spLocks noChangeArrowheads="1"/>
              </p:cNvSpPr>
              <p:nvPr/>
            </p:nvSpPr>
            <p:spPr bwMode="auto">
              <a:xfrm>
                <a:off x="4400" y="2239"/>
                <a:ext cx="416" cy="418"/>
              </a:xfrm>
              <a:prstGeom prst="ellipse">
                <a:avLst/>
              </a:prstGeom>
              <a:solidFill>
                <a:srgbClr val="FFCC00"/>
              </a:solidFill>
              <a:ln w="12700">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198679" name="Oval 61"/>
              <p:cNvSpPr>
                <a:spLocks noChangeArrowheads="1"/>
              </p:cNvSpPr>
              <p:nvPr/>
            </p:nvSpPr>
            <p:spPr bwMode="auto">
              <a:xfrm>
                <a:off x="4478" y="2318"/>
                <a:ext cx="260" cy="260"/>
              </a:xfrm>
              <a:prstGeom prst="ellipse">
                <a:avLst/>
              </a:prstGeom>
              <a:solidFill>
                <a:schemeClr val="tx2"/>
              </a:solidFill>
              <a:ln w="9525">
                <a:solidFill>
                  <a:srgbClr val="006666"/>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60" name="矩形 59"/>
              <p:cNvSpPr/>
              <p:nvPr/>
            </p:nvSpPr>
            <p:spPr>
              <a:xfrm>
                <a:off x="4952512" y="2584777"/>
                <a:ext cx="4821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𝐿</m:t>
                      </m:r>
                    </m:oMath>
                  </m:oMathPara>
                </a14:m>
                <a:endParaRPr lang="zh-CN" altLang="en-US" sz="2800" dirty="0">
                  <a:solidFill>
                    <a:srgbClr val="0000FF"/>
                  </a:solidFill>
                </a:endParaRPr>
              </a:p>
            </p:txBody>
          </p:sp>
        </mc:Choice>
        <mc:Fallback xmlns="">
          <p:sp>
            <p:nvSpPr>
              <p:cNvPr id="60" name="矩形 59"/>
              <p:cNvSpPr>
                <a:spLocks noRot="1" noChangeAspect="1" noMove="1" noResize="1" noEditPoints="1" noAdjustHandles="1" noChangeArrowheads="1" noChangeShapeType="1" noTextEdit="1"/>
              </p:cNvSpPr>
              <p:nvPr/>
            </p:nvSpPr>
            <p:spPr>
              <a:xfrm>
                <a:off x="4952512" y="2584777"/>
                <a:ext cx="482183"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矩形 60"/>
              <p:cNvSpPr/>
              <p:nvPr/>
            </p:nvSpPr>
            <p:spPr>
              <a:xfrm>
                <a:off x="4000561" y="3333227"/>
                <a:ext cx="4817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𝑆</m:t>
                      </m:r>
                    </m:oMath>
                  </m:oMathPara>
                </a14:m>
                <a:endParaRPr lang="zh-CN" altLang="en-US" sz="2800" dirty="0">
                  <a:solidFill>
                    <a:srgbClr val="0000FF"/>
                  </a:solidFill>
                </a:endParaRPr>
              </a:p>
            </p:txBody>
          </p:sp>
        </mc:Choice>
        <mc:Fallback xmlns="">
          <p:sp>
            <p:nvSpPr>
              <p:cNvPr id="61" name="矩形 60"/>
              <p:cNvSpPr>
                <a:spLocks noRot="1" noChangeAspect="1" noMove="1" noResize="1" noEditPoints="1" noAdjustHandles="1" noChangeArrowheads="1" noChangeShapeType="1" noTextEdit="1"/>
              </p:cNvSpPr>
              <p:nvPr/>
            </p:nvSpPr>
            <p:spPr>
              <a:xfrm>
                <a:off x="4000561" y="3333227"/>
                <a:ext cx="481799"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矩形 61"/>
              <p:cNvSpPr/>
              <p:nvPr/>
            </p:nvSpPr>
            <p:spPr>
              <a:xfrm>
                <a:off x="6602084" y="1763976"/>
                <a:ext cx="5051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𝑇</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6602084" y="1763976"/>
                <a:ext cx="505138"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6384795" y="4449123"/>
                <a:ext cx="52379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6384795" y="4449123"/>
                <a:ext cx="523798"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矩形 63"/>
              <p:cNvSpPr/>
              <p:nvPr/>
            </p:nvSpPr>
            <p:spPr>
              <a:xfrm>
                <a:off x="6384795" y="5252015"/>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4" name="矩形 63"/>
              <p:cNvSpPr>
                <a:spLocks noRot="1" noChangeAspect="1" noMove="1" noResize="1" noEditPoints="1" noAdjustHandles="1" noChangeArrowheads="1" noChangeShapeType="1" noTextEdit="1"/>
              </p:cNvSpPr>
              <p:nvPr/>
            </p:nvSpPr>
            <p:spPr>
              <a:xfrm>
                <a:off x="6384795" y="5252015"/>
                <a:ext cx="463460"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矩形 64"/>
              <p:cNvSpPr/>
              <p:nvPr/>
            </p:nvSpPr>
            <p:spPr>
              <a:xfrm>
                <a:off x="7495074" y="5247898"/>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7495074" y="5247898"/>
                <a:ext cx="469872" cy="523220"/>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3177860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405546"/>
                                        </p:tgtEl>
                                        <p:attrNameLst>
                                          <p:attrName>style.visibility</p:attrName>
                                        </p:attrNameLst>
                                      </p:cBhvr>
                                      <p:to>
                                        <p:strVal val="visible"/>
                                      </p:to>
                                    </p:set>
                                    <p:anim calcmode="discrete" valueType="clr">
                                      <p:cBhvr override="childStyle">
                                        <p:cTn id="7" dur="80"/>
                                        <p:tgtEl>
                                          <p:spTgt spid="405546"/>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405546"/>
                                        </p:tgtEl>
                                        <p:attrNameLst>
                                          <p:attrName>fillcolor</p:attrName>
                                        </p:attrNameLst>
                                      </p:cBhvr>
                                      <p:tavLst>
                                        <p:tav tm="0">
                                          <p:val>
                                            <p:clrVal>
                                              <a:schemeClr val="accent2"/>
                                            </p:clrVal>
                                          </p:val>
                                        </p:tav>
                                        <p:tav tm="50000">
                                          <p:val>
                                            <p:clrVal>
                                              <a:schemeClr val="hlink"/>
                                            </p:clrVal>
                                          </p:val>
                                        </p:tav>
                                      </p:tavLst>
                                    </p:anim>
                                    <p:set>
                                      <p:cBhvr>
                                        <p:cTn id="9" dur="80"/>
                                        <p:tgtEl>
                                          <p:spTgt spid="405546"/>
                                        </p:tgtEl>
                                        <p:attrNameLst>
                                          <p:attrName>fill.type</p:attrName>
                                        </p:attrNameLst>
                                      </p:cBhvr>
                                      <p:to>
                                        <p:strVal val="solid"/>
                                      </p:to>
                                    </p:set>
                                  </p:childTnLst>
                                </p:cTn>
                              </p:par>
                            </p:childTnLst>
                          </p:cTn>
                        </p:par>
                      </p:childTnLst>
                    </p:cTn>
                  </p:par>
                  <p:par>
                    <p:cTn id="10" fill="hold" nodeType="clickPar">
                      <p:stCondLst>
                        <p:cond delay="indefinite"/>
                      </p:stCondLst>
                      <p:childTnLst>
                        <p:par>
                          <p:cTn id="11" fill="hold" nodeType="withGroup">
                            <p:stCondLst>
                              <p:cond delay="0"/>
                            </p:stCondLst>
                            <p:childTnLst>
                              <p:par>
                                <p:cTn id="12" presetID="9"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dissolve">
                                      <p:cBhvr>
                                        <p:cTn id="14" dur="500"/>
                                        <p:tgtEl>
                                          <p:spTgt spid="2"/>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left)">
                                      <p:cBhvr>
                                        <p:cTn id="17" dur="500"/>
                                        <p:tgtEl>
                                          <p:spTgt spid="6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500"/>
                                        <p:tgtEl>
                                          <p:spTgt spid="60"/>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500"/>
                                        <p:tgtEl>
                                          <p:spTgt spid="6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63"/>
                                        </p:tgtEl>
                                        <p:attrNameLst>
                                          <p:attrName>style.visibility</p:attrName>
                                        </p:attrNameLst>
                                      </p:cBhvr>
                                      <p:to>
                                        <p:strVal val="visible"/>
                                      </p:to>
                                    </p:set>
                                    <p:animEffect transition="in" filter="wipe(left)">
                                      <p:cBhvr>
                                        <p:cTn id="26" dur="500"/>
                                        <p:tgtEl>
                                          <p:spTgt spid="63"/>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64"/>
                                        </p:tgtEl>
                                        <p:attrNameLst>
                                          <p:attrName>style.visibility</p:attrName>
                                        </p:attrNameLst>
                                      </p:cBhvr>
                                      <p:to>
                                        <p:strVal val="visible"/>
                                      </p:to>
                                    </p:set>
                                    <p:animEffect transition="in" filter="wipe(left)">
                                      <p:cBhvr>
                                        <p:cTn id="29" dur="500"/>
                                        <p:tgtEl>
                                          <p:spTgt spid="64"/>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65"/>
                                        </p:tgtEl>
                                        <p:attrNameLst>
                                          <p:attrName>style.visibility</p:attrName>
                                        </p:attrNameLst>
                                      </p:cBhvr>
                                      <p:to>
                                        <p:strVal val="visible"/>
                                      </p:to>
                                    </p:set>
                                    <p:animEffect transition="in" filter="wipe(left)">
                                      <p:cBhvr>
                                        <p:cTn id="32" dur="500"/>
                                        <p:tgtEl>
                                          <p:spTgt spid="65"/>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46" grpId="0"/>
      <p:bldP spid="60" grpId="0"/>
      <p:bldP spid="61" grpId="0"/>
      <p:bldP spid="62" grpId="0"/>
      <p:bldP spid="63" grpId="0"/>
      <p:bldP spid="64" grpId="0"/>
      <p:bldP spid="6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6532" name="Picture 4" descr="t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509" y="958155"/>
            <a:ext cx="3478212" cy="3529013"/>
          </a:xfrm>
          <a:prstGeom prst="rect">
            <a:avLst/>
          </a:prstGeom>
          <a:noFill/>
          <a:ln w="9525">
            <a:solidFill>
              <a:srgbClr val="FFCC00"/>
            </a:solidFill>
            <a:miter lim="800000"/>
            <a:headEnd/>
            <a:tailEnd/>
          </a:ln>
          <a:extLst>
            <a:ext uri="{909E8E84-426E-40DD-AFC4-6F175D3DCCD1}">
              <a14:hiddenFill xmlns:a14="http://schemas.microsoft.com/office/drawing/2010/main">
                <a:solidFill>
                  <a:srgbClr val="FFFFFF"/>
                </a:solidFill>
              </a14:hiddenFill>
            </a:ext>
          </a:extLst>
        </p:spPr>
      </p:pic>
      <p:pic>
        <p:nvPicPr>
          <p:cNvPr id="406533" name="Picture 5" descr="牛顿环"/>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4759" y="958155"/>
            <a:ext cx="37338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6534" name="Rectangle 6"/>
          <p:cNvSpPr>
            <a:spLocks noChangeArrowheads="1"/>
          </p:cNvSpPr>
          <p:nvPr/>
        </p:nvSpPr>
        <p:spPr bwMode="auto">
          <a:xfrm>
            <a:off x="3022502" y="5031562"/>
            <a:ext cx="801292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lang="zh-CN" altLang="en-US" sz="2800" dirty="0">
                <a:solidFill>
                  <a:srgbClr val="0000FF"/>
                </a:solidFill>
                <a:latin typeface="+mn-lt"/>
                <a:ea typeface="+mn-ea"/>
              </a:rPr>
              <a:t>出现一个中间为暗斑，明暗相间且间距不等的同心圆环状干涉条纹（等厚干涉条纹）。</a:t>
            </a:r>
          </a:p>
        </p:txBody>
      </p:sp>
      <p:sp>
        <p:nvSpPr>
          <p:cNvPr id="406535" name="Text Box 7">
            <a:hlinkClick r:id="rId5" action="ppaction://hlinkfile"/>
          </p:cNvPr>
          <p:cNvSpPr txBox="1">
            <a:spLocks noChangeArrowheads="1"/>
          </p:cNvSpPr>
          <p:nvPr/>
        </p:nvSpPr>
        <p:spPr bwMode="auto">
          <a:xfrm>
            <a:off x="8106843" y="4090174"/>
            <a:ext cx="37433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FontTx/>
              <a:buNone/>
            </a:pPr>
            <a:r>
              <a:rPr kumimoji="0" lang="zh-CN" altLang="en-US" sz="2800" dirty="0">
                <a:solidFill>
                  <a:srgbClr val="0000FF"/>
                </a:solidFill>
                <a:latin typeface="+mn-lt"/>
                <a:ea typeface="+mn-ea"/>
              </a:rPr>
              <a:t>牛顿环实验</a:t>
            </a:r>
          </a:p>
        </p:txBody>
      </p:sp>
    </p:spTree>
    <p:extLst>
      <p:ext uri="{BB962C8B-B14F-4D97-AF65-F5344CB8AC3E}">
        <p14:creationId xmlns:p14="http://schemas.microsoft.com/office/powerpoint/2010/main" val="26333171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withEffect">
                                  <p:stCondLst>
                                    <p:cond delay="0"/>
                                  </p:stCondLst>
                                  <p:childTnLst>
                                    <p:set>
                                      <p:cBhvr>
                                        <p:cTn id="6" dur="1" fill="hold">
                                          <p:stCondLst>
                                            <p:cond delay="0"/>
                                          </p:stCondLst>
                                        </p:cTn>
                                        <p:tgtEl>
                                          <p:spTgt spid="406532"/>
                                        </p:tgtEl>
                                        <p:attrNameLst>
                                          <p:attrName>style.visibility</p:attrName>
                                        </p:attrNameLst>
                                      </p:cBhvr>
                                      <p:to>
                                        <p:strVal val="visible"/>
                                      </p:to>
                                    </p:set>
                                    <p:animEffect transition="in" filter="box(out)">
                                      <p:cBhvr>
                                        <p:cTn id="7" dur="500"/>
                                        <p:tgtEl>
                                          <p:spTgt spid="40653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406533"/>
                                        </p:tgtEl>
                                        <p:attrNameLst>
                                          <p:attrName>style.visibility</p:attrName>
                                        </p:attrNameLst>
                                      </p:cBhvr>
                                      <p:to>
                                        <p:strVal val="visible"/>
                                      </p:to>
                                    </p:set>
                                    <p:animEffect transition="in" filter="dissolve">
                                      <p:cBhvr>
                                        <p:cTn id="12" dur="500"/>
                                        <p:tgtEl>
                                          <p:spTgt spid="40653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06535">
                                            <p:txEl>
                                              <p:pRg st="0" end="0"/>
                                            </p:txEl>
                                          </p:spTgt>
                                        </p:tgtEl>
                                        <p:attrNameLst>
                                          <p:attrName>style.visibility</p:attrName>
                                        </p:attrNameLst>
                                      </p:cBhvr>
                                      <p:to>
                                        <p:strVal val="visible"/>
                                      </p:to>
                                    </p:set>
                                    <p:animEffect transition="in" filter="dissolve">
                                      <p:cBhvr>
                                        <p:cTn id="17" dur="500"/>
                                        <p:tgtEl>
                                          <p:spTgt spid="406535">
                                            <p:txEl>
                                              <p:pRg st="0" end="0"/>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7" presetClass="entr" presetSubtype="0" fill="hold" nodeType="clickEffect">
                                  <p:stCondLst>
                                    <p:cond delay="0"/>
                                  </p:stCondLst>
                                  <p:iterate type="lt">
                                    <p:tmPct val="50000"/>
                                  </p:iterate>
                                  <p:childTnLst>
                                    <p:set>
                                      <p:cBhvr>
                                        <p:cTn id="21" dur="1" fill="hold">
                                          <p:stCondLst>
                                            <p:cond delay="0"/>
                                          </p:stCondLst>
                                        </p:cTn>
                                        <p:tgtEl>
                                          <p:spTgt spid="406534">
                                            <p:txEl>
                                              <p:pRg st="0" end="0"/>
                                            </p:txEl>
                                          </p:spTgt>
                                        </p:tgtEl>
                                        <p:attrNameLst>
                                          <p:attrName>style.visibility</p:attrName>
                                        </p:attrNameLst>
                                      </p:cBhvr>
                                      <p:to>
                                        <p:strVal val="visible"/>
                                      </p:to>
                                    </p:set>
                                    <p:anim calcmode="discrete" valueType="clr">
                                      <p:cBhvr override="childStyle">
                                        <p:cTn id="22" dur="80"/>
                                        <p:tgtEl>
                                          <p:spTgt spid="406534">
                                            <p:txEl>
                                              <p:pRg st="0" end="0"/>
                                            </p:txEl>
                                          </p:spTgt>
                                        </p:tgtEl>
                                        <p:attrNameLst>
                                          <p:attrName>style.color</p:attrName>
                                        </p:attrNameLst>
                                      </p:cBhvr>
                                      <p:tavLst>
                                        <p:tav tm="0">
                                          <p:val>
                                            <p:clrVal>
                                              <a:schemeClr val="accent2"/>
                                            </p:clrVal>
                                          </p:val>
                                        </p:tav>
                                        <p:tav tm="50000">
                                          <p:val>
                                            <p:clrVal>
                                              <a:schemeClr val="hlink"/>
                                            </p:clrVal>
                                          </p:val>
                                        </p:tav>
                                      </p:tavLst>
                                    </p:anim>
                                    <p:anim calcmode="discrete" valueType="clr">
                                      <p:cBhvr>
                                        <p:cTn id="23" dur="80"/>
                                        <p:tgtEl>
                                          <p:spTgt spid="406534">
                                            <p:txEl>
                                              <p:pRg st="0" end="0"/>
                                            </p:txEl>
                                          </p:spTgt>
                                        </p:tgtEl>
                                        <p:attrNameLst>
                                          <p:attrName>fillcolor</p:attrName>
                                        </p:attrNameLst>
                                      </p:cBhvr>
                                      <p:tavLst>
                                        <p:tav tm="0">
                                          <p:val>
                                            <p:clrVal>
                                              <a:schemeClr val="accent2"/>
                                            </p:clrVal>
                                          </p:val>
                                        </p:tav>
                                        <p:tav tm="50000">
                                          <p:val>
                                            <p:clrVal>
                                              <a:schemeClr val="hlink"/>
                                            </p:clrVal>
                                          </p:val>
                                        </p:tav>
                                      </p:tavLst>
                                    </p:anim>
                                    <p:set>
                                      <p:cBhvr>
                                        <p:cTn id="24" dur="80"/>
                                        <p:tgtEl>
                                          <p:spTgt spid="406534">
                                            <p:txEl>
                                              <p:pRg st="0" end="0"/>
                                            </p:txEl>
                                          </p:spTgt>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14" name="Text Box 22"/>
          <p:cNvSpPr txBox="1">
            <a:spLocks noChangeArrowheads="1"/>
          </p:cNvSpPr>
          <p:nvPr/>
        </p:nvSpPr>
        <p:spPr bwMode="auto">
          <a:xfrm>
            <a:off x="1488490" y="3787008"/>
            <a:ext cx="9625271"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各种发光过程的共同特点：物质发光的基本单元——分子、原子等从具有较高能量的激发态向具有较低能量的状态（基态或低激发态）跃迁时，发射的一个电磁波波列 </a:t>
            </a:r>
          </a:p>
        </p:txBody>
      </p:sp>
      <p:sp>
        <p:nvSpPr>
          <p:cNvPr id="33803" name="Text Box 11"/>
          <p:cNvSpPr txBox="1">
            <a:spLocks noChangeArrowheads="1"/>
          </p:cNvSpPr>
          <p:nvPr/>
        </p:nvSpPr>
        <p:spPr bwMode="auto">
          <a:xfrm>
            <a:off x="1488490" y="500064"/>
            <a:ext cx="36856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一、光源  光的单色性</a:t>
            </a:r>
          </a:p>
        </p:txBody>
      </p:sp>
      <p:sp>
        <p:nvSpPr>
          <p:cNvPr id="33807" name="Text Box 15"/>
          <p:cNvSpPr txBox="1">
            <a:spLocks noChangeArrowheads="1"/>
          </p:cNvSpPr>
          <p:nvPr/>
        </p:nvSpPr>
        <p:spPr bwMode="auto">
          <a:xfrm>
            <a:off x="5410898" y="1438504"/>
            <a:ext cx="2667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太阳，白炽灯</a:t>
            </a:r>
          </a:p>
        </p:txBody>
      </p:sp>
      <p:sp>
        <p:nvSpPr>
          <p:cNvPr id="33809" name="Text Box 17"/>
          <p:cNvSpPr txBox="1">
            <a:spLocks noChangeArrowheads="1"/>
          </p:cNvSpPr>
          <p:nvPr/>
        </p:nvSpPr>
        <p:spPr bwMode="auto">
          <a:xfrm>
            <a:off x="5410898" y="2028854"/>
            <a:ext cx="1905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闪电</a:t>
            </a:r>
          </a:p>
        </p:txBody>
      </p:sp>
      <p:sp>
        <p:nvSpPr>
          <p:cNvPr id="33810" name="Text Box 18"/>
          <p:cNvSpPr txBox="1">
            <a:spLocks noChangeArrowheads="1"/>
          </p:cNvSpPr>
          <p:nvPr/>
        </p:nvSpPr>
        <p:spPr bwMode="auto">
          <a:xfrm>
            <a:off x="8195732" y="2262244"/>
            <a:ext cx="17430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日光灯</a:t>
            </a:r>
          </a:p>
        </p:txBody>
      </p:sp>
      <p:sp>
        <p:nvSpPr>
          <p:cNvPr id="33811" name="Text Box 19"/>
          <p:cNvSpPr txBox="1">
            <a:spLocks noChangeArrowheads="1"/>
          </p:cNvSpPr>
          <p:nvPr/>
        </p:nvSpPr>
        <p:spPr bwMode="auto">
          <a:xfrm>
            <a:off x="8195732" y="3024353"/>
            <a:ext cx="16891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夜光表</a:t>
            </a:r>
          </a:p>
        </p:txBody>
      </p:sp>
      <p:sp>
        <p:nvSpPr>
          <p:cNvPr id="33812" name="Text Box 20"/>
          <p:cNvSpPr txBox="1">
            <a:spLocks noChangeArrowheads="1"/>
          </p:cNvSpPr>
          <p:nvPr/>
        </p:nvSpPr>
        <p:spPr bwMode="auto">
          <a:xfrm>
            <a:off x="5410898" y="3204000"/>
            <a:ext cx="13176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dirty="0">
                <a:solidFill>
                  <a:srgbClr val="0000FF"/>
                </a:solidFill>
                <a:latin typeface="+mn-lt"/>
                <a:ea typeface="+mn-ea"/>
              </a:rPr>
              <a:t>燃烧</a:t>
            </a:r>
          </a:p>
        </p:txBody>
      </p:sp>
      <p:sp>
        <p:nvSpPr>
          <p:cNvPr id="33813" name="Text Box 21"/>
          <p:cNvSpPr txBox="1">
            <a:spLocks noChangeArrowheads="1"/>
          </p:cNvSpPr>
          <p:nvPr/>
        </p:nvSpPr>
        <p:spPr bwMode="auto">
          <a:xfrm>
            <a:off x="1488490" y="2329090"/>
            <a:ext cx="2057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FontTx/>
              <a:buNone/>
            </a:pPr>
            <a:r>
              <a:rPr kumimoji="0" lang="zh-CN" altLang="en-US" sz="2800">
                <a:solidFill>
                  <a:srgbClr val="0000FF"/>
                </a:solidFill>
                <a:latin typeface="+mn-lt"/>
                <a:ea typeface="+mn-ea"/>
              </a:rPr>
              <a:t>发光方式</a:t>
            </a:r>
          </a:p>
        </p:txBody>
      </p:sp>
      <p:sp>
        <p:nvSpPr>
          <p:cNvPr id="13" name="左大括号 12"/>
          <p:cNvSpPr/>
          <p:nvPr/>
        </p:nvSpPr>
        <p:spPr>
          <a:xfrm>
            <a:off x="3227094" y="1563638"/>
            <a:ext cx="215610" cy="2084665"/>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4" name="左大括号 13"/>
          <p:cNvSpPr/>
          <p:nvPr/>
        </p:nvSpPr>
        <p:spPr>
          <a:xfrm>
            <a:off x="6648571" y="2387823"/>
            <a:ext cx="230461" cy="966679"/>
          </a:xfrm>
          <a:prstGeom prst="leftBrace">
            <a:avLst>
              <a:gd name="adj1" fmla="val 48853"/>
              <a:gd name="adj2" fmla="val 50000"/>
            </a:avLst>
          </a:prstGeom>
          <a:ln w="28575">
            <a:solidFill>
              <a:srgbClr val="0000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Text Box 28"/>
          <p:cNvSpPr txBox="1">
            <a:spLocks noChangeArrowheads="1"/>
          </p:cNvSpPr>
          <p:nvPr/>
        </p:nvSpPr>
        <p:spPr bwMode="auto">
          <a:xfrm>
            <a:off x="3453081" y="1436789"/>
            <a:ext cx="2120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热致发光：</a:t>
            </a:r>
          </a:p>
        </p:txBody>
      </p:sp>
      <p:sp>
        <p:nvSpPr>
          <p:cNvPr id="16" name="Text Box 28"/>
          <p:cNvSpPr txBox="1">
            <a:spLocks noChangeArrowheads="1"/>
          </p:cNvSpPr>
          <p:nvPr/>
        </p:nvSpPr>
        <p:spPr bwMode="auto">
          <a:xfrm>
            <a:off x="3453081" y="2025859"/>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50000"/>
              </a:spcBef>
              <a:buClrTx/>
              <a:buFontTx/>
              <a:buNone/>
              <a:defRPr kumimoji="0"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电致发光：</a:t>
            </a:r>
          </a:p>
        </p:txBody>
      </p:sp>
      <p:sp>
        <p:nvSpPr>
          <p:cNvPr id="19" name="Text Box 28"/>
          <p:cNvSpPr txBox="1">
            <a:spLocks noChangeArrowheads="1"/>
          </p:cNvSpPr>
          <p:nvPr/>
        </p:nvSpPr>
        <p:spPr bwMode="auto">
          <a:xfrm>
            <a:off x="6954651" y="2262244"/>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荧光：</a:t>
            </a:r>
          </a:p>
        </p:txBody>
      </p:sp>
      <p:sp>
        <p:nvSpPr>
          <p:cNvPr id="20" name="Text Box 28"/>
          <p:cNvSpPr txBox="1">
            <a:spLocks noChangeArrowheads="1"/>
          </p:cNvSpPr>
          <p:nvPr/>
        </p:nvSpPr>
        <p:spPr bwMode="auto">
          <a:xfrm>
            <a:off x="6954651" y="3024353"/>
            <a:ext cx="1477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磷光：</a:t>
            </a:r>
          </a:p>
        </p:txBody>
      </p:sp>
      <p:sp>
        <p:nvSpPr>
          <p:cNvPr id="21" name="Text Box 28"/>
          <p:cNvSpPr txBox="1">
            <a:spLocks noChangeArrowheads="1"/>
          </p:cNvSpPr>
          <p:nvPr/>
        </p:nvSpPr>
        <p:spPr bwMode="auto">
          <a:xfrm>
            <a:off x="3453081" y="2614929"/>
            <a:ext cx="212004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50000"/>
              </a:spcBef>
              <a:buClrTx/>
              <a:buFontTx/>
              <a:buNone/>
            </a:pPr>
            <a:r>
              <a:rPr kumimoji="0" lang="zh-CN" altLang="en-US" sz="2800" dirty="0">
                <a:solidFill>
                  <a:srgbClr val="0000FF"/>
                </a:solidFill>
                <a:latin typeface="+mn-ea"/>
                <a:ea typeface="+mn-ea"/>
              </a:rPr>
              <a:t>光致发光：</a:t>
            </a:r>
          </a:p>
        </p:txBody>
      </p:sp>
      <p:sp>
        <p:nvSpPr>
          <p:cNvPr id="22" name="Text Box 28"/>
          <p:cNvSpPr txBox="1">
            <a:spLocks noChangeArrowheads="1"/>
          </p:cNvSpPr>
          <p:nvPr/>
        </p:nvSpPr>
        <p:spPr bwMode="auto">
          <a:xfrm>
            <a:off x="3453081" y="3204000"/>
            <a:ext cx="2162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spcBef>
                <a:spcPct val="50000"/>
              </a:spcBef>
              <a:buClrTx/>
              <a:buFontTx/>
              <a:buNone/>
              <a:defRPr kumimoji="0" sz="2800">
                <a:solidFill>
                  <a:srgbClr val="0000FF"/>
                </a:solidFill>
                <a:latin typeface="+mn-ea"/>
                <a:ea typeface="+mn-ea"/>
              </a:defRPr>
            </a:lvl1pPr>
            <a:lvl2pPr marL="742950" indent="-285750">
              <a:spcBef>
                <a:spcPct val="20000"/>
              </a:spcBef>
              <a:buClr>
                <a:schemeClr val="bg2"/>
              </a:buClr>
              <a:buSzPct val="50000"/>
              <a:buFont typeface="Monotype Sorts"/>
              <a:buChar char="l"/>
              <a:defRPr kumimoji="1" sz="2800">
                <a:latin typeface="Times New Roman" panose="02020603050405020304" pitchFamily="18" charset="0"/>
                <a:ea typeface="宋体" panose="02010600030101010101" pitchFamily="2" charset="-122"/>
              </a:defRPr>
            </a:lvl2pPr>
            <a:lvl3pPr marL="1143000" indent="-228600">
              <a:spcBef>
                <a:spcPct val="20000"/>
              </a:spcBef>
              <a:buChar char="•"/>
              <a:defRPr kumimoji="1" sz="2400">
                <a:latin typeface="Times New Roman" panose="02020603050405020304" pitchFamily="18" charset="0"/>
                <a:ea typeface="宋体" panose="02010600030101010101" pitchFamily="2" charset="-122"/>
              </a:defRPr>
            </a:lvl3pPr>
            <a:lvl4pPr marL="1600200" indent="-228600">
              <a:spcBef>
                <a:spcPct val="20000"/>
              </a:spcBef>
              <a:buChar char="–"/>
              <a:defRPr kumimoji="1" sz="2000">
                <a:latin typeface="Times New Roman" panose="02020603050405020304" pitchFamily="18" charset="0"/>
                <a:ea typeface="宋体" panose="02010600030101010101" pitchFamily="2" charset="-122"/>
              </a:defRPr>
            </a:lvl4pPr>
            <a:lvl5pPr marL="2057400" indent="-228600">
              <a:spcBef>
                <a:spcPct val="20000"/>
              </a:spcBef>
              <a:buChar char="»"/>
              <a:defRPr kumimoji="1" sz="2000">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latin typeface="Times New Roman" panose="02020603050405020304" pitchFamily="18" charset="0"/>
                <a:ea typeface="宋体" panose="02010600030101010101" pitchFamily="2" charset="-122"/>
              </a:defRPr>
            </a:lvl9pPr>
          </a:lstStyle>
          <a:p>
            <a:r>
              <a:rPr lang="zh-CN" altLang="en-US" dirty="0"/>
              <a:t>化学发光：</a:t>
            </a:r>
          </a:p>
        </p:txBody>
      </p:sp>
    </p:spTree>
    <p:extLst>
      <p:ext uri="{BB962C8B-B14F-4D97-AF65-F5344CB8AC3E}">
        <p14:creationId xmlns:p14="http://schemas.microsoft.com/office/powerpoint/2010/main" val="447971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3803"/>
                                        </p:tgtEl>
                                        <p:attrNameLst>
                                          <p:attrName>style.visibility</p:attrName>
                                        </p:attrNameLst>
                                      </p:cBhvr>
                                      <p:to>
                                        <p:strVal val="visible"/>
                                      </p:to>
                                    </p:set>
                                    <p:animEffect transition="in" filter="wipe(left)">
                                      <p:cBhvr>
                                        <p:cTn id="7" dur="500"/>
                                        <p:tgtEl>
                                          <p:spTgt spid="3380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3813"/>
                                        </p:tgtEl>
                                        <p:attrNameLst>
                                          <p:attrName>style.visibility</p:attrName>
                                        </p:attrNameLst>
                                      </p:cBhvr>
                                      <p:to>
                                        <p:strVal val="visible"/>
                                      </p:to>
                                    </p:set>
                                    <p:animEffect transition="in" filter="wipe(left)">
                                      <p:cBhvr>
                                        <p:cTn id="12" dur="500"/>
                                        <p:tgtEl>
                                          <p:spTgt spid="338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up)">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3807"/>
                                        </p:tgtEl>
                                        <p:attrNameLst>
                                          <p:attrName>style.visibility</p:attrName>
                                        </p:attrNameLst>
                                      </p:cBhvr>
                                      <p:to>
                                        <p:strVal val="visible"/>
                                      </p:to>
                                    </p:set>
                                    <p:animEffect transition="in" filter="wipe(left)">
                                      <p:cBhvr>
                                        <p:cTn id="27" dur="500"/>
                                        <p:tgtEl>
                                          <p:spTgt spid="3380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33809"/>
                                        </p:tgtEl>
                                        <p:attrNameLst>
                                          <p:attrName>style.visibility</p:attrName>
                                        </p:attrNameLst>
                                      </p:cBhvr>
                                      <p:to>
                                        <p:strVal val="visible"/>
                                      </p:to>
                                    </p:set>
                                    <p:animEffect transition="in" filter="wipe(left)">
                                      <p:cBhvr>
                                        <p:cTn id="37" dur="500"/>
                                        <p:tgtEl>
                                          <p:spTgt spid="3380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wipe(up)">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left)">
                                      <p:cBhvr>
                                        <p:cTn id="52" dur="500"/>
                                        <p:tgtEl>
                                          <p:spTgt spid="19"/>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0"/>
                                        </p:tgtEl>
                                        <p:attrNameLst>
                                          <p:attrName>style.visibility</p:attrName>
                                        </p:attrNameLst>
                                      </p:cBhvr>
                                      <p:to>
                                        <p:strVal val="visible"/>
                                      </p:to>
                                    </p:set>
                                    <p:animEffect transition="in" filter="wipe(left)">
                                      <p:cBhvr>
                                        <p:cTn id="57" dur="500"/>
                                        <p:tgtEl>
                                          <p:spTgt spid="2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33810"/>
                                        </p:tgtEl>
                                        <p:attrNameLst>
                                          <p:attrName>style.visibility</p:attrName>
                                        </p:attrNameLst>
                                      </p:cBhvr>
                                      <p:to>
                                        <p:strVal val="visible"/>
                                      </p:to>
                                    </p:set>
                                    <p:animEffect transition="in" filter="wipe(left)">
                                      <p:cBhvr>
                                        <p:cTn id="62" dur="500"/>
                                        <p:tgtEl>
                                          <p:spTgt spid="33810"/>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33811"/>
                                        </p:tgtEl>
                                        <p:attrNameLst>
                                          <p:attrName>style.visibility</p:attrName>
                                        </p:attrNameLst>
                                      </p:cBhvr>
                                      <p:to>
                                        <p:strVal val="visible"/>
                                      </p:to>
                                    </p:set>
                                    <p:animEffect transition="in" filter="wipe(left)">
                                      <p:cBhvr>
                                        <p:cTn id="67" dur="500"/>
                                        <p:tgtEl>
                                          <p:spTgt spid="33811"/>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wipe(left)">
                                      <p:cBhvr>
                                        <p:cTn id="72" dur="500"/>
                                        <p:tgtEl>
                                          <p:spTgt spid="22"/>
                                        </p:tgtEl>
                                      </p:cBhvr>
                                    </p:animEffect>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grpId="0" nodeType="clickEffect">
                                  <p:stCondLst>
                                    <p:cond delay="0"/>
                                  </p:stCondLst>
                                  <p:childTnLst>
                                    <p:set>
                                      <p:cBhvr>
                                        <p:cTn id="76" dur="1" fill="hold">
                                          <p:stCondLst>
                                            <p:cond delay="0"/>
                                          </p:stCondLst>
                                        </p:cTn>
                                        <p:tgtEl>
                                          <p:spTgt spid="33812"/>
                                        </p:tgtEl>
                                        <p:attrNameLst>
                                          <p:attrName>style.visibility</p:attrName>
                                        </p:attrNameLst>
                                      </p:cBhvr>
                                      <p:to>
                                        <p:strVal val="visible"/>
                                      </p:to>
                                    </p:set>
                                    <p:animEffect transition="in" filter="wipe(left)">
                                      <p:cBhvr>
                                        <p:cTn id="77" dur="500"/>
                                        <p:tgtEl>
                                          <p:spTgt spid="33812"/>
                                        </p:tgtEl>
                                      </p:cBhvr>
                                    </p:animEffect>
                                  </p:childTnLst>
                                </p:cTn>
                              </p:par>
                            </p:childTnLst>
                          </p:cTn>
                        </p:par>
                      </p:childTnLst>
                    </p:cTn>
                  </p:par>
                  <p:par>
                    <p:cTn id="78" fill="hold">
                      <p:stCondLst>
                        <p:cond delay="indefinite"/>
                      </p:stCondLst>
                      <p:childTnLst>
                        <p:par>
                          <p:cTn id="79" fill="hold">
                            <p:stCondLst>
                              <p:cond delay="0"/>
                            </p:stCondLst>
                            <p:childTnLst>
                              <p:par>
                                <p:cTn id="80" presetID="22" presetClass="entr" presetSubtype="8" fill="hold" grpId="0" nodeType="clickEffect">
                                  <p:stCondLst>
                                    <p:cond delay="0"/>
                                  </p:stCondLst>
                                  <p:childTnLst>
                                    <p:set>
                                      <p:cBhvr>
                                        <p:cTn id="81" dur="1" fill="hold">
                                          <p:stCondLst>
                                            <p:cond delay="0"/>
                                          </p:stCondLst>
                                        </p:cTn>
                                        <p:tgtEl>
                                          <p:spTgt spid="33814"/>
                                        </p:tgtEl>
                                        <p:attrNameLst>
                                          <p:attrName>style.visibility</p:attrName>
                                        </p:attrNameLst>
                                      </p:cBhvr>
                                      <p:to>
                                        <p:strVal val="visible"/>
                                      </p:to>
                                    </p:set>
                                    <p:animEffect transition="in" filter="wipe(left)">
                                      <p:cBhvr>
                                        <p:cTn id="82" dur="500"/>
                                        <p:tgtEl>
                                          <p:spTgt spid="338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814" grpId="0"/>
      <p:bldP spid="33803" grpId="0"/>
      <p:bldP spid="33807" grpId="0"/>
      <p:bldP spid="33809" grpId="0"/>
      <p:bldP spid="33810" grpId="0"/>
      <p:bldP spid="33811" grpId="0"/>
      <p:bldP spid="33812" grpId="0"/>
      <p:bldP spid="33813" grpId="0"/>
      <p:bldP spid="13" grpId="0" animBg="1"/>
      <p:bldP spid="14" grpId="0" animBg="1"/>
      <p:bldP spid="15" grpId="0"/>
      <p:bldP spid="16" grpId="0"/>
      <p:bldP spid="19" grpId="0"/>
      <p:bldP spid="20" grpId="0"/>
      <p:bldP spid="21" grpId="0"/>
      <p:bldP spid="2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36" name="Text Box 4"/>
          <p:cNvSpPr txBox="1">
            <a:spLocks noChangeArrowheads="1"/>
          </p:cNvSpPr>
          <p:nvPr/>
        </p:nvSpPr>
        <p:spPr bwMode="auto">
          <a:xfrm>
            <a:off x="2166939" y="714376"/>
            <a:ext cx="24479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en-US" altLang="zh-CN" sz="2800" dirty="0">
                <a:solidFill>
                  <a:srgbClr val="0000FF"/>
                </a:solidFill>
                <a:latin typeface="+mn-lt"/>
                <a:ea typeface="+mn-ea"/>
              </a:rPr>
              <a:t>(3) </a:t>
            </a:r>
            <a:r>
              <a:rPr kumimoji="0" lang="zh-CN" altLang="en-US" sz="2800" dirty="0">
                <a:solidFill>
                  <a:srgbClr val="0000FF"/>
                </a:solidFill>
                <a:latin typeface="+mn-lt"/>
                <a:ea typeface="+mn-ea"/>
              </a:rPr>
              <a:t>条纹计算</a:t>
            </a:r>
          </a:p>
        </p:txBody>
      </p:sp>
      <mc:AlternateContent xmlns:mc="http://schemas.openxmlformats.org/markup-compatibility/2006" xmlns:a14="http://schemas.microsoft.com/office/drawing/2010/main">
        <mc:Choice Requires="a14">
          <p:sp>
            <p:nvSpPr>
              <p:cNvPr id="202778" name="AutoShape 149"/>
              <p:cNvSpPr>
                <a:spLocks noChangeArrowheads="1"/>
              </p:cNvSpPr>
              <p:nvPr/>
            </p:nvSpPr>
            <p:spPr bwMode="auto">
              <a:xfrm>
                <a:off x="9356478" y="1333236"/>
                <a:ext cx="2284982" cy="515937"/>
              </a:xfrm>
              <a:prstGeom prst="wedgeRectCallout">
                <a:avLst>
                  <a:gd name="adj1" fmla="val 30201"/>
                  <a:gd name="adj2" fmla="val -125730"/>
                </a:avLst>
              </a:prstGeom>
              <a:solidFill>
                <a:srgbClr val="FFCC99"/>
              </a:solidFill>
              <a:ln>
                <a:noFill/>
              </a:ln>
              <a:extLst>
                <a:ext uri="{91240B29-F687-4F45-9708-019B960494DF}">
                  <a14:hiddenLine w="9525">
                    <a:solidFill>
                      <a:srgbClr val="000000"/>
                    </a:solidFill>
                    <a:miter lim="800000"/>
                    <a:headEnd/>
                    <a:tailEnd/>
                  </a14:hiddenLine>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None/>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𝑒</m:t>
                      </m:r>
                      <m:r>
                        <a:rPr lang="en-US" altLang="zh-CN" sz="2800" i="1">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𝑒</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202778" name="AutoShape 149"/>
              <p:cNvSpPr>
                <a:spLocks noRot="1" noChangeAspect="1" noMove="1" noResize="1" noEditPoints="1" noAdjustHandles="1" noChangeArrowheads="1" noChangeShapeType="1" noTextEdit="1"/>
              </p:cNvSpPr>
              <p:nvPr/>
            </p:nvSpPr>
            <p:spPr bwMode="auto">
              <a:xfrm>
                <a:off x="9356478" y="1333236"/>
                <a:ext cx="2284982" cy="515937"/>
              </a:xfrm>
              <a:prstGeom prst="wedgeRectCallout">
                <a:avLst>
                  <a:gd name="adj1" fmla="val 30201"/>
                  <a:gd name="adj2" fmla="val -125730"/>
                </a:avLst>
              </a:prstGeom>
              <a:blipFill>
                <a:blip r:embed="rId3"/>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02777" name="Rectangle 135"/>
          <p:cNvSpPr>
            <a:spLocks noChangeArrowheads="1"/>
          </p:cNvSpPr>
          <p:nvPr/>
        </p:nvSpPr>
        <p:spPr bwMode="auto">
          <a:xfrm>
            <a:off x="10223675" y="4087255"/>
            <a:ext cx="1295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暗纹</a:t>
            </a:r>
          </a:p>
        </p:txBody>
      </p:sp>
      <p:sp>
        <p:nvSpPr>
          <p:cNvPr id="202766" name="Rectangle 141"/>
          <p:cNvSpPr>
            <a:spLocks noChangeArrowheads="1"/>
          </p:cNvSpPr>
          <p:nvPr/>
        </p:nvSpPr>
        <p:spPr bwMode="auto">
          <a:xfrm>
            <a:off x="6883621" y="5967650"/>
            <a:ext cx="1816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暗环半径</a:t>
            </a:r>
          </a:p>
        </p:txBody>
      </p:sp>
      <p:sp>
        <p:nvSpPr>
          <p:cNvPr id="52263" name="AutoShape 148"/>
          <p:cNvSpPr>
            <a:spLocks noChangeArrowheads="1"/>
          </p:cNvSpPr>
          <p:nvPr/>
        </p:nvSpPr>
        <p:spPr bwMode="auto">
          <a:xfrm rot="21350777">
            <a:off x="6168683" y="1304645"/>
            <a:ext cx="360362" cy="1722633"/>
          </a:xfrm>
          <a:prstGeom prst="curvedRightArrow">
            <a:avLst>
              <a:gd name="adj1" fmla="val 51982"/>
              <a:gd name="adj2" fmla="val 103965"/>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2264" name="AutoShape 151"/>
          <p:cNvSpPr>
            <a:spLocks noChangeArrowheads="1"/>
          </p:cNvSpPr>
          <p:nvPr/>
        </p:nvSpPr>
        <p:spPr bwMode="auto">
          <a:xfrm>
            <a:off x="6206506" y="3915755"/>
            <a:ext cx="360362" cy="1958952"/>
          </a:xfrm>
          <a:prstGeom prst="curvedRightArrow">
            <a:avLst>
              <a:gd name="adj1" fmla="val 67930"/>
              <a:gd name="adj2" fmla="val 135859"/>
              <a:gd name="adj3" fmla="val 33333"/>
            </a:avLst>
          </a:prstGeom>
          <a:solidFill>
            <a:srgbClr val="CC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mc:AlternateContent xmlns:mc="http://schemas.openxmlformats.org/markup-compatibility/2006" xmlns:a14="http://schemas.microsoft.com/office/drawing/2010/main">
        <mc:Choice Requires="a14">
          <p:sp>
            <p:nvSpPr>
              <p:cNvPr id="68" name="矩形 67"/>
              <p:cNvSpPr/>
              <p:nvPr/>
            </p:nvSpPr>
            <p:spPr>
              <a:xfrm>
                <a:off x="5994456" y="545584"/>
                <a:ext cx="325961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𝑅</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d>
                            <m:dPr>
                              <m:ctrlPr>
                                <a:rPr lang="en-US" altLang="zh-CN" sz="280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e>
                          </m:d>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5994456" y="545584"/>
                <a:ext cx="325961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矩形 68"/>
              <p:cNvSpPr/>
              <p:nvPr/>
            </p:nvSpPr>
            <p:spPr>
              <a:xfrm>
                <a:off x="9091955" y="541729"/>
                <a:ext cx="31400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𝑒</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oMath>
                  </m:oMathPara>
                </a14:m>
                <a:endParaRPr lang="zh-CN" altLang="en-US" sz="2800" dirty="0">
                  <a:solidFill>
                    <a:srgbClr val="0000FF"/>
                  </a:solidFill>
                </a:endParaRPr>
              </a:p>
            </p:txBody>
          </p:sp>
        </mc:Choice>
        <mc:Fallback xmlns="">
          <p:sp>
            <p:nvSpPr>
              <p:cNvPr id="69" name="矩形 68"/>
              <p:cNvSpPr>
                <a:spLocks noRot="1" noChangeAspect="1" noMove="1" noResize="1" noEditPoints="1" noAdjustHandles="1" noChangeArrowheads="1" noChangeShapeType="1" noTextEdit="1"/>
              </p:cNvSpPr>
              <p:nvPr/>
            </p:nvSpPr>
            <p:spPr>
              <a:xfrm>
                <a:off x="9091955" y="541729"/>
                <a:ext cx="3140090"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矩形 69"/>
              <p:cNvSpPr/>
              <p:nvPr/>
            </p:nvSpPr>
            <p:spPr>
              <a:xfrm>
                <a:off x="6433863" y="924587"/>
                <a:ext cx="1968296"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m:t>
                      </m:r>
                      <m:r>
                        <a:rPr lang="en-US" altLang="zh-CN" sz="2800" i="1">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6433863" y="924587"/>
                <a:ext cx="1968296" cy="907749"/>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7481734" y="3306303"/>
                <a:ext cx="65755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7481734" y="3306303"/>
                <a:ext cx="65755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7440260" y="3839791"/>
                <a:ext cx="1874744" cy="90774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m:t>
                          </m:r>
                        </m:e>
                      </m:d>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7440260" y="3839791"/>
                <a:ext cx="1874744" cy="90774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6469100" y="2449415"/>
                <a:ext cx="1782989" cy="5739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𝑒𝑅</m:t>
                          </m:r>
                        </m:e>
                      </m:rad>
                    </m:oMath>
                  </m:oMathPara>
                </a14:m>
                <a:endParaRPr lang="zh-CN" altLang="en-US" sz="2800" dirty="0">
                  <a:solidFill>
                    <a:srgbClr val="0000FF"/>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6469100" y="2449415"/>
                <a:ext cx="1782989" cy="57394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8012173" y="1968865"/>
                <a:ext cx="2470100"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d>
                            <m:dPr>
                              <m:ctrlPr>
                                <a:rPr lang="en-US" altLang="zh-CN" sz="2800" b="0" i="1" smtClean="0">
                                  <a:solidFill>
                                    <a:srgbClr val="0000FF"/>
                                  </a:solidFill>
                                  <a:latin typeface="Cambria Math"/>
                                  <a:ea typeface="Cambria Math" panose="02040503050406030204" pitchFamily="18" charset="0"/>
                                </a:rPr>
                              </m:ctrlPr>
                            </m:dPr>
                            <m:e>
                              <m:r>
                                <a:rPr lang="zh-CN" altLang="en-US" sz="2800" i="1">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m:rPr>
                                      <m:sty m:val="p"/>
                                    </m:rPr>
                                    <a:rPr lang="el-GR" altLang="zh-CN" sz="2800" i="1">
                                      <a:solidFill>
                                        <a:srgbClr val="0000FF"/>
                                      </a:solidFill>
                                      <a:latin typeface="Cambria Math" panose="02040503050406030204" pitchFamily="18" charset="0"/>
                                      <a:ea typeface="Cambria Math" panose="02040503050406030204" pitchFamily="18" charset="0"/>
                                    </a:rPr>
                                    <m:t>λ</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e>
                      </m:rad>
                    </m:oMath>
                  </m:oMathPara>
                </a14:m>
                <a:endParaRPr lang="zh-CN" altLang="en-US" sz="2800" dirty="0">
                  <a:solidFill>
                    <a:srgbClr val="0000FF"/>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8012173" y="1968865"/>
                <a:ext cx="2470100" cy="1365374"/>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6480032" y="3658584"/>
                <a:ext cx="85792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𝛿</m:t>
                      </m:r>
                      <m:r>
                        <a:rPr lang="en-US" altLang="zh-CN" sz="2800" b="0" i="1" smtClean="0">
                          <a:solidFill>
                            <a:srgbClr val="0000FF"/>
                          </a:solidFill>
                          <a:latin typeface="Cambria Math" panose="02040503050406030204" pitchFamily="18" charset="0"/>
                          <a:ea typeface="Cambria Math" panose="02040503050406030204" pitchFamily="18" charset="0"/>
                        </a:rPr>
                        <m:t>=</m:t>
                      </m:r>
                    </m:oMath>
                  </m:oMathPara>
                </a14:m>
                <a:endParaRPr lang="zh-CN" altLang="en-US" sz="2800" dirty="0">
                  <a:solidFill>
                    <a:srgbClr val="0000FF"/>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6480032" y="3658584"/>
                <a:ext cx="857927"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9356478" y="3622965"/>
                <a:ext cx="250357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=1,2,3,⋯</m:t>
                          </m:r>
                        </m:e>
                      </m:d>
                    </m:oMath>
                  </m:oMathPara>
                </a14:m>
                <a:endParaRPr lang="zh-CN" altLang="en-US" sz="2800" dirty="0"/>
              </a:p>
            </p:txBody>
          </p:sp>
        </mc:Choice>
        <mc:Fallback xmlns="">
          <p:sp>
            <p:nvSpPr>
              <p:cNvPr id="77" name="矩形 76"/>
              <p:cNvSpPr>
                <a:spLocks noRot="1" noChangeAspect="1" noMove="1" noResize="1" noEditPoints="1" noAdjustHandles="1" noChangeArrowheads="1" noChangeShapeType="1" noTextEdit="1"/>
              </p:cNvSpPr>
              <p:nvPr/>
            </p:nvSpPr>
            <p:spPr>
              <a:xfrm>
                <a:off x="9356478" y="3622965"/>
                <a:ext cx="250357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矩形 77"/>
              <p:cNvSpPr/>
              <p:nvPr/>
            </p:nvSpPr>
            <p:spPr>
              <a:xfrm>
                <a:off x="8485876" y="4620681"/>
                <a:ext cx="2916376"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78" name="矩形 77"/>
              <p:cNvSpPr>
                <a:spLocks noRot="1" noChangeAspect="1" noMove="1" noResize="1" noEditPoints="1" noAdjustHandles="1" noChangeArrowheads="1" noChangeShapeType="1" noTextEdit="1"/>
              </p:cNvSpPr>
              <p:nvPr/>
            </p:nvSpPr>
            <p:spPr>
              <a:xfrm>
                <a:off x="8485876" y="4620681"/>
                <a:ext cx="2916376" cy="1365374"/>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8480573" y="5908658"/>
                <a:ext cx="1769267" cy="582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79" name="矩形 78"/>
              <p:cNvSpPr>
                <a:spLocks noRot="1" noChangeAspect="1" noMove="1" noResize="1" noEditPoints="1" noAdjustHandles="1" noChangeArrowheads="1" noChangeShapeType="1" noTextEdit="1"/>
              </p:cNvSpPr>
              <p:nvPr/>
            </p:nvSpPr>
            <p:spPr>
              <a:xfrm>
                <a:off x="8480573" y="5908658"/>
                <a:ext cx="1769267" cy="582724"/>
              </a:xfrm>
              <a:prstGeom prst="rect">
                <a:avLst/>
              </a:prstGeom>
              <a:blipFill>
                <a:blip r:embed="rId14"/>
                <a:stretch>
                  <a:fillRect/>
                </a:stretch>
              </a:blipFill>
            </p:spPr>
            <p:txBody>
              <a:bodyPr/>
              <a:lstStyle/>
              <a:p>
                <a:r>
                  <a:rPr lang="zh-CN" altLang="en-US">
                    <a:noFill/>
                  </a:rPr>
                  <a:t> </a:t>
                </a:r>
              </a:p>
            </p:txBody>
          </p:sp>
        </mc:Fallback>
      </mc:AlternateContent>
      <p:grpSp>
        <p:nvGrpSpPr>
          <p:cNvPr id="3" name="组合 2"/>
          <p:cNvGrpSpPr/>
          <p:nvPr/>
        </p:nvGrpSpPr>
        <p:grpSpPr>
          <a:xfrm>
            <a:off x="2488438" y="1725180"/>
            <a:ext cx="3214917" cy="3733800"/>
            <a:chOff x="2488438" y="1725180"/>
            <a:chExt cx="3214917" cy="3733800"/>
          </a:xfrm>
        </p:grpSpPr>
        <p:grpSp>
          <p:nvGrpSpPr>
            <p:cNvPr id="2" name="组合 66"/>
            <p:cNvGrpSpPr>
              <a:grpSpLocks/>
            </p:cNvGrpSpPr>
            <p:nvPr/>
          </p:nvGrpSpPr>
          <p:grpSpPr bwMode="auto">
            <a:xfrm>
              <a:off x="2488438" y="1725180"/>
              <a:ext cx="3124200" cy="3733800"/>
              <a:chOff x="468313" y="1844675"/>
              <a:chExt cx="3124200" cy="3733800"/>
            </a:xfrm>
          </p:grpSpPr>
          <p:sp>
            <p:nvSpPr>
              <p:cNvPr id="202780" name="Rectangle 79"/>
              <p:cNvSpPr>
                <a:spLocks noChangeArrowheads="1"/>
              </p:cNvSpPr>
              <p:nvPr/>
            </p:nvSpPr>
            <p:spPr bwMode="auto">
              <a:xfrm>
                <a:off x="468313" y="1844675"/>
                <a:ext cx="3124200" cy="3733800"/>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2781" name="Group 80"/>
              <p:cNvGrpSpPr>
                <a:grpSpLocks/>
              </p:cNvGrpSpPr>
              <p:nvPr/>
            </p:nvGrpSpPr>
            <p:grpSpPr bwMode="auto">
              <a:xfrm>
                <a:off x="1154113" y="4130675"/>
                <a:ext cx="1371600" cy="1371600"/>
                <a:chOff x="3888" y="1728"/>
                <a:chExt cx="1440" cy="1440"/>
              </a:xfrm>
            </p:grpSpPr>
            <p:sp>
              <p:nvSpPr>
                <p:cNvPr id="202805" name="Oval 81"/>
                <p:cNvSpPr>
                  <a:spLocks noChangeArrowheads="1"/>
                </p:cNvSpPr>
                <p:nvPr/>
              </p:nvSpPr>
              <p:spPr bwMode="auto">
                <a:xfrm>
                  <a:off x="3888" y="1728"/>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6" name="Oval 82"/>
                <p:cNvSpPr>
                  <a:spLocks noChangeArrowheads="1"/>
                </p:cNvSpPr>
                <p:nvPr/>
              </p:nvSpPr>
              <p:spPr bwMode="auto">
                <a:xfrm>
                  <a:off x="3920" y="1761"/>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7" name="Oval 83"/>
                <p:cNvSpPr>
                  <a:spLocks noChangeArrowheads="1"/>
                </p:cNvSpPr>
                <p:nvPr/>
              </p:nvSpPr>
              <p:spPr bwMode="auto">
                <a:xfrm>
                  <a:off x="3953" y="1793"/>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8" name="Oval 84"/>
                <p:cNvSpPr>
                  <a:spLocks noChangeArrowheads="1"/>
                </p:cNvSpPr>
                <p:nvPr/>
              </p:nvSpPr>
              <p:spPr bwMode="auto">
                <a:xfrm>
                  <a:off x="3985" y="1826"/>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09" name="Oval 85"/>
                <p:cNvSpPr>
                  <a:spLocks noChangeArrowheads="1"/>
                </p:cNvSpPr>
                <p:nvPr/>
              </p:nvSpPr>
              <p:spPr bwMode="auto">
                <a:xfrm>
                  <a:off x="4018" y="1858"/>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0" name="Oval 86"/>
                <p:cNvSpPr>
                  <a:spLocks noChangeArrowheads="1"/>
                </p:cNvSpPr>
                <p:nvPr/>
              </p:nvSpPr>
              <p:spPr bwMode="auto">
                <a:xfrm>
                  <a:off x="4051" y="1891"/>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1" name="Oval 87"/>
                <p:cNvSpPr>
                  <a:spLocks noChangeArrowheads="1"/>
                </p:cNvSpPr>
                <p:nvPr/>
              </p:nvSpPr>
              <p:spPr bwMode="auto">
                <a:xfrm>
                  <a:off x="4085" y="1925"/>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2" name="Oval 88"/>
                <p:cNvSpPr>
                  <a:spLocks noChangeArrowheads="1"/>
                </p:cNvSpPr>
                <p:nvPr/>
              </p:nvSpPr>
              <p:spPr bwMode="auto">
                <a:xfrm>
                  <a:off x="4151" y="1990"/>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3" name="Oval 89"/>
                <p:cNvSpPr>
                  <a:spLocks noChangeArrowheads="1"/>
                </p:cNvSpPr>
                <p:nvPr/>
              </p:nvSpPr>
              <p:spPr bwMode="auto">
                <a:xfrm>
                  <a:off x="4118" y="1958"/>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4" name="Oval 90"/>
                <p:cNvSpPr>
                  <a:spLocks noChangeArrowheads="1"/>
                </p:cNvSpPr>
                <p:nvPr/>
              </p:nvSpPr>
              <p:spPr bwMode="auto">
                <a:xfrm>
                  <a:off x="4165" y="2006"/>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5" name="Oval 91"/>
                <p:cNvSpPr>
                  <a:spLocks noChangeArrowheads="1"/>
                </p:cNvSpPr>
                <p:nvPr/>
              </p:nvSpPr>
              <p:spPr bwMode="auto">
                <a:xfrm>
                  <a:off x="4216" y="2055"/>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6" name="Oval 92"/>
                <p:cNvSpPr>
                  <a:spLocks noChangeArrowheads="1"/>
                </p:cNvSpPr>
                <p:nvPr/>
              </p:nvSpPr>
              <p:spPr bwMode="auto">
                <a:xfrm>
                  <a:off x="4280" y="2121"/>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7" name="Oval 93"/>
                <p:cNvSpPr>
                  <a:spLocks noChangeArrowheads="1"/>
                </p:cNvSpPr>
                <p:nvPr/>
              </p:nvSpPr>
              <p:spPr bwMode="auto">
                <a:xfrm>
                  <a:off x="4331" y="2170"/>
                  <a:ext cx="554" cy="5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8" name="Oval 94"/>
                <p:cNvSpPr>
                  <a:spLocks noChangeArrowheads="1"/>
                </p:cNvSpPr>
                <p:nvPr/>
              </p:nvSpPr>
              <p:spPr bwMode="auto">
                <a:xfrm>
                  <a:off x="4400" y="2239"/>
                  <a:ext cx="416" cy="418"/>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819" name="Oval 95"/>
                <p:cNvSpPr>
                  <a:spLocks noChangeArrowheads="1"/>
                </p:cNvSpPr>
                <p:nvPr/>
              </p:nvSpPr>
              <p:spPr bwMode="auto">
                <a:xfrm>
                  <a:off x="4478" y="2318"/>
                  <a:ext cx="260" cy="26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2782" name="Group 96"/>
              <p:cNvGrpSpPr>
                <a:grpSpLocks/>
              </p:cNvGrpSpPr>
              <p:nvPr/>
            </p:nvGrpSpPr>
            <p:grpSpPr bwMode="auto">
              <a:xfrm>
                <a:off x="544513" y="3216275"/>
                <a:ext cx="2565400" cy="454025"/>
                <a:chOff x="3625" y="1056"/>
                <a:chExt cx="1777" cy="336"/>
              </a:xfrm>
            </p:grpSpPr>
            <p:grpSp>
              <p:nvGrpSpPr>
                <p:cNvPr id="202801" name="Group 97"/>
                <p:cNvGrpSpPr>
                  <a:grpSpLocks/>
                </p:cNvGrpSpPr>
                <p:nvPr/>
              </p:nvGrpSpPr>
              <p:grpSpPr bwMode="auto">
                <a:xfrm>
                  <a:off x="3625" y="1056"/>
                  <a:ext cx="1777" cy="336"/>
                  <a:chOff x="3625" y="1056"/>
                  <a:chExt cx="1777" cy="336"/>
                </a:xfrm>
              </p:grpSpPr>
              <p:sp>
                <p:nvSpPr>
                  <p:cNvPr id="202803" name="Arc 98"/>
                  <p:cNvSpPr>
                    <a:spLocks/>
                  </p:cNvSpPr>
                  <p:nvPr/>
                </p:nvSpPr>
                <p:spPr bwMode="auto">
                  <a:xfrm>
                    <a:off x="3625" y="1056"/>
                    <a:ext cx="1777"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1"/>
                        </a:moveTo>
                        <a:cubicBezTo>
                          <a:pt x="40469" y="14132"/>
                          <a:pt x="31524" y="21599"/>
                          <a:pt x="21084" y="21600"/>
                        </a:cubicBezTo>
                        <a:cubicBezTo>
                          <a:pt x="10962" y="21600"/>
                          <a:pt x="2198" y="14571"/>
                          <a:pt x="-1" y="4692"/>
                        </a:cubicBezTo>
                      </a:path>
                      <a:path w="42336" h="21600" stroke="0" extrusionOk="0">
                        <a:moveTo>
                          <a:pt x="42336" y="3861"/>
                        </a:moveTo>
                        <a:cubicBezTo>
                          <a:pt x="40469" y="14132"/>
                          <a:pt x="31524" y="21599"/>
                          <a:pt x="21084" y="21600"/>
                        </a:cubicBezTo>
                        <a:cubicBezTo>
                          <a:pt x="10962" y="21600"/>
                          <a:pt x="2198" y="14571"/>
                          <a:pt x="-1" y="4692"/>
                        </a:cubicBezTo>
                        <a:lnTo>
                          <a:pt x="21084" y="0"/>
                        </a:lnTo>
                        <a:lnTo>
                          <a:pt x="42336" y="3861"/>
                        </a:lnTo>
                        <a:close/>
                      </a:path>
                    </a:pathLst>
                  </a:custGeom>
                  <a:solidFill>
                    <a:srgbClr val="66FFFF"/>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2804" name="Rectangle 99"/>
                  <p:cNvSpPr>
                    <a:spLocks noChangeArrowheads="1"/>
                  </p:cNvSpPr>
                  <p:nvPr/>
                </p:nvSpPr>
                <p:spPr bwMode="auto">
                  <a:xfrm>
                    <a:off x="3631" y="1056"/>
                    <a:ext cx="1770" cy="103"/>
                  </a:xfrm>
                  <a:prstGeom prst="rect">
                    <a:avLst/>
                  </a:prstGeom>
                  <a:solidFill>
                    <a:srgbClr val="66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2802" name="Freeform 100"/>
                <p:cNvSpPr>
                  <a:spLocks/>
                </p:cNvSpPr>
                <p:nvPr/>
              </p:nvSpPr>
              <p:spPr bwMode="auto">
                <a:xfrm>
                  <a:off x="3631" y="1056"/>
                  <a:ext cx="1771" cy="104"/>
                </a:xfrm>
                <a:custGeom>
                  <a:avLst/>
                  <a:gdLst>
                    <a:gd name="T0" fmla="*/ 0 w 1771"/>
                    <a:gd name="T1" fmla="*/ 51 h 104"/>
                    <a:gd name="T2" fmla="*/ 0 w 1771"/>
                    <a:gd name="T3" fmla="*/ 0 h 104"/>
                    <a:gd name="T4" fmla="*/ 1770 w 1771"/>
                    <a:gd name="T5" fmla="*/ 0 h 104"/>
                    <a:gd name="T6" fmla="*/ 1770 w 1771"/>
                    <a:gd name="T7" fmla="*/ 103 h 104"/>
                    <a:gd name="T8" fmla="*/ 0 60000 65536"/>
                    <a:gd name="T9" fmla="*/ 0 60000 65536"/>
                    <a:gd name="T10" fmla="*/ 0 60000 65536"/>
                    <a:gd name="T11" fmla="*/ 0 60000 65536"/>
                    <a:gd name="T12" fmla="*/ 0 w 1771"/>
                    <a:gd name="T13" fmla="*/ 0 h 104"/>
                    <a:gd name="T14" fmla="*/ 1771 w 1771"/>
                    <a:gd name="T15" fmla="*/ 104 h 104"/>
                  </a:gdLst>
                  <a:ahLst/>
                  <a:cxnLst>
                    <a:cxn ang="T8">
                      <a:pos x="T0" y="T1"/>
                    </a:cxn>
                    <a:cxn ang="T9">
                      <a:pos x="T2" y="T3"/>
                    </a:cxn>
                    <a:cxn ang="T10">
                      <a:pos x="T4" y="T5"/>
                    </a:cxn>
                    <a:cxn ang="T11">
                      <a:pos x="T6" y="T7"/>
                    </a:cxn>
                  </a:cxnLst>
                  <a:rect l="T12" t="T13" r="T14" b="T15"/>
                  <a:pathLst>
                    <a:path w="1771" h="104">
                      <a:moveTo>
                        <a:pt x="0" y="51"/>
                      </a:moveTo>
                      <a:lnTo>
                        <a:pt x="0" y="0"/>
                      </a:lnTo>
                      <a:lnTo>
                        <a:pt x="1770" y="0"/>
                      </a:lnTo>
                      <a:lnTo>
                        <a:pt x="1770" y="103"/>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sp>
            <p:nvSpPr>
              <p:cNvPr id="202783" name="Rectangle 101"/>
              <p:cNvSpPr>
                <a:spLocks noChangeArrowheads="1"/>
              </p:cNvSpPr>
              <p:nvPr/>
            </p:nvSpPr>
            <p:spPr bwMode="auto">
              <a:xfrm>
                <a:off x="550863" y="3681413"/>
                <a:ext cx="2552700" cy="314325"/>
              </a:xfrm>
              <a:prstGeom prst="rect">
                <a:avLst/>
              </a:prstGeom>
              <a:solidFill>
                <a:srgbClr val="66CCFF"/>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2784" name="Line 102"/>
              <p:cNvSpPr>
                <a:spLocks noChangeShapeType="1"/>
              </p:cNvSpPr>
              <p:nvPr/>
            </p:nvSpPr>
            <p:spPr bwMode="auto">
              <a:xfrm>
                <a:off x="1839913" y="1920875"/>
                <a:ext cx="1060450" cy="1560513"/>
              </a:xfrm>
              <a:prstGeom prst="line">
                <a:avLst/>
              </a:prstGeom>
              <a:noFill/>
              <a:ln w="19050">
                <a:solidFill>
                  <a:srgbClr val="990099"/>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5" name="Line 103"/>
              <p:cNvSpPr>
                <a:spLocks noChangeShapeType="1"/>
              </p:cNvSpPr>
              <p:nvPr/>
            </p:nvSpPr>
            <p:spPr bwMode="auto">
              <a:xfrm>
                <a:off x="1238250"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6" name="Line 104"/>
              <p:cNvSpPr>
                <a:spLocks noChangeShapeType="1"/>
              </p:cNvSpPr>
              <p:nvPr/>
            </p:nvSpPr>
            <p:spPr bwMode="auto">
              <a:xfrm>
                <a:off x="890588"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7" name="Line 105"/>
              <p:cNvSpPr>
                <a:spLocks noChangeShapeType="1"/>
              </p:cNvSpPr>
              <p:nvPr/>
            </p:nvSpPr>
            <p:spPr bwMode="auto">
              <a:xfrm>
                <a:off x="1584325" y="276542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8" name="Line 106"/>
              <p:cNvSpPr>
                <a:spLocks noChangeShapeType="1"/>
              </p:cNvSpPr>
              <p:nvPr/>
            </p:nvSpPr>
            <p:spPr bwMode="auto">
              <a:xfrm>
                <a:off x="19161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89" name="Line 107"/>
              <p:cNvSpPr>
                <a:spLocks noChangeShapeType="1"/>
              </p:cNvSpPr>
              <p:nvPr/>
            </p:nvSpPr>
            <p:spPr bwMode="auto">
              <a:xfrm>
                <a:off x="22209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0" name="Line 108"/>
              <p:cNvSpPr>
                <a:spLocks noChangeShapeType="1"/>
              </p:cNvSpPr>
              <p:nvPr/>
            </p:nvSpPr>
            <p:spPr bwMode="auto">
              <a:xfrm>
                <a:off x="25257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2" name="Line 110"/>
              <p:cNvSpPr>
                <a:spLocks noChangeShapeType="1"/>
              </p:cNvSpPr>
              <p:nvPr/>
            </p:nvSpPr>
            <p:spPr bwMode="auto">
              <a:xfrm>
                <a:off x="2830513" y="2759075"/>
                <a:ext cx="0" cy="455613"/>
              </a:xfrm>
              <a:prstGeom prst="line">
                <a:avLst/>
              </a:prstGeom>
              <a:noFill/>
              <a:ln w="19050">
                <a:solidFill>
                  <a:srgbClr val="0000FF"/>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3" name="Line 111"/>
              <p:cNvSpPr>
                <a:spLocks noChangeShapeType="1"/>
              </p:cNvSpPr>
              <p:nvPr/>
            </p:nvSpPr>
            <p:spPr bwMode="auto">
              <a:xfrm flipV="1">
                <a:off x="1839913" y="1920875"/>
                <a:ext cx="0" cy="1752600"/>
              </a:xfrm>
              <a:prstGeom prst="line">
                <a:avLst/>
              </a:prstGeom>
              <a:noFill/>
              <a:ln w="19050">
                <a:solidFill>
                  <a:srgbClr val="990099"/>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4" name="Line 113"/>
              <p:cNvSpPr>
                <a:spLocks noChangeShapeType="1"/>
              </p:cNvSpPr>
              <p:nvPr/>
            </p:nvSpPr>
            <p:spPr bwMode="auto">
              <a:xfrm flipV="1">
                <a:off x="1835150" y="3482975"/>
                <a:ext cx="1065213" cy="17463"/>
              </a:xfrm>
              <a:prstGeom prst="line">
                <a:avLst/>
              </a:prstGeom>
              <a:noFill/>
              <a:ln w="28575">
                <a:solidFill>
                  <a:schemeClr val="tx1"/>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6" name="Line 116"/>
              <p:cNvSpPr>
                <a:spLocks noChangeShapeType="1"/>
              </p:cNvSpPr>
              <p:nvPr/>
            </p:nvSpPr>
            <p:spPr bwMode="auto">
              <a:xfrm>
                <a:off x="2982913" y="3675063"/>
                <a:ext cx="411162" cy="0"/>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7" name="Line 117"/>
              <p:cNvSpPr>
                <a:spLocks noChangeShapeType="1"/>
              </p:cNvSpPr>
              <p:nvPr/>
            </p:nvSpPr>
            <p:spPr bwMode="auto">
              <a:xfrm>
                <a:off x="1908175" y="3500438"/>
                <a:ext cx="1455738" cy="1587"/>
              </a:xfrm>
              <a:prstGeom prst="line">
                <a:avLst/>
              </a:prstGeom>
              <a:noFill/>
              <a:ln w="19050">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8" name="Line 118"/>
              <p:cNvSpPr>
                <a:spLocks noChangeShapeType="1"/>
              </p:cNvSpPr>
              <p:nvPr/>
            </p:nvSpPr>
            <p:spPr bwMode="auto">
              <a:xfrm>
                <a:off x="3248025" y="3025775"/>
                <a:ext cx="0" cy="455613"/>
              </a:xfrm>
              <a:prstGeom prst="line">
                <a:avLst/>
              </a:prstGeom>
              <a:noFill/>
              <a:ln w="1270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2799" name="Line 119"/>
              <p:cNvSpPr>
                <a:spLocks noChangeShapeType="1"/>
              </p:cNvSpPr>
              <p:nvPr/>
            </p:nvSpPr>
            <p:spPr bwMode="auto">
              <a:xfrm flipV="1">
                <a:off x="3248025" y="3675063"/>
                <a:ext cx="0" cy="455612"/>
              </a:xfrm>
              <a:prstGeom prst="line">
                <a:avLst/>
              </a:prstGeom>
              <a:noFill/>
              <a:ln w="12700">
                <a:solidFill>
                  <a:srgbClr val="FF0066"/>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80" name="矩形 79"/>
                <p:cNvSpPr/>
                <p:nvPr/>
              </p:nvSpPr>
              <p:spPr>
                <a:xfrm>
                  <a:off x="4154048" y="2945034"/>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80" name="矩形 79"/>
                <p:cNvSpPr>
                  <a:spLocks noRot="1" noChangeAspect="1" noMove="1" noResize="1" noEditPoints="1" noAdjustHandles="1" noChangeArrowheads="1" noChangeShapeType="1" noTextEdit="1"/>
                </p:cNvSpPr>
                <p:nvPr/>
              </p:nvSpPr>
              <p:spPr>
                <a:xfrm>
                  <a:off x="4154048" y="2945034"/>
                  <a:ext cx="463460" cy="523220"/>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4199802" y="2111597"/>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4199802" y="2111597"/>
                  <a:ext cx="523797" cy="523220"/>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5233483" y="3135364"/>
                  <a:ext cx="46987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𝑒</m:t>
                        </m:r>
                      </m:oMath>
                    </m:oMathPara>
                  </a14:m>
                  <a:endParaRPr lang="zh-CN" altLang="en-US" sz="2800" dirty="0">
                    <a:solidFill>
                      <a:srgbClr val="0000FF"/>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5233483" y="3135364"/>
                  <a:ext cx="469872" cy="523220"/>
                </a:xfrm>
                <a:prstGeom prst="rect">
                  <a:avLst/>
                </a:prstGeom>
                <a:blipFill>
                  <a:blip r:embed="rId17"/>
                  <a:stretch>
                    <a:fillRect/>
                  </a:stretch>
                </a:blipFill>
              </p:spPr>
              <p:txBody>
                <a:bodyPr/>
                <a:lstStyle/>
                <a:p>
                  <a:r>
                    <a:rPr lang="zh-CN" altLang="en-US">
                      <a:noFill/>
                    </a:rPr>
                    <a:t> </a:t>
                  </a:r>
                </a:p>
              </p:txBody>
            </p:sp>
          </mc:Fallback>
        </mc:AlternateContent>
      </p:grpSp>
      <p:sp>
        <p:nvSpPr>
          <p:cNvPr id="83" name="AutoShape 131"/>
          <p:cNvSpPr>
            <a:spLocks/>
          </p:cNvSpPr>
          <p:nvPr/>
        </p:nvSpPr>
        <p:spPr bwMode="auto">
          <a:xfrm>
            <a:off x="7272512" y="3466748"/>
            <a:ext cx="228600" cy="990600"/>
          </a:xfrm>
          <a:prstGeom prst="leftBrace">
            <a:avLst>
              <a:gd name="adj1" fmla="val 36111"/>
              <a:gd name="adj2" fmla="val 50000"/>
            </a:avLst>
          </a:prstGeom>
          <a:noFill/>
          <a:ln w="2857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84" name="Text Box 132"/>
          <p:cNvSpPr txBox="1">
            <a:spLocks noChangeArrowheads="1"/>
          </p:cNvSpPr>
          <p:nvPr/>
        </p:nvSpPr>
        <p:spPr bwMode="auto">
          <a:xfrm>
            <a:off x="10223675" y="3250848"/>
            <a:ext cx="1447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明纹</a:t>
            </a:r>
          </a:p>
        </p:txBody>
      </p:sp>
      <p:sp>
        <p:nvSpPr>
          <p:cNvPr id="88" name="AutoShape 143"/>
          <p:cNvSpPr>
            <a:spLocks/>
          </p:cNvSpPr>
          <p:nvPr/>
        </p:nvSpPr>
        <p:spPr bwMode="auto">
          <a:xfrm>
            <a:off x="6673373" y="5297658"/>
            <a:ext cx="225425" cy="1046163"/>
          </a:xfrm>
          <a:prstGeom prst="leftBrace">
            <a:avLst>
              <a:gd name="adj1" fmla="val 38674"/>
              <a:gd name="adj2" fmla="val 50000"/>
            </a:avLst>
          </a:prstGeom>
          <a:noFill/>
          <a:ln w="28575">
            <a:solidFill>
              <a:srgbClr val="CC00CC"/>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89" name="Rectangle 142"/>
          <p:cNvSpPr>
            <a:spLocks noChangeArrowheads="1"/>
          </p:cNvSpPr>
          <p:nvPr/>
        </p:nvSpPr>
        <p:spPr bwMode="auto">
          <a:xfrm>
            <a:off x="6883621" y="5119291"/>
            <a:ext cx="18162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明环半径</a:t>
            </a:r>
          </a:p>
        </p:txBody>
      </p:sp>
    </p:spTree>
    <p:extLst>
      <p:ext uri="{BB962C8B-B14F-4D97-AF65-F5344CB8AC3E}">
        <p14:creationId xmlns:p14="http://schemas.microsoft.com/office/powerpoint/2010/main" val="4124602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52236"/>
                                        </p:tgtEl>
                                        <p:attrNameLst>
                                          <p:attrName>style.visibility</p:attrName>
                                        </p:attrNameLst>
                                      </p:cBhvr>
                                      <p:to>
                                        <p:strVal val="visible"/>
                                      </p:to>
                                    </p:set>
                                    <p:animEffect transition="in" filter="wipe(left)">
                                      <p:cBhvr>
                                        <p:cTn id="7" dur="500"/>
                                        <p:tgtEl>
                                          <p:spTgt spid="522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left)">
                                      <p:cBhvr>
                                        <p:cTn id="16" dur="500"/>
                                        <p:tgtEl>
                                          <p:spTgt spid="68"/>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9"/>
                                        </p:tgtEl>
                                        <p:attrNameLst>
                                          <p:attrName>style.visibility</p:attrName>
                                        </p:attrNameLst>
                                      </p:cBhvr>
                                      <p:to>
                                        <p:strVal val="visible"/>
                                      </p:to>
                                    </p:set>
                                    <p:animEffect transition="in" filter="wipe(left)">
                                      <p:cBhvr>
                                        <p:cTn id="21" dur="500"/>
                                        <p:tgtEl>
                                          <p:spTgt spid="69"/>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2778"/>
                                        </p:tgtEl>
                                        <p:attrNameLst>
                                          <p:attrName>style.visibility</p:attrName>
                                        </p:attrNameLst>
                                      </p:cBhvr>
                                      <p:to>
                                        <p:strVal val="visible"/>
                                      </p:to>
                                    </p:set>
                                    <p:animEffect transition="in" filter="wipe(left)">
                                      <p:cBhvr>
                                        <p:cTn id="26" dur="500"/>
                                        <p:tgtEl>
                                          <p:spTgt spid="202778"/>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wipe(lef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52263"/>
                                        </p:tgtEl>
                                        <p:attrNameLst>
                                          <p:attrName>style.visibility</p:attrName>
                                        </p:attrNameLst>
                                      </p:cBhvr>
                                      <p:to>
                                        <p:strVal val="visible"/>
                                      </p:to>
                                    </p:set>
                                    <p:animEffect transition="in" filter="wipe(up)">
                                      <p:cBhvr>
                                        <p:cTn id="36" dur="500"/>
                                        <p:tgtEl>
                                          <p:spTgt spid="5226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74"/>
                                        </p:tgtEl>
                                        <p:attrNameLst>
                                          <p:attrName>style.visibility</p:attrName>
                                        </p:attrNameLst>
                                      </p:cBhvr>
                                      <p:to>
                                        <p:strVal val="visible"/>
                                      </p:to>
                                    </p:set>
                                    <p:animEffect transition="in" filter="wipe(left)">
                                      <p:cBhvr>
                                        <p:cTn id="41" dur="500"/>
                                        <p:tgtEl>
                                          <p:spTgt spid="7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76"/>
                                        </p:tgtEl>
                                        <p:attrNameLst>
                                          <p:attrName>style.visibility</p:attrName>
                                        </p:attrNameLst>
                                      </p:cBhvr>
                                      <p:to>
                                        <p:strVal val="visible"/>
                                      </p:to>
                                    </p:set>
                                    <p:animEffect transition="in" filter="wipe(left)">
                                      <p:cBhvr>
                                        <p:cTn id="51" dur="500"/>
                                        <p:tgtEl>
                                          <p:spTgt spid="7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grpId="0" nodeType="clickEffect">
                                  <p:stCondLst>
                                    <p:cond delay="0"/>
                                  </p:stCondLst>
                                  <p:childTnLst>
                                    <p:set>
                                      <p:cBhvr>
                                        <p:cTn id="55" dur="1" fill="hold">
                                          <p:stCondLst>
                                            <p:cond delay="0"/>
                                          </p:stCondLst>
                                        </p:cTn>
                                        <p:tgtEl>
                                          <p:spTgt spid="83"/>
                                        </p:tgtEl>
                                        <p:attrNameLst>
                                          <p:attrName>style.visibility</p:attrName>
                                        </p:attrNameLst>
                                      </p:cBhvr>
                                      <p:to>
                                        <p:strVal val="visible"/>
                                      </p:to>
                                    </p:set>
                                    <p:animEffect transition="in" filter="wipe(up)">
                                      <p:cBhvr>
                                        <p:cTn id="56" dur="500"/>
                                        <p:tgtEl>
                                          <p:spTgt spid="83"/>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grpId="0" nodeType="click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500"/>
                                        <p:tgtEl>
                                          <p:spTgt spid="71"/>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grpId="0" nodeType="clickEffect">
                                  <p:stCondLst>
                                    <p:cond delay="0"/>
                                  </p:stCondLst>
                                  <p:childTnLst>
                                    <p:set>
                                      <p:cBhvr>
                                        <p:cTn id="65" dur="1" fill="hold">
                                          <p:stCondLst>
                                            <p:cond delay="0"/>
                                          </p:stCondLst>
                                        </p:cTn>
                                        <p:tgtEl>
                                          <p:spTgt spid="84"/>
                                        </p:tgtEl>
                                        <p:attrNameLst>
                                          <p:attrName>style.visibility</p:attrName>
                                        </p:attrNameLst>
                                      </p:cBhvr>
                                      <p:to>
                                        <p:strVal val="visible"/>
                                      </p:to>
                                    </p:set>
                                    <p:animEffect transition="in" filter="wipe(left)">
                                      <p:cBhvr>
                                        <p:cTn id="66" dur="500"/>
                                        <p:tgtEl>
                                          <p:spTgt spid="84"/>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72"/>
                                        </p:tgtEl>
                                        <p:attrNameLst>
                                          <p:attrName>style.visibility</p:attrName>
                                        </p:attrNameLst>
                                      </p:cBhvr>
                                      <p:to>
                                        <p:strVal val="visible"/>
                                      </p:to>
                                    </p:set>
                                    <p:animEffect transition="in" filter="wipe(left)">
                                      <p:cBhvr>
                                        <p:cTn id="71" dur="500"/>
                                        <p:tgtEl>
                                          <p:spTgt spid="72"/>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grpId="0" nodeType="clickEffect">
                                  <p:stCondLst>
                                    <p:cond delay="0"/>
                                  </p:stCondLst>
                                  <p:childTnLst>
                                    <p:set>
                                      <p:cBhvr>
                                        <p:cTn id="75" dur="1" fill="hold">
                                          <p:stCondLst>
                                            <p:cond delay="0"/>
                                          </p:stCondLst>
                                        </p:cTn>
                                        <p:tgtEl>
                                          <p:spTgt spid="202777"/>
                                        </p:tgtEl>
                                        <p:attrNameLst>
                                          <p:attrName>style.visibility</p:attrName>
                                        </p:attrNameLst>
                                      </p:cBhvr>
                                      <p:to>
                                        <p:strVal val="visible"/>
                                      </p:to>
                                    </p:set>
                                    <p:animEffect transition="in" filter="wipe(left)">
                                      <p:cBhvr>
                                        <p:cTn id="76" dur="500"/>
                                        <p:tgtEl>
                                          <p:spTgt spid="20277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8"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left)">
                                      <p:cBhvr>
                                        <p:cTn id="81" dur="500"/>
                                        <p:tgtEl>
                                          <p:spTgt spid="7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8" fill="hold" grpId="0" nodeType="clickEffect">
                                  <p:stCondLst>
                                    <p:cond delay="0"/>
                                  </p:stCondLst>
                                  <p:childTnLst>
                                    <p:set>
                                      <p:cBhvr>
                                        <p:cTn id="85" dur="1" fill="hold">
                                          <p:stCondLst>
                                            <p:cond delay="0"/>
                                          </p:stCondLst>
                                        </p:cTn>
                                        <p:tgtEl>
                                          <p:spTgt spid="52264"/>
                                        </p:tgtEl>
                                        <p:attrNameLst>
                                          <p:attrName>style.visibility</p:attrName>
                                        </p:attrNameLst>
                                      </p:cBhvr>
                                      <p:to>
                                        <p:strVal val="visible"/>
                                      </p:to>
                                    </p:set>
                                    <p:animEffect transition="in" filter="wipe(left)">
                                      <p:cBhvr>
                                        <p:cTn id="86" dur="500"/>
                                        <p:tgtEl>
                                          <p:spTgt spid="52264"/>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1" fill="hold" grpId="0" nodeType="clickEffect">
                                  <p:stCondLst>
                                    <p:cond delay="0"/>
                                  </p:stCondLst>
                                  <p:childTnLst>
                                    <p:set>
                                      <p:cBhvr>
                                        <p:cTn id="90" dur="1" fill="hold">
                                          <p:stCondLst>
                                            <p:cond delay="0"/>
                                          </p:stCondLst>
                                        </p:cTn>
                                        <p:tgtEl>
                                          <p:spTgt spid="88"/>
                                        </p:tgtEl>
                                        <p:attrNameLst>
                                          <p:attrName>style.visibility</p:attrName>
                                        </p:attrNameLst>
                                      </p:cBhvr>
                                      <p:to>
                                        <p:strVal val="visible"/>
                                      </p:to>
                                    </p:set>
                                    <p:animEffect transition="in" filter="wipe(up)">
                                      <p:cBhvr>
                                        <p:cTn id="91" dur="500"/>
                                        <p:tgtEl>
                                          <p:spTgt spid="88"/>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8" fill="hold" grpId="0" nodeType="clickEffect">
                                  <p:stCondLst>
                                    <p:cond delay="0"/>
                                  </p:stCondLst>
                                  <p:childTnLst>
                                    <p:set>
                                      <p:cBhvr>
                                        <p:cTn id="95" dur="1" fill="hold">
                                          <p:stCondLst>
                                            <p:cond delay="0"/>
                                          </p:stCondLst>
                                        </p:cTn>
                                        <p:tgtEl>
                                          <p:spTgt spid="89"/>
                                        </p:tgtEl>
                                        <p:attrNameLst>
                                          <p:attrName>style.visibility</p:attrName>
                                        </p:attrNameLst>
                                      </p:cBhvr>
                                      <p:to>
                                        <p:strVal val="visible"/>
                                      </p:to>
                                    </p:set>
                                    <p:animEffect transition="in" filter="wipe(left)">
                                      <p:cBhvr>
                                        <p:cTn id="96" dur="500"/>
                                        <p:tgtEl>
                                          <p:spTgt spid="89"/>
                                        </p:tgtEl>
                                      </p:cBhvr>
                                    </p:animEffect>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78"/>
                                        </p:tgtEl>
                                        <p:attrNameLst>
                                          <p:attrName>style.visibility</p:attrName>
                                        </p:attrNameLst>
                                      </p:cBhvr>
                                      <p:to>
                                        <p:strVal val="visible"/>
                                      </p:to>
                                    </p:set>
                                    <p:animEffect transition="in" filter="wipe(left)">
                                      <p:cBhvr>
                                        <p:cTn id="101" dur="500"/>
                                        <p:tgtEl>
                                          <p:spTgt spid="78"/>
                                        </p:tgtEl>
                                      </p:cBhvr>
                                    </p:animEffect>
                                  </p:childTnLst>
                                </p:cTn>
                              </p:par>
                            </p:childTnLst>
                          </p:cTn>
                        </p:par>
                      </p:childTnLst>
                    </p:cTn>
                  </p:par>
                  <p:par>
                    <p:cTn id="102" fill="hold">
                      <p:stCondLst>
                        <p:cond delay="indefinite"/>
                      </p:stCondLst>
                      <p:childTnLst>
                        <p:par>
                          <p:cTn id="103" fill="hold">
                            <p:stCondLst>
                              <p:cond delay="0"/>
                            </p:stCondLst>
                            <p:childTnLst>
                              <p:par>
                                <p:cTn id="104" presetID="22" presetClass="entr" presetSubtype="8" fill="hold" grpId="0" nodeType="clickEffect">
                                  <p:stCondLst>
                                    <p:cond delay="0"/>
                                  </p:stCondLst>
                                  <p:childTnLst>
                                    <p:set>
                                      <p:cBhvr>
                                        <p:cTn id="105" dur="1" fill="hold">
                                          <p:stCondLst>
                                            <p:cond delay="0"/>
                                          </p:stCondLst>
                                        </p:cTn>
                                        <p:tgtEl>
                                          <p:spTgt spid="202766"/>
                                        </p:tgtEl>
                                        <p:attrNameLst>
                                          <p:attrName>style.visibility</p:attrName>
                                        </p:attrNameLst>
                                      </p:cBhvr>
                                      <p:to>
                                        <p:strVal val="visible"/>
                                      </p:to>
                                    </p:set>
                                    <p:animEffect transition="in" filter="wipe(left)">
                                      <p:cBhvr>
                                        <p:cTn id="106" dur="500"/>
                                        <p:tgtEl>
                                          <p:spTgt spid="202766"/>
                                        </p:tgtEl>
                                      </p:cBhvr>
                                    </p:animEffect>
                                  </p:childTnLst>
                                </p:cTn>
                              </p:par>
                            </p:childTnLst>
                          </p:cTn>
                        </p:par>
                      </p:childTnLst>
                    </p:cTn>
                  </p:par>
                  <p:par>
                    <p:cTn id="107" fill="hold">
                      <p:stCondLst>
                        <p:cond delay="indefinite"/>
                      </p:stCondLst>
                      <p:childTnLst>
                        <p:par>
                          <p:cTn id="108" fill="hold">
                            <p:stCondLst>
                              <p:cond delay="0"/>
                            </p:stCondLst>
                            <p:childTnLst>
                              <p:par>
                                <p:cTn id="109" presetID="22" presetClass="entr" presetSubtype="8" fill="hold" grpId="0" nodeType="clickEffect">
                                  <p:stCondLst>
                                    <p:cond delay="0"/>
                                  </p:stCondLst>
                                  <p:childTnLst>
                                    <p:set>
                                      <p:cBhvr>
                                        <p:cTn id="110" dur="1" fill="hold">
                                          <p:stCondLst>
                                            <p:cond delay="0"/>
                                          </p:stCondLst>
                                        </p:cTn>
                                        <p:tgtEl>
                                          <p:spTgt spid="79"/>
                                        </p:tgtEl>
                                        <p:attrNameLst>
                                          <p:attrName>style.visibility</p:attrName>
                                        </p:attrNameLst>
                                      </p:cBhvr>
                                      <p:to>
                                        <p:strVal val="visible"/>
                                      </p:to>
                                    </p:set>
                                    <p:animEffect transition="in" filter="wipe(left)">
                                      <p:cBhvr>
                                        <p:cTn id="111"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236" grpId="0"/>
      <p:bldP spid="202778" grpId="0" animBg="1"/>
      <p:bldP spid="202777" grpId="0"/>
      <p:bldP spid="202766" grpId="0"/>
      <p:bldP spid="52263" grpId="0" animBg="1"/>
      <p:bldP spid="52264" grpId="0" animBg="1"/>
      <p:bldP spid="68" grpId="0"/>
      <p:bldP spid="69" grpId="0"/>
      <p:bldP spid="70" grpId="0"/>
      <p:bldP spid="71" grpId="0"/>
      <p:bldP spid="72" grpId="0"/>
      <p:bldP spid="74" grpId="0"/>
      <p:bldP spid="75" grpId="0"/>
      <p:bldP spid="76" grpId="0"/>
      <p:bldP spid="77" grpId="0"/>
      <p:bldP spid="78" grpId="0"/>
      <p:bldP spid="79" grpId="0"/>
      <p:bldP spid="83" grpId="0" animBg="1"/>
      <p:bldP spid="84" grpId="0"/>
      <p:bldP spid="88" grpId="0" animBg="1"/>
      <p:bldP spid="89"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WordArt 5"/>
          <p:cNvSpPr>
            <a:spLocks noChangeArrowheads="1" noChangeShapeType="1" noTextEdit="1"/>
          </p:cNvSpPr>
          <p:nvPr/>
        </p:nvSpPr>
        <p:spPr bwMode="auto">
          <a:xfrm>
            <a:off x="2258339" y="571500"/>
            <a:ext cx="1296988" cy="647700"/>
          </a:xfrm>
          <a:prstGeom prst="rect">
            <a:avLst/>
          </a:prstGeom>
        </p:spPr>
        <p:txBody>
          <a:bodyPr wrap="none" fromWordArt="1">
            <a:prstTxWarp prst="textFadeUp">
              <a:avLst>
                <a:gd name="adj" fmla="val 9991"/>
              </a:avLst>
            </a:prstTxWarp>
          </a:bodyPr>
          <a:lstStyle/>
          <a:p>
            <a:pPr algn="just"/>
            <a:r>
              <a:rPr lang="zh-CN" altLang="en-US" sz="2800" kern="1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讨论</a:t>
            </a:r>
          </a:p>
        </p:txBody>
      </p:sp>
      <p:sp>
        <p:nvSpPr>
          <p:cNvPr id="412742" name="Text Box 70"/>
          <p:cNvSpPr txBox="1">
            <a:spLocks noChangeArrowheads="1"/>
          </p:cNvSpPr>
          <p:nvPr/>
        </p:nvSpPr>
        <p:spPr bwMode="auto">
          <a:xfrm>
            <a:off x="2763164" y="2567513"/>
            <a:ext cx="693569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注意：半波损失需具体问题具体分析</a:t>
            </a:r>
          </a:p>
        </p:txBody>
      </p:sp>
      <p:grpSp>
        <p:nvGrpSpPr>
          <p:cNvPr id="18" name="Group 105"/>
          <p:cNvGrpSpPr>
            <a:grpSpLocks/>
          </p:cNvGrpSpPr>
          <p:nvPr/>
        </p:nvGrpSpPr>
        <p:grpSpPr bwMode="auto">
          <a:xfrm>
            <a:off x="2474239" y="1428750"/>
            <a:ext cx="8610601" cy="523875"/>
            <a:chOff x="521" y="976"/>
            <a:chExt cx="5424" cy="330"/>
          </a:xfrm>
        </p:grpSpPr>
        <p:sp>
          <p:nvSpPr>
            <p:cNvPr id="204809" name="Text Box 6"/>
            <p:cNvSpPr txBox="1">
              <a:spLocks noChangeArrowheads="1"/>
            </p:cNvSpPr>
            <p:nvPr/>
          </p:nvSpPr>
          <p:spPr bwMode="auto">
            <a:xfrm>
              <a:off x="703" y="976"/>
              <a:ext cx="5242"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FontTx/>
                <a:buNone/>
              </a:pPr>
              <a:r>
                <a:rPr kumimoji="0" lang="zh-CN" altLang="en-US" sz="2800" dirty="0">
                  <a:solidFill>
                    <a:srgbClr val="0000FF"/>
                  </a:solidFill>
                  <a:latin typeface="+mn-lt"/>
                  <a:ea typeface="+mn-ea"/>
                </a:rPr>
                <a:t>牛顿环实验是证明光具有波动性的一个很好的实验</a:t>
              </a:r>
            </a:p>
          </p:txBody>
        </p:sp>
        <p:pic>
          <p:nvPicPr>
            <p:cNvPr id="204810" name="Picture 103"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026"/>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Group 106"/>
          <p:cNvGrpSpPr>
            <a:grpSpLocks/>
          </p:cNvGrpSpPr>
          <p:nvPr/>
        </p:nvGrpSpPr>
        <p:grpSpPr bwMode="auto">
          <a:xfrm>
            <a:off x="2474239" y="2000250"/>
            <a:ext cx="8974138" cy="523875"/>
            <a:chOff x="521" y="1336"/>
            <a:chExt cx="5653" cy="330"/>
          </a:xfrm>
        </p:grpSpPr>
        <p:sp>
          <p:nvSpPr>
            <p:cNvPr id="204807" name="Rectangle 7"/>
            <p:cNvSpPr>
              <a:spLocks noChangeArrowheads="1"/>
            </p:cNvSpPr>
            <p:nvPr/>
          </p:nvSpPr>
          <p:spPr bwMode="auto">
            <a:xfrm>
              <a:off x="703" y="1336"/>
              <a:ext cx="5471"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中心点是暗点，进一步证明了光具有半波损失现象。</a:t>
              </a:r>
            </a:p>
          </p:txBody>
        </p:sp>
        <p:pic>
          <p:nvPicPr>
            <p:cNvPr id="204808" name="Picture 104"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 y="1389"/>
              <a:ext cx="176" cy="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p:cNvGrpSpPr/>
          <p:nvPr/>
        </p:nvGrpSpPr>
        <p:grpSpPr>
          <a:xfrm>
            <a:off x="3869346" y="3370981"/>
            <a:ext cx="5665524" cy="3205183"/>
            <a:chOff x="3869346" y="3370981"/>
            <a:chExt cx="5665524" cy="3205183"/>
          </a:xfrm>
        </p:grpSpPr>
        <p:grpSp>
          <p:nvGrpSpPr>
            <p:cNvPr id="2" name="Group 102"/>
            <p:cNvGrpSpPr>
              <a:grpSpLocks/>
            </p:cNvGrpSpPr>
            <p:nvPr/>
          </p:nvGrpSpPr>
          <p:grpSpPr bwMode="auto">
            <a:xfrm>
              <a:off x="3869346" y="3370981"/>
              <a:ext cx="5616575" cy="3205183"/>
              <a:chOff x="1247" y="2328"/>
              <a:chExt cx="4129" cy="1608"/>
            </a:xfrm>
          </p:grpSpPr>
          <p:grpSp>
            <p:nvGrpSpPr>
              <p:cNvPr id="204811" name="Group 13"/>
              <p:cNvGrpSpPr>
                <a:grpSpLocks/>
              </p:cNvGrpSpPr>
              <p:nvPr/>
            </p:nvGrpSpPr>
            <p:grpSpPr bwMode="auto">
              <a:xfrm>
                <a:off x="3332" y="2328"/>
                <a:ext cx="2044" cy="1608"/>
                <a:chOff x="2928" y="1008"/>
                <a:chExt cx="2448" cy="2928"/>
              </a:xfrm>
            </p:grpSpPr>
            <p:sp>
              <p:nvSpPr>
                <p:cNvPr id="204868" name="Rectangle 14"/>
                <p:cNvSpPr>
                  <a:spLocks noChangeArrowheads="1"/>
                </p:cNvSpPr>
                <p:nvPr/>
              </p:nvSpPr>
              <p:spPr bwMode="auto">
                <a:xfrm>
                  <a:off x="2928" y="1008"/>
                  <a:ext cx="2448" cy="2928"/>
                </a:xfrm>
                <a:prstGeom prst="rect">
                  <a:avLst/>
                </a:prstGeom>
                <a:solidFill>
                  <a:schemeClr val="bg1"/>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69" name="Rectangle 15" descr="20%"/>
                <p:cNvSpPr>
                  <a:spLocks noChangeArrowheads="1"/>
                </p:cNvSpPr>
                <p:nvPr/>
              </p:nvSpPr>
              <p:spPr bwMode="auto">
                <a:xfrm>
                  <a:off x="3182" y="1536"/>
                  <a:ext cx="1954" cy="528"/>
                </a:xfrm>
                <a:prstGeom prst="rect">
                  <a:avLst/>
                </a:prstGeom>
                <a:blipFill dpi="0" rotWithShape="0">
                  <a:blip r:embed="rId4"/>
                  <a:srcRect/>
                  <a:tile tx="0" ty="0" sx="100000" sy="100000" flip="none" algn="tl"/>
                </a:blipFill>
                <a:ln w="9525">
                  <a:solidFill>
                    <a:srgbClr val="000000"/>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70" name="Group 16"/>
                <p:cNvGrpSpPr>
                  <a:grpSpLocks/>
                </p:cNvGrpSpPr>
                <p:nvPr/>
              </p:nvGrpSpPr>
              <p:grpSpPr bwMode="auto">
                <a:xfrm>
                  <a:off x="3168" y="1440"/>
                  <a:ext cx="1968" cy="423"/>
                  <a:chOff x="2358" y="768"/>
                  <a:chExt cx="2387" cy="528"/>
                </a:xfrm>
              </p:grpSpPr>
              <p:grpSp>
                <p:nvGrpSpPr>
                  <p:cNvPr id="204895" name="Group 17"/>
                  <p:cNvGrpSpPr>
                    <a:grpSpLocks/>
                  </p:cNvGrpSpPr>
                  <p:nvPr/>
                </p:nvGrpSpPr>
                <p:grpSpPr bwMode="auto">
                  <a:xfrm>
                    <a:off x="2358" y="768"/>
                    <a:ext cx="2386" cy="528"/>
                    <a:chOff x="2358" y="768"/>
                    <a:chExt cx="2386" cy="528"/>
                  </a:xfrm>
                </p:grpSpPr>
                <p:sp>
                  <p:nvSpPr>
                    <p:cNvPr id="204897" name="Arc 18"/>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CCFFFF"/>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98" name="Rectangle 19"/>
                    <p:cNvSpPr>
                      <a:spLocks noChangeArrowheads="1"/>
                    </p:cNvSpPr>
                    <p:nvPr/>
                  </p:nvSpPr>
                  <p:spPr bwMode="auto">
                    <a:xfrm>
                      <a:off x="2367" y="768"/>
                      <a:ext cx="2377" cy="158"/>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96" name="Freeform 20"/>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solidFill>
                    <a:srgbClr val="CCFFFF"/>
                  </a:solidFill>
                  <a:ln w="12700" cap="rnd" cmpd="sng">
                    <a:solidFill>
                      <a:schemeClr val="tx1"/>
                    </a:solidFill>
                    <a:prstDash val="solid"/>
                    <a:round/>
                    <a:headEnd type="none" w="sm" len="lg"/>
                    <a:tailEnd type="none" w="sm" len="lg"/>
                  </a:ln>
                </p:spPr>
                <p:txBody>
                  <a:bodyPr/>
                  <a:lstStyle/>
                  <a:p>
                    <a:pPr algn="just"/>
                    <a:endParaRPr lang="zh-CN" altLang="en-US" sz="2800">
                      <a:solidFill>
                        <a:srgbClr val="0000FF"/>
                      </a:solidFill>
                      <a:latin typeface="+mn-lt"/>
                      <a:ea typeface="+mn-ea"/>
                    </a:endParaRPr>
                  </a:p>
                </p:txBody>
              </p:sp>
            </p:grpSp>
            <p:sp>
              <p:nvSpPr>
                <p:cNvPr id="204871" name="Rectangle 21"/>
                <p:cNvSpPr>
                  <a:spLocks noChangeArrowheads="1"/>
                </p:cNvSpPr>
                <p:nvPr/>
              </p:nvSpPr>
              <p:spPr bwMode="auto">
                <a:xfrm>
                  <a:off x="3168" y="1872"/>
                  <a:ext cx="1968" cy="267"/>
                </a:xfrm>
                <a:prstGeom prst="rect">
                  <a:avLst/>
                </a:prstGeom>
                <a:solidFill>
                  <a:srgbClr val="9FDFFF"/>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75" name="Group 25"/>
                <p:cNvGrpSpPr>
                  <a:grpSpLocks/>
                </p:cNvGrpSpPr>
                <p:nvPr/>
              </p:nvGrpSpPr>
              <p:grpSpPr bwMode="auto">
                <a:xfrm>
                  <a:off x="3504" y="1104"/>
                  <a:ext cx="1200" cy="336"/>
                  <a:chOff x="960" y="1008"/>
                  <a:chExt cx="1200" cy="480"/>
                </a:xfrm>
              </p:grpSpPr>
              <p:sp>
                <p:nvSpPr>
                  <p:cNvPr id="204889" name="Line 26"/>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0" name="Line 27"/>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1" name="Line 28"/>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2" name="Line 29"/>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3" name="Line 30"/>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94" name="Line 31"/>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4876" name="Group 32"/>
                <p:cNvGrpSpPr>
                  <a:grpSpLocks/>
                </p:cNvGrpSpPr>
                <p:nvPr/>
              </p:nvGrpSpPr>
              <p:grpSpPr bwMode="auto">
                <a:xfrm>
                  <a:off x="3504" y="1440"/>
                  <a:ext cx="1200" cy="432"/>
                  <a:chOff x="960" y="1008"/>
                  <a:chExt cx="1200" cy="480"/>
                </a:xfrm>
              </p:grpSpPr>
              <p:sp>
                <p:nvSpPr>
                  <p:cNvPr id="204883" name="Line 33"/>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4" name="Line 34"/>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5" name="Line 35"/>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6" name="Line 36"/>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7" name="Line 37"/>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88" name="Line 38"/>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4877" name="Group 39"/>
                <p:cNvGrpSpPr>
                  <a:grpSpLocks/>
                </p:cNvGrpSpPr>
                <p:nvPr/>
              </p:nvGrpSpPr>
              <p:grpSpPr bwMode="auto">
                <a:xfrm>
                  <a:off x="3168" y="1440"/>
                  <a:ext cx="1968" cy="423"/>
                  <a:chOff x="2358" y="768"/>
                  <a:chExt cx="2387" cy="528"/>
                </a:xfrm>
              </p:grpSpPr>
              <p:grpSp>
                <p:nvGrpSpPr>
                  <p:cNvPr id="204879" name="Group 40"/>
                  <p:cNvGrpSpPr>
                    <a:grpSpLocks/>
                  </p:cNvGrpSpPr>
                  <p:nvPr/>
                </p:nvGrpSpPr>
                <p:grpSpPr bwMode="auto">
                  <a:xfrm>
                    <a:off x="2358" y="768"/>
                    <a:ext cx="2386" cy="528"/>
                    <a:chOff x="2358" y="768"/>
                    <a:chExt cx="2386" cy="528"/>
                  </a:xfrm>
                </p:grpSpPr>
                <p:sp>
                  <p:nvSpPr>
                    <p:cNvPr id="204881" name="Arc 41"/>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82" name="Rectangle 42"/>
                    <p:cNvSpPr>
                      <a:spLocks noChangeArrowheads="1"/>
                    </p:cNvSpPr>
                    <p:nvPr/>
                  </p:nvSpPr>
                  <p:spPr bwMode="auto">
                    <a:xfrm>
                      <a:off x="2367" y="768"/>
                      <a:ext cx="2377" cy="158"/>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80" name="Freeform 43"/>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grpSp>
            <p:nvGrpSpPr>
              <p:cNvPr id="204812" name="Group 45"/>
              <p:cNvGrpSpPr>
                <a:grpSpLocks/>
              </p:cNvGrpSpPr>
              <p:nvPr/>
            </p:nvGrpSpPr>
            <p:grpSpPr bwMode="auto">
              <a:xfrm>
                <a:off x="1247" y="2328"/>
                <a:ext cx="1884" cy="1608"/>
                <a:chOff x="432" y="1008"/>
                <a:chExt cx="2256" cy="2928"/>
              </a:xfrm>
            </p:grpSpPr>
            <p:sp>
              <p:nvSpPr>
                <p:cNvPr id="204844" name="Rectangle 46"/>
                <p:cNvSpPr>
                  <a:spLocks noChangeArrowheads="1"/>
                </p:cNvSpPr>
                <p:nvPr/>
              </p:nvSpPr>
              <p:spPr bwMode="auto">
                <a:xfrm>
                  <a:off x="432" y="1008"/>
                  <a:ext cx="2256" cy="2928"/>
                </a:xfrm>
                <a:prstGeom prst="rect">
                  <a:avLst/>
                </a:prstGeom>
                <a:solidFill>
                  <a:schemeClr val="bg1">
                    <a:alpha val="50000"/>
                  </a:schemeClr>
                </a:solidFill>
                <a:ln w="9525">
                  <a:solidFill>
                    <a:schemeClr val="tx2"/>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dirty="0">
                    <a:solidFill>
                      <a:srgbClr val="0000FF"/>
                    </a:solidFill>
                    <a:latin typeface="+mn-lt"/>
                    <a:ea typeface="+mn-ea"/>
                  </a:endParaRPr>
                </a:p>
              </p:txBody>
            </p:sp>
            <p:grpSp>
              <p:nvGrpSpPr>
                <p:cNvPr id="204845" name="Group 47"/>
                <p:cNvGrpSpPr>
                  <a:grpSpLocks/>
                </p:cNvGrpSpPr>
                <p:nvPr/>
              </p:nvGrpSpPr>
              <p:grpSpPr bwMode="auto">
                <a:xfrm>
                  <a:off x="672" y="1239"/>
                  <a:ext cx="1824" cy="1083"/>
                  <a:chOff x="768" y="1008"/>
                  <a:chExt cx="1824" cy="1083"/>
                </a:xfrm>
              </p:grpSpPr>
              <p:grpSp>
                <p:nvGrpSpPr>
                  <p:cNvPr id="204846" name="Group 48"/>
                  <p:cNvGrpSpPr>
                    <a:grpSpLocks/>
                  </p:cNvGrpSpPr>
                  <p:nvPr/>
                </p:nvGrpSpPr>
                <p:grpSpPr bwMode="auto">
                  <a:xfrm>
                    <a:off x="1056" y="1488"/>
                    <a:ext cx="1200" cy="384"/>
                    <a:chOff x="960" y="1008"/>
                    <a:chExt cx="1200" cy="480"/>
                  </a:xfrm>
                </p:grpSpPr>
                <p:sp>
                  <p:nvSpPr>
                    <p:cNvPr id="204862" name="Line 49"/>
                    <p:cNvSpPr>
                      <a:spLocks noChangeShapeType="1"/>
                    </p:cNvSpPr>
                    <p:nvPr/>
                  </p:nvSpPr>
                  <p:spPr bwMode="auto">
                    <a:xfrm>
                      <a:off x="120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3" name="Line 50"/>
                    <p:cNvSpPr>
                      <a:spLocks noChangeShapeType="1"/>
                    </p:cNvSpPr>
                    <p:nvPr/>
                  </p:nvSpPr>
                  <p:spPr bwMode="auto">
                    <a:xfrm>
                      <a:off x="144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4" name="Line 51"/>
                    <p:cNvSpPr>
                      <a:spLocks noChangeShapeType="1"/>
                    </p:cNvSpPr>
                    <p:nvPr/>
                  </p:nvSpPr>
                  <p:spPr bwMode="auto">
                    <a:xfrm>
                      <a:off x="168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5" name="Line 52"/>
                    <p:cNvSpPr>
                      <a:spLocks noChangeShapeType="1"/>
                    </p:cNvSpPr>
                    <p:nvPr/>
                  </p:nvSpPr>
                  <p:spPr bwMode="auto">
                    <a:xfrm>
                      <a:off x="192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6" name="Line 53"/>
                    <p:cNvSpPr>
                      <a:spLocks noChangeShapeType="1"/>
                    </p:cNvSpPr>
                    <p:nvPr/>
                  </p:nvSpPr>
                  <p:spPr bwMode="auto">
                    <a:xfrm>
                      <a:off x="21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67" name="Line 54"/>
                    <p:cNvSpPr>
                      <a:spLocks noChangeShapeType="1"/>
                    </p:cNvSpPr>
                    <p:nvPr/>
                  </p:nvSpPr>
                  <p:spPr bwMode="auto">
                    <a:xfrm>
                      <a:off x="960" y="1008"/>
                      <a:ext cx="0" cy="480"/>
                    </a:xfrm>
                    <a:prstGeom prst="line">
                      <a:avLst/>
                    </a:prstGeom>
                    <a:noFill/>
                    <a:ln w="19050">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4847" name="Rectangle 55"/>
                  <p:cNvSpPr>
                    <a:spLocks noChangeArrowheads="1"/>
                  </p:cNvSpPr>
                  <p:nvPr/>
                </p:nvSpPr>
                <p:spPr bwMode="auto">
                  <a:xfrm>
                    <a:off x="768" y="1861"/>
                    <a:ext cx="1824" cy="230"/>
                  </a:xfrm>
                  <a:prstGeom prst="rect">
                    <a:avLst/>
                  </a:prstGeom>
                  <a:solidFill>
                    <a:srgbClr val="66FFFF">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4848" name="Group 56"/>
                  <p:cNvGrpSpPr>
                    <a:grpSpLocks/>
                  </p:cNvGrpSpPr>
                  <p:nvPr/>
                </p:nvGrpSpPr>
                <p:grpSpPr bwMode="auto">
                  <a:xfrm>
                    <a:off x="768" y="1488"/>
                    <a:ext cx="1780" cy="365"/>
                    <a:chOff x="2358" y="768"/>
                    <a:chExt cx="2387" cy="528"/>
                  </a:xfrm>
                </p:grpSpPr>
                <p:grpSp>
                  <p:nvGrpSpPr>
                    <p:cNvPr id="204858" name="Group 57"/>
                    <p:cNvGrpSpPr>
                      <a:grpSpLocks/>
                    </p:cNvGrpSpPr>
                    <p:nvPr/>
                  </p:nvGrpSpPr>
                  <p:grpSpPr bwMode="auto">
                    <a:xfrm>
                      <a:off x="2358" y="768"/>
                      <a:ext cx="2386" cy="528"/>
                      <a:chOff x="2358" y="768"/>
                      <a:chExt cx="2386" cy="528"/>
                    </a:xfrm>
                  </p:grpSpPr>
                  <p:sp>
                    <p:nvSpPr>
                      <p:cNvPr id="204860" name="Arc 58"/>
                      <p:cNvSpPr>
                        <a:spLocks/>
                      </p:cNvSpPr>
                      <p:nvPr/>
                    </p:nvSpPr>
                    <p:spPr bwMode="auto">
                      <a:xfrm>
                        <a:off x="2358" y="768"/>
                        <a:ext cx="2385" cy="528"/>
                      </a:xfrm>
                      <a:custGeom>
                        <a:avLst/>
                        <a:gdLst>
                          <a:gd name="T0" fmla="*/ 0 w 42329"/>
                          <a:gd name="T1" fmla="*/ 0 h 21600"/>
                          <a:gd name="T2" fmla="*/ 0 w 42329"/>
                          <a:gd name="T3" fmla="*/ 0 h 21600"/>
                          <a:gd name="T4" fmla="*/ 0 w 42329"/>
                          <a:gd name="T5" fmla="*/ 0 h 21600"/>
                          <a:gd name="T6" fmla="*/ 0 60000 65536"/>
                          <a:gd name="T7" fmla="*/ 0 60000 65536"/>
                          <a:gd name="T8" fmla="*/ 0 60000 65536"/>
                          <a:gd name="T9" fmla="*/ 0 w 42329"/>
                          <a:gd name="T10" fmla="*/ 0 h 21600"/>
                          <a:gd name="T11" fmla="*/ 42329 w 42329"/>
                          <a:gd name="T12" fmla="*/ 21600 h 21600"/>
                        </a:gdLst>
                        <a:ahLst/>
                        <a:cxnLst>
                          <a:cxn ang="T6">
                            <a:pos x="T0" y="T1"/>
                          </a:cxn>
                          <a:cxn ang="T7">
                            <a:pos x="T2" y="T3"/>
                          </a:cxn>
                          <a:cxn ang="T8">
                            <a:pos x="T4" y="T5"/>
                          </a:cxn>
                        </a:cxnLst>
                        <a:rect l="T9" t="T10" r="T11" b="T12"/>
                        <a:pathLst>
                          <a:path w="42329" h="21600" fill="none" extrusionOk="0">
                            <a:moveTo>
                              <a:pt x="42328" y="3889"/>
                            </a:moveTo>
                            <a:cubicBezTo>
                              <a:pt x="40450" y="14148"/>
                              <a:pt x="31510" y="21599"/>
                              <a:pt x="21082" y="21600"/>
                            </a:cubicBezTo>
                            <a:cubicBezTo>
                              <a:pt x="10965" y="21600"/>
                              <a:pt x="2203" y="14577"/>
                              <a:pt x="0" y="4703"/>
                            </a:cubicBezTo>
                          </a:path>
                          <a:path w="42329" h="21600" stroke="0" extrusionOk="0">
                            <a:moveTo>
                              <a:pt x="42328" y="3889"/>
                            </a:moveTo>
                            <a:cubicBezTo>
                              <a:pt x="40450" y="14148"/>
                              <a:pt x="31510" y="21599"/>
                              <a:pt x="21082" y="21600"/>
                            </a:cubicBezTo>
                            <a:cubicBezTo>
                              <a:pt x="10965" y="21600"/>
                              <a:pt x="2203" y="14577"/>
                              <a:pt x="0" y="4703"/>
                            </a:cubicBezTo>
                            <a:lnTo>
                              <a:pt x="21082" y="0"/>
                            </a:lnTo>
                            <a:lnTo>
                              <a:pt x="42328" y="3889"/>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4861" name="Rectangle 59"/>
                      <p:cNvSpPr>
                        <a:spLocks noChangeArrowheads="1"/>
                      </p:cNvSpPr>
                      <p:nvPr/>
                    </p:nvSpPr>
                    <p:spPr bwMode="auto">
                      <a:xfrm>
                        <a:off x="2367" y="768"/>
                        <a:ext cx="2377" cy="158"/>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sp>
                  <p:nvSpPr>
                    <p:cNvPr id="204859" name="Freeform 60"/>
                    <p:cNvSpPr>
                      <a:spLocks/>
                    </p:cNvSpPr>
                    <p:nvPr/>
                  </p:nvSpPr>
                  <p:spPr bwMode="auto">
                    <a:xfrm>
                      <a:off x="2367" y="768"/>
                      <a:ext cx="2378" cy="159"/>
                    </a:xfrm>
                    <a:custGeom>
                      <a:avLst/>
                      <a:gdLst>
                        <a:gd name="T0" fmla="*/ 0 w 2378"/>
                        <a:gd name="T1" fmla="*/ 79 h 159"/>
                        <a:gd name="T2" fmla="*/ 0 w 2378"/>
                        <a:gd name="T3" fmla="*/ 0 h 159"/>
                        <a:gd name="T4" fmla="*/ 2377 w 2378"/>
                        <a:gd name="T5" fmla="*/ 0 h 159"/>
                        <a:gd name="T6" fmla="*/ 2377 w 2378"/>
                        <a:gd name="T7" fmla="*/ 158 h 159"/>
                        <a:gd name="T8" fmla="*/ 0 60000 65536"/>
                        <a:gd name="T9" fmla="*/ 0 60000 65536"/>
                        <a:gd name="T10" fmla="*/ 0 60000 65536"/>
                        <a:gd name="T11" fmla="*/ 0 60000 65536"/>
                        <a:gd name="T12" fmla="*/ 0 w 2378"/>
                        <a:gd name="T13" fmla="*/ 0 h 159"/>
                        <a:gd name="T14" fmla="*/ 2378 w 2378"/>
                        <a:gd name="T15" fmla="*/ 159 h 159"/>
                      </a:gdLst>
                      <a:ahLst/>
                      <a:cxnLst>
                        <a:cxn ang="T8">
                          <a:pos x="T0" y="T1"/>
                        </a:cxn>
                        <a:cxn ang="T9">
                          <a:pos x="T2" y="T3"/>
                        </a:cxn>
                        <a:cxn ang="T10">
                          <a:pos x="T4" y="T5"/>
                        </a:cxn>
                        <a:cxn ang="T11">
                          <a:pos x="T6" y="T7"/>
                        </a:cxn>
                      </a:cxnLst>
                      <a:rect l="T12" t="T13" r="T14" b="T15"/>
                      <a:pathLst>
                        <a:path w="2378" h="159">
                          <a:moveTo>
                            <a:pt x="0" y="79"/>
                          </a:moveTo>
                          <a:lnTo>
                            <a:pt x="0" y="0"/>
                          </a:lnTo>
                          <a:lnTo>
                            <a:pt x="2377" y="0"/>
                          </a:lnTo>
                          <a:lnTo>
                            <a:pt x="2377" y="158"/>
                          </a:lnTo>
                        </a:path>
                      </a:pathLst>
                    </a:custGeom>
                    <a:noFill/>
                    <a:ln w="12700" cap="rnd" cmpd="sng">
                      <a:solidFill>
                        <a:schemeClr val="tx1"/>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pPr algn="just"/>
                      <a:endParaRPr lang="zh-CN" altLang="en-US" sz="2800">
                        <a:solidFill>
                          <a:srgbClr val="0000FF"/>
                        </a:solidFill>
                        <a:latin typeface="+mn-lt"/>
                        <a:ea typeface="+mn-ea"/>
                      </a:endParaRPr>
                    </a:p>
                  </p:txBody>
                </p:sp>
              </p:grpSp>
              <p:grpSp>
                <p:nvGrpSpPr>
                  <p:cNvPr id="204851" name="Group 63"/>
                  <p:cNvGrpSpPr>
                    <a:grpSpLocks/>
                  </p:cNvGrpSpPr>
                  <p:nvPr/>
                </p:nvGrpSpPr>
                <p:grpSpPr bwMode="auto">
                  <a:xfrm>
                    <a:off x="1056" y="1008"/>
                    <a:ext cx="1200" cy="480"/>
                    <a:chOff x="960" y="1008"/>
                    <a:chExt cx="1200" cy="480"/>
                  </a:xfrm>
                </p:grpSpPr>
                <p:sp>
                  <p:nvSpPr>
                    <p:cNvPr id="204852" name="Line 64"/>
                    <p:cNvSpPr>
                      <a:spLocks noChangeShapeType="1"/>
                    </p:cNvSpPr>
                    <p:nvPr/>
                  </p:nvSpPr>
                  <p:spPr bwMode="auto">
                    <a:xfrm>
                      <a:off x="120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3" name="Line 65"/>
                    <p:cNvSpPr>
                      <a:spLocks noChangeShapeType="1"/>
                    </p:cNvSpPr>
                    <p:nvPr/>
                  </p:nvSpPr>
                  <p:spPr bwMode="auto">
                    <a:xfrm>
                      <a:off x="144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4" name="Line 66"/>
                    <p:cNvSpPr>
                      <a:spLocks noChangeShapeType="1"/>
                    </p:cNvSpPr>
                    <p:nvPr/>
                  </p:nvSpPr>
                  <p:spPr bwMode="auto">
                    <a:xfrm>
                      <a:off x="168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5" name="Line 67"/>
                    <p:cNvSpPr>
                      <a:spLocks noChangeShapeType="1"/>
                    </p:cNvSpPr>
                    <p:nvPr/>
                  </p:nvSpPr>
                  <p:spPr bwMode="auto">
                    <a:xfrm>
                      <a:off x="192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6" name="Line 68"/>
                    <p:cNvSpPr>
                      <a:spLocks noChangeShapeType="1"/>
                    </p:cNvSpPr>
                    <p:nvPr/>
                  </p:nvSpPr>
                  <p:spPr bwMode="auto">
                    <a:xfrm>
                      <a:off x="21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4857" name="Line 69"/>
                    <p:cNvSpPr>
                      <a:spLocks noChangeShapeType="1"/>
                    </p:cNvSpPr>
                    <p:nvPr/>
                  </p:nvSpPr>
                  <p:spPr bwMode="auto">
                    <a:xfrm>
                      <a:off x="960" y="1008"/>
                      <a:ext cx="0" cy="480"/>
                    </a:xfrm>
                    <a:prstGeom prst="line">
                      <a:avLst/>
                    </a:prstGeom>
                    <a:noFill/>
                    <a:ln w="19050">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grpSp>
          <p:grpSp>
            <p:nvGrpSpPr>
              <p:cNvPr id="204813" name="Group 71"/>
              <p:cNvGrpSpPr>
                <a:grpSpLocks/>
              </p:cNvGrpSpPr>
              <p:nvPr/>
            </p:nvGrpSpPr>
            <p:grpSpPr bwMode="auto">
              <a:xfrm>
                <a:off x="1648" y="3145"/>
                <a:ext cx="1082" cy="712"/>
                <a:chOff x="960" y="2448"/>
                <a:chExt cx="1440" cy="1440"/>
              </a:xfrm>
            </p:grpSpPr>
            <p:sp>
              <p:nvSpPr>
                <p:cNvPr id="204829" name="Oval 72"/>
                <p:cNvSpPr>
                  <a:spLocks noChangeArrowheads="1"/>
                </p:cNvSpPr>
                <p:nvPr/>
              </p:nvSpPr>
              <p:spPr bwMode="auto">
                <a:xfrm>
                  <a:off x="960" y="2448"/>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0" name="Oval 73"/>
                <p:cNvSpPr>
                  <a:spLocks noChangeArrowheads="1"/>
                </p:cNvSpPr>
                <p:nvPr/>
              </p:nvSpPr>
              <p:spPr bwMode="auto">
                <a:xfrm>
                  <a:off x="992" y="2481"/>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1" name="Oval 74"/>
                <p:cNvSpPr>
                  <a:spLocks noChangeArrowheads="1"/>
                </p:cNvSpPr>
                <p:nvPr/>
              </p:nvSpPr>
              <p:spPr bwMode="auto">
                <a:xfrm>
                  <a:off x="1025" y="2513"/>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2" name="Oval 75"/>
                <p:cNvSpPr>
                  <a:spLocks noChangeArrowheads="1"/>
                </p:cNvSpPr>
                <p:nvPr/>
              </p:nvSpPr>
              <p:spPr bwMode="auto">
                <a:xfrm>
                  <a:off x="1057" y="2546"/>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3" name="Oval 76"/>
                <p:cNvSpPr>
                  <a:spLocks noChangeArrowheads="1"/>
                </p:cNvSpPr>
                <p:nvPr/>
              </p:nvSpPr>
              <p:spPr bwMode="auto">
                <a:xfrm>
                  <a:off x="1090" y="2578"/>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4" name="Oval 77"/>
                <p:cNvSpPr>
                  <a:spLocks noChangeArrowheads="1"/>
                </p:cNvSpPr>
                <p:nvPr/>
              </p:nvSpPr>
              <p:spPr bwMode="auto">
                <a:xfrm>
                  <a:off x="1123" y="2611"/>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5" name="Oval 78"/>
                <p:cNvSpPr>
                  <a:spLocks noChangeArrowheads="1"/>
                </p:cNvSpPr>
                <p:nvPr/>
              </p:nvSpPr>
              <p:spPr bwMode="auto">
                <a:xfrm>
                  <a:off x="1157" y="2645"/>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6" name="Oval 79"/>
                <p:cNvSpPr>
                  <a:spLocks noChangeArrowheads="1"/>
                </p:cNvSpPr>
                <p:nvPr/>
              </p:nvSpPr>
              <p:spPr bwMode="auto">
                <a:xfrm>
                  <a:off x="1223" y="2710"/>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7" name="Oval 80"/>
                <p:cNvSpPr>
                  <a:spLocks noChangeArrowheads="1"/>
                </p:cNvSpPr>
                <p:nvPr/>
              </p:nvSpPr>
              <p:spPr bwMode="auto">
                <a:xfrm>
                  <a:off x="1190" y="2678"/>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8" name="Oval 81"/>
                <p:cNvSpPr>
                  <a:spLocks noChangeArrowheads="1"/>
                </p:cNvSpPr>
                <p:nvPr/>
              </p:nvSpPr>
              <p:spPr bwMode="auto">
                <a:xfrm>
                  <a:off x="1237" y="2726"/>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39" name="Oval 82"/>
                <p:cNvSpPr>
                  <a:spLocks noChangeArrowheads="1"/>
                </p:cNvSpPr>
                <p:nvPr/>
              </p:nvSpPr>
              <p:spPr bwMode="auto">
                <a:xfrm>
                  <a:off x="1288" y="2775"/>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0" name="Oval 83"/>
                <p:cNvSpPr>
                  <a:spLocks noChangeArrowheads="1"/>
                </p:cNvSpPr>
                <p:nvPr/>
              </p:nvSpPr>
              <p:spPr bwMode="auto">
                <a:xfrm>
                  <a:off x="1352" y="2841"/>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1" name="Oval 84"/>
                <p:cNvSpPr>
                  <a:spLocks noChangeArrowheads="1"/>
                </p:cNvSpPr>
                <p:nvPr/>
              </p:nvSpPr>
              <p:spPr bwMode="auto">
                <a:xfrm>
                  <a:off x="1403" y="2890"/>
                  <a:ext cx="554" cy="55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2" name="Oval 85"/>
                <p:cNvSpPr>
                  <a:spLocks noChangeArrowheads="1"/>
                </p:cNvSpPr>
                <p:nvPr/>
              </p:nvSpPr>
              <p:spPr bwMode="auto">
                <a:xfrm>
                  <a:off x="1472" y="2959"/>
                  <a:ext cx="416" cy="418"/>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43" name="Oval 86"/>
                <p:cNvSpPr>
                  <a:spLocks noChangeArrowheads="1"/>
                </p:cNvSpPr>
                <p:nvPr/>
              </p:nvSpPr>
              <p:spPr bwMode="auto">
                <a:xfrm>
                  <a:off x="1550" y="3038"/>
                  <a:ext cx="260" cy="26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4814" name="Group 87"/>
              <p:cNvGrpSpPr>
                <a:grpSpLocks/>
              </p:cNvGrpSpPr>
              <p:nvPr/>
            </p:nvGrpSpPr>
            <p:grpSpPr bwMode="auto">
              <a:xfrm>
                <a:off x="3813" y="3198"/>
                <a:ext cx="1082" cy="685"/>
                <a:chOff x="3504" y="2544"/>
                <a:chExt cx="1440" cy="1440"/>
              </a:xfrm>
            </p:grpSpPr>
            <p:sp>
              <p:nvSpPr>
                <p:cNvPr id="204815" name="Oval 88"/>
                <p:cNvSpPr>
                  <a:spLocks noChangeArrowheads="1"/>
                </p:cNvSpPr>
                <p:nvPr/>
              </p:nvSpPr>
              <p:spPr bwMode="auto">
                <a:xfrm>
                  <a:off x="3504" y="2544"/>
                  <a:ext cx="1440" cy="144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6" name="Oval 89"/>
                <p:cNvSpPr>
                  <a:spLocks noChangeArrowheads="1"/>
                </p:cNvSpPr>
                <p:nvPr/>
              </p:nvSpPr>
              <p:spPr bwMode="auto">
                <a:xfrm>
                  <a:off x="3536" y="2577"/>
                  <a:ext cx="1376" cy="137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7" name="Oval 90"/>
                <p:cNvSpPr>
                  <a:spLocks noChangeArrowheads="1"/>
                </p:cNvSpPr>
                <p:nvPr/>
              </p:nvSpPr>
              <p:spPr bwMode="auto">
                <a:xfrm>
                  <a:off x="3569" y="2609"/>
                  <a:ext cx="1310" cy="131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8" name="Oval 91"/>
                <p:cNvSpPr>
                  <a:spLocks noChangeArrowheads="1"/>
                </p:cNvSpPr>
                <p:nvPr/>
              </p:nvSpPr>
              <p:spPr bwMode="auto">
                <a:xfrm>
                  <a:off x="3601" y="2642"/>
                  <a:ext cx="1246" cy="12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19" name="Oval 92"/>
                <p:cNvSpPr>
                  <a:spLocks noChangeArrowheads="1"/>
                </p:cNvSpPr>
                <p:nvPr/>
              </p:nvSpPr>
              <p:spPr bwMode="auto">
                <a:xfrm>
                  <a:off x="3634" y="2674"/>
                  <a:ext cx="1180" cy="1180"/>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0" name="Oval 93"/>
                <p:cNvSpPr>
                  <a:spLocks noChangeArrowheads="1"/>
                </p:cNvSpPr>
                <p:nvPr/>
              </p:nvSpPr>
              <p:spPr bwMode="auto">
                <a:xfrm>
                  <a:off x="3667" y="2707"/>
                  <a:ext cx="1114" cy="111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1" name="Oval 94"/>
                <p:cNvSpPr>
                  <a:spLocks noChangeArrowheads="1"/>
                </p:cNvSpPr>
                <p:nvPr/>
              </p:nvSpPr>
              <p:spPr bwMode="auto">
                <a:xfrm>
                  <a:off x="3701" y="2741"/>
                  <a:ext cx="1046" cy="104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2" name="Oval 95"/>
                <p:cNvSpPr>
                  <a:spLocks noChangeArrowheads="1"/>
                </p:cNvSpPr>
                <p:nvPr/>
              </p:nvSpPr>
              <p:spPr bwMode="auto">
                <a:xfrm>
                  <a:off x="3767" y="2806"/>
                  <a:ext cx="914" cy="916"/>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3" name="Oval 96"/>
                <p:cNvSpPr>
                  <a:spLocks noChangeArrowheads="1"/>
                </p:cNvSpPr>
                <p:nvPr/>
              </p:nvSpPr>
              <p:spPr bwMode="auto">
                <a:xfrm>
                  <a:off x="3734" y="2774"/>
                  <a:ext cx="980" cy="9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4" name="Oval 97"/>
                <p:cNvSpPr>
                  <a:spLocks noChangeArrowheads="1"/>
                </p:cNvSpPr>
                <p:nvPr/>
              </p:nvSpPr>
              <p:spPr bwMode="auto">
                <a:xfrm>
                  <a:off x="3781" y="2822"/>
                  <a:ext cx="886" cy="88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5" name="Oval 98"/>
                <p:cNvSpPr>
                  <a:spLocks noChangeArrowheads="1"/>
                </p:cNvSpPr>
                <p:nvPr/>
              </p:nvSpPr>
              <p:spPr bwMode="auto">
                <a:xfrm>
                  <a:off x="3832" y="2871"/>
                  <a:ext cx="784" cy="78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6" name="Oval 99"/>
                <p:cNvSpPr>
                  <a:spLocks noChangeArrowheads="1"/>
                </p:cNvSpPr>
                <p:nvPr/>
              </p:nvSpPr>
              <p:spPr bwMode="auto">
                <a:xfrm>
                  <a:off x="3896" y="2937"/>
                  <a:ext cx="656" cy="65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7" name="Oval 100"/>
                <p:cNvSpPr>
                  <a:spLocks noChangeArrowheads="1"/>
                </p:cNvSpPr>
                <p:nvPr/>
              </p:nvSpPr>
              <p:spPr bwMode="auto">
                <a:xfrm>
                  <a:off x="3947" y="2976"/>
                  <a:ext cx="565" cy="56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4828" name="Oval 101"/>
                <p:cNvSpPr>
                  <a:spLocks noChangeArrowheads="1"/>
                </p:cNvSpPr>
                <p:nvPr/>
              </p:nvSpPr>
              <p:spPr bwMode="auto">
                <a:xfrm>
                  <a:off x="4032" y="3072"/>
                  <a:ext cx="384" cy="384"/>
                </a:xfrm>
                <a:prstGeom prst="ellipse">
                  <a:avLst/>
                </a:prstGeom>
                <a:solidFill>
                  <a:srgbClr val="FFCC00"/>
                </a:solidFill>
                <a:ln>
                  <a:noFill/>
                </a:ln>
                <a:extLst>
                  <a:ext uri="{91240B29-F687-4F45-9708-019B960494DF}">
                    <a14:hiddenLine xmlns:a14="http://schemas.microsoft.com/office/drawing/2010/main" w="12700">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3" name="矩形 2"/>
                <p:cNvSpPr/>
                <p:nvPr/>
              </p:nvSpPr>
              <p:spPr>
                <a:xfrm>
                  <a:off x="6986535" y="4534778"/>
                  <a:ext cx="233531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&lt;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3" name="矩形 2"/>
                <p:cNvSpPr>
                  <a:spLocks noRot="1" noChangeAspect="1" noMove="1" noResize="1" noEditPoints="1" noAdjustHandles="1" noChangeArrowheads="1" noChangeShapeType="1" noTextEdit="1"/>
                </p:cNvSpPr>
                <p:nvPr/>
              </p:nvSpPr>
              <p:spPr>
                <a:xfrm>
                  <a:off x="6986535" y="4534778"/>
                  <a:ext cx="2335319" cy="52322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0" name="矩形 99"/>
                <p:cNvSpPr/>
                <p:nvPr/>
              </p:nvSpPr>
              <p:spPr>
                <a:xfrm>
                  <a:off x="6889747" y="3645178"/>
                  <a:ext cx="6497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1</m:t>
                            </m:r>
                          </m:sub>
                        </m:sSub>
                      </m:oMath>
                    </m:oMathPara>
                  </a14:m>
                  <a:endParaRPr lang="zh-CN" altLang="en-US" sz="2800" dirty="0"/>
                </a:p>
              </p:txBody>
            </p:sp>
          </mc:Choice>
          <mc:Fallback xmlns="">
            <p:sp>
              <p:nvSpPr>
                <p:cNvPr id="100" name="矩形 99"/>
                <p:cNvSpPr>
                  <a:spLocks noRot="1" noChangeAspect="1" noMove="1" noResize="1" noEditPoints="1" noAdjustHandles="1" noChangeArrowheads="1" noChangeShapeType="1" noTextEdit="1"/>
                </p:cNvSpPr>
                <p:nvPr/>
              </p:nvSpPr>
              <p:spPr>
                <a:xfrm>
                  <a:off x="6889747" y="3645178"/>
                  <a:ext cx="649729" cy="523220"/>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1" name="矩形 100"/>
                <p:cNvSpPr/>
                <p:nvPr/>
              </p:nvSpPr>
              <p:spPr>
                <a:xfrm>
                  <a:off x="8876869" y="3903567"/>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2</m:t>
                            </m:r>
                          </m:sub>
                        </m:sSub>
                      </m:oMath>
                    </m:oMathPara>
                  </a14:m>
                  <a:endParaRPr lang="zh-CN" altLang="en-US" sz="2800" dirty="0"/>
                </a:p>
              </p:txBody>
            </p:sp>
          </mc:Choice>
          <mc:Fallback xmlns="">
            <p:sp>
              <p:nvSpPr>
                <p:cNvPr id="101" name="矩形 100"/>
                <p:cNvSpPr>
                  <a:spLocks noRot="1" noChangeAspect="1" noMove="1" noResize="1" noEditPoints="1" noAdjustHandles="1" noChangeArrowheads="1" noChangeShapeType="1" noTextEdit="1"/>
                </p:cNvSpPr>
                <p:nvPr/>
              </p:nvSpPr>
              <p:spPr>
                <a:xfrm>
                  <a:off x="8876869" y="3903567"/>
                  <a:ext cx="658001"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2" name="矩形 101"/>
                <p:cNvSpPr/>
                <p:nvPr/>
              </p:nvSpPr>
              <p:spPr>
                <a:xfrm>
                  <a:off x="6868325" y="4138629"/>
                  <a:ext cx="65800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𝑛</m:t>
                            </m:r>
                          </m:e>
                          <m:sub>
                            <m:r>
                              <a:rPr lang="en-US" altLang="zh-CN" sz="2800" i="1">
                                <a:solidFill>
                                  <a:srgbClr val="0000FF"/>
                                </a:solidFill>
                                <a:latin typeface="Cambria Math" panose="02040503050406030204" pitchFamily="18" charset="0"/>
                                <a:ea typeface="Cambria Math" panose="02040503050406030204" pitchFamily="18" charset="0"/>
                              </a:rPr>
                              <m:t>3</m:t>
                            </m:r>
                          </m:sub>
                        </m:sSub>
                      </m:oMath>
                    </m:oMathPara>
                  </a14:m>
                  <a:endParaRPr lang="zh-CN" altLang="en-US" sz="2800" dirty="0"/>
                </a:p>
              </p:txBody>
            </p:sp>
          </mc:Choice>
          <mc:Fallback xmlns="">
            <p:sp>
              <p:nvSpPr>
                <p:cNvPr id="102" name="矩形 101"/>
                <p:cNvSpPr>
                  <a:spLocks noRot="1" noChangeAspect="1" noMove="1" noResize="1" noEditPoints="1" noAdjustHandles="1" noChangeArrowheads="1" noChangeShapeType="1" noTextEdit="1"/>
                </p:cNvSpPr>
                <p:nvPr/>
              </p:nvSpPr>
              <p:spPr>
                <a:xfrm>
                  <a:off x="6868325" y="4138629"/>
                  <a:ext cx="658001"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3" name="矩形 102"/>
                <p:cNvSpPr/>
                <p:nvPr/>
              </p:nvSpPr>
              <p:spPr>
                <a:xfrm>
                  <a:off x="4376281" y="4019365"/>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p>
              </p:txBody>
            </p:sp>
          </mc:Choice>
          <mc:Fallback xmlns="">
            <p:sp>
              <p:nvSpPr>
                <p:cNvPr id="103" name="矩形 102"/>
                <p:cNvSpPr>
                  <a:spLocks noRot="1" noChangeAspect="1" noMove="1" noResize="1" noEditPoints="1" noAdjustHandles="1" noChangeArrowheads="1" noChangeShapeType="1" noTextEdit="1"/>
                </p:cNvSpPr>
                <p:nvPr/>
              </p:nvSpPr>
              <p:spPr>
                <a:xfrm>
                  <a:off x="4376281" y="4019365"/>
                  <a:ext cx="496996"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4" name="矩形 103"/>
                <p:cNvSpPr/>
                <p:nvPr/>
              </p:nvSpPr>
              <p:spPr>
                <a:xfrm>
                  <a:off x="4370608" y="4407289"/>
                  <a:ext cx="49699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oMath>
                    </m:oMathPara>
                  </a14:m>
                  <a:endParaRPr lang="zh-CN" altLang="en-US" sz="2800" dirty="0"/>
                </a:p>
              </p:txBody>
            </p:sp>
          </mc:Choice>
          <mc:Fallback xmlns="">
            <p:sp>
              <p:nvSpPr>
                <p:cNvPr id="104" name="矩形 103"/>
                <p:cNvSpPr>
                  <a:spLocks noRot="1" noChangeAspect="1" noMove="1" noResize="1" noEditPoints="1" noAdjustHandles="1" noChangeArrowheads="1" noChangeShapeType="1" noTextEdit="1"/>
                </p:cNvSpPr>
                <p:nvPr/>
              </p:nvSpPr>
              <p:spPr>
                <a:xfrm>
                  <a:off x="4370608" y="4407289"/>
                  <a:ext cx="496996" cy="523220"/>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1663678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4802"/>
                                        </p:tgtEl>
                                        <p:attrNameLst>
                                          <p:attrName>style.visibility</p:attrName>
                                        </p:attrNameLst>
                                      </p:cBhvr>
                                      <p:to>
                                        <p:strVal val="visible"/>
                                      </p:to>
                                    </p:set>
                                    <p:animEffect transition="in" filter="wipe(left)">
                                      <p:cBhvr>
                                        <p:cTn id="7" dur="500"/>
                                        <p:tgtEl>
                                          <p:spTgt spid="204802"/>
                                        </p:tgtEl>
                                      </p:cBhvr>
                                    </p:animEffect>
                                  </p:childTnLst>
                                </p:cTn>
                              </p:par>
                            </p:childTnLst>
                          </p:cTn>
                        </p:par>
                      </p:childTnLst>
                    </p:cTn>
                  </p:par>
                  <p:par>
                    <p:cTn id="8" fill="hold">
                      <p:stCondLst>
                        <p:cond delay="indefinite"/>
                      </p:stCondLst>
                      <p:childTnLst>
                        <p:par>
                          <p:cTn id="9" fill="hold">
                            <p:stCondLst>
                              <p:cond delay="0"/>
                            </p:stCondLst>
                            <p:childTnLst>
                              <p:par>
                                <p:cTn id="10" presetID="17" presetClass="entr" presetSubtype="10"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 calcmode="lin" valueType="num">
                                      <p:cBhvr>
                                        <p:cTn id="12" dur="500" fill="hold"/>
                                        <p:tgtEl>
                                          <p:spTgt spid="18"/>
                                        </p:tgtEl>
                                        <p:attrNameLst>
                                          <p:attrName>ppt_w</p:attrName>
                                        </p:attrNameLst>
                                      </p:cBhvr>
                                      <p:tavLst>
                                        <p:tav tm="0">
                                          <p:val>
                                            <p:fltVal val="0"/>
                                          </p:val>
                                        </p:tav>
                                        <p:tav tm="100000">
                                          <p:val>
                                            <p:strVal val="#ppt_w"/>
                                          </p:val>
                                        </p:tav>
                                      </p:tavLst>
                                    </p:anim>
                                    <p:anim calcmode="lin" valueType="num">
                                      <p:cBhvr>
                                        <p:cTn id="13" dur="500" fill="hold"/>
                                        <p:tgtEl>
                                          <p:spTgt spid="18"/>
                                        </p:tgtEl>
                                        <p:attrNameLst>
                                          <p:attrName>ppt_h</p:attrName>
                                        </p:attrNameLst>
                                      </p:cBhvr>
                                      <p:tavLst>
                                        <p:tav tm="0">
                                          <p:val>
                                            <p:strVal val="#ppt_h"/>
                                          </p:val>
                                        </p:tav>
                                        <p:tav tm="100000">
                                          <p:val>
                                            <p:strVal val="#ppt_h"/>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7" presetClass="entr" presetSubtype="1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 calcmode="lin" valueType="num">
                                      <p:cBhvr>
                                        <p:cTn id="18" dur="500" fill="hold"/>
                                        <p:tgtEl>
                                          <p:spTgt spid="19"/>
                                        </p:tgtEl>
                                        <p:attrNameLst>
                                          <p:attrName>ppt_w</p:attrName>
                                        </p:attrNameLst>
                                      </p:cBhvr>
                                      <p:tavLst>
                                        <p:tav tm="0">
                                          <p:val>
                                            <p:fltVal val="0"/>
                                          </p:val>
                                        </p:tav>
                                        <p:tav tm="100000">
                                          <p:val>
                                            <p:strVal val="#ppt_w"/>
                                          </p:val>
                                        </p:tav>
                                      </p:tavLst>
                                    </p:anim>
                                    <p:anim calcmode="lin" valueType="num">
                                      <p:cBhvr>
                                        <p:cTn id="19" dur="500" fill="hold"/>
                                        <p:tgtEl>
                                          <p:spTgt spid="19"/>
                                        </p:tgtEl>
                                        <p:attrNameLst>
                                          <p:attrName>ppt_h</p:attrName>
                                        </p:attrNameLst>
                                      </p:cBhvr>
                                      <p:tavLst>
                                        <p:tav tm="0">
                                          <p:val>
                                            <p:strVal val="#ppt_h"/>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7" presetClass="entr" presetSubtype="0" fill="hold" grpId="0" nodeType="clickEffect">
                                  <p:stCondLst>
                                    <p:cond delay="0"/>
                                  </p:stCondLst>
                                  <p:iterate type="lt">
                                    <p:tmPct val="50000"/>
                                  </p:iterate>
                                  <p:childTnLst>
                                    <p:set>
                                      <p:cBhvr>
                                        <p:cTn id="23" dur="1" fill="hold">
                                          <p:stCondLst>
                                            <p:cond delay="0"/>
                                          </p:stCondLst>
                                        </p:cTn>
                                        <p:tgtEl>
                                          <p:spTgt spid="412742"/>
                                        </p:tgtEl>
                                        <p:attrNameLst>
                                          <p:attrName>style.visibility</p:attrName>
                                        </p:attrNameLst>
                                      </p:cBhvr>
                                      <p:to>
                                        <p:strVal val="visible"/>
                                      </p:to>
                                    </p:set>
                                    <p:anim calcmode="discrete" valueType="clr">
                                      <p:cBhvr override="childStyle">
                                        <p:cTn id="24" dur="80"/>
                                        <p:tgtEl>
                                          <p:spTgt spid="412742"/>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412742"/>
                                        </p:tgtEl>
                                        <p:attrNameLst>
                                          <p:attrName>fillcolor</p:attrName>
                                        </p:attrNameLst>
                                      </p:cBhvr>
                                      <p:tavLst>
                                        <p:tav tm="0">
                                          <p:val>
                                            <p:clrVal>
                                              <a:schemeClr val="accent2"/>
                                            </p:clrVal>
                                          </p:val>
                                        </p:tav>
                                        <p:tav tm="50000">
                                          <p:val>
                                            <p:clrVal>
                                              <a:schemeClr val="hlink"/>
                                            </p:clrVal>
                                          </p:val>
                                        </p:tav>
                                      </p:tavLst>
                                    </p:anim>
                                    <p:set>
                                      <p:cBhvr>
                                        <p:cTn id="26" dur="80"/>
                                        <p:tgtEl>
                                          <p:spTgt spid="412742"/>
                                        </p:tgtEl>
                                        <p:attrNameLst>
                                          <p:attrName>fill.type</p:attrName>
                                        </p:attrNameLst>
                                      </p:cBhvr>
                                      <p:to>
                                        <p:strVal val="solid"/>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wipe(left)">
                                      <p:cBhvr>
                                        <p:cTn id="3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02" grpId="0"/>
      <p:bldP spid="41274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80" name="Rectangle 10"/>
          <p:cNvSpPr>
            <a:spLocks noChangeArrowheads="1"/>
          </p:cNvSpPr>
          <p:nvPr/>
        </p:nvSpPr>
        <p:spPr bwMode="auto">
          <a:xfrm>
            <a:off x="3000375" y="1916113"/>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r>
              <a:rPr kumimoji="0" lang="zh-CN" altLang="en-US" sz="2800" dirty="0">
                <a:solidFill>
                  <a:srgbClr val="0000FF"/>
                </a:solidFill>
                <a:latin typeface="+mn-lt"/>
                <a:ea typeface="+mn-ea"/>
              </a:rPr>
              <a:t>测量透镜的曲率半径</a:t>
            </a:r>
          </a:p>
        </p:txBody>
      </p:sp>
      <p:pic>
        <p:nvPicPr>
          <p:cNvPr id="54281" name="Picture 11"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11451" y="2058988"/>
            <a:ext cx="207963" cy="20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909" name="AutoShape 65"/>
          <p:cNvSpPr>
            <a:spLocks/>
          </p:cNvSpPr>
          <p:nvPr/>
        </p:nvSpPr>
        <p:spPr bwMode="auto">
          <a:xfrm>
            <a:off x="3098295" y="3127099"/>
            <a:ext cx="215900" cy="720725"/>
          </a:xfrm>
          <a:prstGeom prst="leftBrace">
            <a:avLst>
              <a:gd name="adj1" fmla="val 27819"/>
              <a:gd name="adj2" fmla="val 50000"/>
            </a:avLst>
          </a:prstGeom>
          <a:noFill/>
          <a:ln w="28575">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54283" name="AutoShape 66"/>
          <p:cNvSpPr>
            <a:spLocks noChangeArrowheads="1"/>
          </p:cNvSpPr>
          <p:nvPr/>
        </p:nvSpPr>
        <p:spPr bwMode="auto">
          <a:xfrm rot="20127766">
            <a:off x="2672241" y="3398150"/>
            <a:ext cx="615877" cy="2157363"/>
          </a:xfrm>
          <a:prstGeom prst="curvedRightArrow">
            <a:avLst>
              <a:gd name="adj1" fmla="val 43223"/>
              <a:gd name="adj2" fmla="val 86447"/>
              <a:gd name="adj3" fmla="val 33333"/>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56" name="WordArt 122"/>
          <p:cNvSpPr>
            <a:spLocks noChangeArrowheads="1" noChangeShapeType="1" noTextEdit="1"/>
          </p:cNvSpPr>
          <p:nvPr/>
        </p:nvSpPr>
        <p:spPr bwMode="auto">
          <a:xfrm>
            <a:off x="2351088" y="836613"/>
            <a:ext cx="1657350" cy="792162"/>
          </a:xfrm>
          <a:prstGeom prst="rect">
            <a:avLst/>
          </a:prstGeom>
        </p:spPr>
        <p:txBody>
          <a:bodyPr wrap="none" fromWordArt="1">
            <a:prstTxWarp prst="textFadeUp">
              <a:avLst>
                <a:gd name="adj" fmla="val 9991"/>
              </a:avLst>
            </a:prstTxWarp>
          </a:bodyPr>
          <a:lstStyle/>
          <a:p>
            <a:pPr algn="just"/>
            <a:r>
              <a:rPr lang="zh-CN" altLang="en-US" sz="2800" kern="10" dirty="0">
                <a:ln w="12700">
                  <a:solidFill>
                    <a:srgbClr val="B2B2B2"/>
                  </a:solidFill>
                  <a:miter lim="800000"/>
                  <a:headEnd/>
                  <a:tailEnd/>
                </a:ln>
                <a:solidFill>
                  <a:srgbClr val="0000FF"/>
                </a:solidFill>
                <a:effectLst>
                  <a:outerShdw dist="35921" dir="2700000" sy="50000" rotWithShape="0">
                    <a:srgbClr val="875B0D">
                      <a:alpha val="70000"/>
                    </a:srgbClr>
                  </a:outerShdw>
                </a:effectLst>
                <a:latin typeface="+mn-lt"/>
                <a:ea typeface="+mn-ea"/>
              </a:rPr>
              <a:t>应用</a:t>
            </a:r>
          </a:p>
        </p:txBody>
      </p:sp>
      <mc:AlternateContent xmlns:mc="http://schemas.openxmlformats.org/markup-compatibility/2006" xmlns:a14="http://schemas.microsoft.com/office/drawing/2010/main">
        <mc:Choice Requires="a14">
          <p:sp>
            <p:nvSpPr>
              <p:cNvPr id="65" name="矩形 64"/>
              <p:cNvSpPr/>
              <p:nvPr/>
            </p:nvSpPr>
            <p:spPr>
              <a:xfrm>
                <a:off x="3314195" y="2877336"/>
                <a:ext cx="1710212" cy="540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5" name="矩形 64"/>
              <p:cNvSpPr>
                <a:spLocks noRot="1" noChangeAspect="1" noMove="1" noResize="1" noEditPoints="1" noAdjustHandles="1" noChangeArrowheads="1" noChangeShapeType="1" noTextEdit="1"/>
              </p:cNvSpPr>
              <p:nvPr/>
            </p:nvSpPr>
            <p:spPr>
              <a:xfrm>
                <a:off x="3314195" y="2877336"/>
                <a:ext cx="1710212" cy="5402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6" name="矩形 65"/>
              <p:cNvSpPr/>
              <p:nvPr/>
            </p:nvSpPr>
            <p:spPr>
              <a:xfrm>
                <a:off x="3326460" y="3449125"/>
                <a:ext cx="3151184" cy="5402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Sup>
                        <m:sSubSupPr>
                          <m:ctrlPr>
                            <a:rPr lang="en-US" altLang="zh-CN" sz="280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e>
                      </m:d>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solidFill>
                    <a:srgbClr val="0000FF"/>
                  </a:solidFill>
                </a:endParaRPr>
              </a:p>
            </p:txBody>
          </p:sp>
        </mc:Choice>
        <mc:Fallback xmlns="">
          <p:sp>
            <p:nvSpPr>
              <p:cNvPr id="66" name="矩形 65"/>
              <p:cNvSpPr>
                <a:spLocks noRot="1" noChangeAspect="1" noMove="1" noResize="1" noEditPoints="1" noAdjustHandles="1" noChangeArrowheads="1" noChangeShapeType="1" noTextEdit="1"/>
              </p:cNvSpPr>
              <p:nvPr/>
            </p:nvSpPr>
            <p:spPr>
              <a:xfrm>
                <a:off x="3326460" y="3449125"/>
                <a:ext cx="3151184" cy="540276"/>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7" name="矩形 66"/>
              <p:cNvSpPr/>
              <p:nvPr/>
            </p:nvSpPr>
            <p:spPr>
              <a:xfrm>
                <a:off x="3593021" y="4561210"/>
                <a:ext cx="2528321"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dirty="0">
                  <a:solidFill>
                    <a:srgbClr val="0000FF"/>
                  </a:solidFill>
                </a:endParaRPr>
              </a:p>
            </p:txBody>
          </p:sp>
        </mc:Choice>
        <mc:Fallback xmlns="">
          <p:sp>
            <p:nvSpPr>
              <p:cNvPr id="67" name="矩形 66"/>
              <p:cNvSpPr>
                <a:spLocks noRot="1" noChangeAspect="1" noMove="1" noResize="1" noEditPoints="1" noAdjustHandles="1" noChangeArrowheads="1" noChangeShapeType="1" noTextEdit="1"/>
              </p:cNvSpPr>
              <p:nvPr/>
            </p:nvSpPr>
            <p:spPr>
              <a:xfrm>
                <a:off x="3593021" y="4561210"/>
                <a:ext cx="2528321" cy="968150"/>
              </a:xfrm>
              <a:prstGeom prst="rect">
                <a:avLst/>
              </a:prstGeom>
              <a:blipFill>
                <a:blip r:embed="rId8"/>
                <a:stretch>
                  <a:fillRect/>
                </a:stretch>
              </a:blipFill>
            </p:spPr>
            <p:txBody>
              <a:bodyPr/>
              <a:lstStyle/>
              <a:p>
                <a:r>
                  <a:rPr lang="zh-CN" altLang="en-US">
                    <a:noFill/>
                  </a:rPr>
                  <a:t> </a:t>
                </a:r>
              </a:p>
            </p:txBody>
          </p:sp>
        </mc:Fallback>
      </mc:AlternateContent>
      <p:grpSp>
        <p:nvGrpSpPr>
          <p:cNvPr id="2" name="组合 1"/>
          <p:cNvGrpSpPr/>
          <p:nvPr/>
        </p:nvGrpSpPr>
        <p:grpSpPr>
          <a:xfrm>
            <a:off x="8275595" y="1877221"/>
            <a:ext cx="3240087" cy="4441651"/>
            <a:chOff x="8275595" y="1877221"/>
            <a:chExt cx="3240087" cy="4441651"/>
          </a:xfrm>
        </p:grpSpPr>
        <p:grpSp>
          <p:nvGrpSpPr>
            <p:cNvPr id="206855" name="Group 69"/>
            <p:cNvGrpSpPr>
              <a:grpSpLocks/>
            </p:cNvGrpSpPr>
            <p:nvPr/>
          </p:nvGrpSpPr>
          <p:grpSpPr bwMode="auto">
            <a:xfrm>
              <a:off x="8275595" y="1877221"/>
              <a:ext cx="3240087" cy="4319588"/>
              <a:chOff x="2976" y="576"/>
              <a:chExt cx="2448" cy="3408"/>
            </a:xfrm>
          </p:grpSpPr>
          <p:grpSp>
            <p:nvGrpSpPr>
              <p:cNvPr id="206857" name="Group 70"/>
              <p:cNvGrpSpPr>
                <a:grpSpLocks/>
              </p:cNvGrpSpPr>
              <p:nvPr/>
            </p:nvGrpSpPr>
            <p:grpSpPr bwMode="auto">
              <a:xfrm>
                <a:off x="2976" y="576"/>
                <a:ext cx="2448" cy="3408"/>
                <a:chOff x="2976" y="576"/>
                <a:chExt cx="2448" cy="3408"/>
              </a:xfrm>
            </p:grpSpPr>
            <p:sp>
              <p:nvSpPr>
                <p:cNvPr id="206863" name="Rectangle 71"/>
                <p:cNvSpPr>
                  <a:spLocks noChangeArrowheads="1"/>
                </p:cNvSpPr>
                <p:nvPr/>
              </p:nvSpPr>
              <p:spPr bwMode="auto">
                <a:xfrm>
                  <a:off x="2976" y="576"/>
                  <a:ext cx="2448" cy="340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206864" name="Group 72"/>
                <p:cNvGrpSpPr>
                  <a:grpSpLocks/>
                </p:cNvGrpSpPr>
                <p:nvPr/>
              </p:nvGrpSpPr>
              <p:grpSpPr bwMode="auto">
                <a:xfrm>
                  <a:off x="3600" y="2523"/>
                  <a:ext cx="1200" cy="1152"/>
                  <a:chOff x="864" y="2523"/>
                  <a:chExt cx="1200" cy="1152"/>
                </a:xfrm>
              </p:grpSpPr>
              <p:sp>
                <p:nvSpPr>
                  <p:cNvPr id="206892" name="Oval 73"/>
                  <p:cNvSpPr>
                    <a:spLocks noChangeArrowheads="1"/>
                  </p:cNvSpPr>
                  <p:nvPr/>
                </p:nvSpPr>
                <p:spPr bwMode="auto">
                  <a:xfrm>
                    <a:off x="864" y="2523"/>
                    <a:ext cx="1200" cy="1152"/>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3" name="Oval 74"/>
                  <p:cNvSpPr>
                    <a:spLocks noChangeArrowheads="1"/>
                  </p:cNvSpPr>
                  <p:nvPr/>
                </p:nvSpPr>
                <p:spPr bwMode="auto">
                  <a:xfrm>
                    <a:off x="891" y="2549"/>
                    <a:ext cx="1146" cy="11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4" name="Oval 75"/>
                  <p:cNvSpPr>
                    <a:spLocks noChangeArrowheads="1"/>
                  </p:cNvSpPr>
                  <p:nvPr/>
                </p:nvSpPr>
                <p:spPr bwMode="auto">
                  <a:xfrm>
                    <a:off x="918" y="2575"/>
                    <a:ext cx="1092" cy="104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5" name="Oval 76"/>
                  <p:cNvSpPr>
                    <a:spLocks noChangeArrowheads="1"/>
                  </p:cNvSpPr>
                  <p:nvPr/>
                </p:nvSpPr>
                <p:spPr bwMode="auto">
                  <a:xfrm>
                    <a:off x="945" y="2601"/>
                    <a:ext cx="1038" cy="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6" name="Oval 77"/>
                  <p:cNvSpPr>
                    <a:spLocks noChangeArrowheads="1"/>
                  </p:cNvSpPr>
                  <p:nvPr/>
                </p:nvSpPr>
                <p:spPr bwMode="auto">
                  <a:xfrm>
                    <a:off x="972" y="2627"/>
                    <a:ext cx="984" cy="94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7" name="Oval 78"/>
                  <p:cNvSpPr>
                    <a:spLocks noChangeArrowheads="1"/>
                  </p:cNvSpPr>
                  <p:nvPr/>
                </p:nvSpPr>
                <p:spPr bwMode="auto">
                  <a:xfrm>
                    <a:off x="1000" y="2653"/>
                    <a:ext cx="928" cy="8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8" name="Oval 79"/>
                  <p:cNvSpPr>
                    <a:spLocks noChangeArrowheads="1"/>
                  </p:cNvSpPr>
                  <p:nvPr/>
                </p:nvSpPr>
                <p:spPr bwMode="auto">
                  <a:xfrm>
                    <a:off x="1028" y="2681"/>
                    <a:ext cx="872" cy="83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99" name="Oval 80"/>
                  <p:cNvSpPr>
                    <a:spLocks noChangeArrowheads="1"/>
                  </p:cNvSpPr>
                  <p:nvPr/>
                </p:nvSpPr>
                <p:spPr bwMode="auto">
                  <a:xfrm>
                    <a:off x="1083" y="2733"/>
                    <a:ext cx="762" cy="7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0" name="Oval 81"/>
                  <p:cNvSpPr>
                    <a:spLocks noChangeArrowheads="1"/>
                  </p:cNvSpPr>
                  <p:nvPr/>
                </p:nvSpPr>
                <p:spPr bwMode="auto">
                  <a:xfrm>
                    <a:off x="1056" y="2707"/>
                    <a:ext cx="816" cy="78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1" name="Oval 82"/>
                  <p:cNvSpPr>
                    <a:spLocks noChangeArrowheads="1"/>
                  </p:cNvSpPr>
                  <p:nvPr/>
                </p:nvSpPr>
                <p:spPr bwMode="auto">
                  <a:xfrm>
                    <a:off x="1095" y="2745"/>
                    <a:ext cx="738" cy="70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2" name="Oval 83"/>
                  <p:cNvSpPr>
                    <a:spLocks noChangeArrowheads="1"/>
                  </p:cNvSpPr>
                  <p:nvPr/>
                </p:nvSpPr>
                <p:spPr bwMode="auto">
                  <a:xfrm>
                    <a:off x="1137" y="2785"/>
                    <a:ext cx="654" cy="6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3" name="Oval 84"/>
                  <p:cNvSpPr>
                    <a:spLocks noChangeArrowheads="1"/>
                  </p:cNvSpPr>
                  <p:nvPr/>
                </p:nvSpPr>
                <p:spPr bwMode="auto">
                  <a:xfrm>
                    <a:off x="1191" y="2837"/>
                    <a:ext cx="546" cy="52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4" name="Oval 85"/>
                  <p:cNvSpPr>
                    <a:spLocks noChangeArrowheads="1"/>
                  </p:cNvSpPr>
                  <p:nvPr/>
                </p:nvSpPr>
                <p:spPr bwMode="auto">
                  <a:xfrm>
                    <a:off x="1233" y="2877"/>
                    <a:ext cx="462" cy="4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5" name="Oval 86"/>
                  <p:cNvSpPr>
                    <a:spLocks noChangeArrowheads="1"/>
                  </p:cNvSpPr>
                  <p:nvPr/>
                </p:nvSpPr>
                <p:spPr bwMode="auto">
                  <a:xfrm>
                    <a:off x="1291" y="2932"/>
                    <a:ext cx="346" cy="334"/>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906" name="Oval 87"/>
                  <p:cNvSpPr>
                    <a:spLocks noChangeArrowheads="1"/>
                  </p:cNvSpPr>
                  <p:nvPr/>
                </p:nvSpPr>
                <p:spPr bwMode="auto">
                  <a:xfrm>
                    <a:off x="1356" y="2995"/>
                    <a:ext cx="216" cy="20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206865" name="Group 88"/>
                <p:cNvGrpSpPr>
                  <a:grpSpLocks/>
                </p:cNvGrpSpPr>
                <p:nvPr/>
              </p:nvGrpSpPr>
              <p:grpSpPr bwMode="auto">
                <a:xfrm>
                  <a:off x="3312" y="1659"/>
                  <a:ext cx="1728" cy="528"/>
                  <a:chOff x="3744" y="3072"/>
                  <a:chExt cx="1344" cy="288"/>
                </a:xfrm>
              </p:grpSpPr>
              <p:sp>
                <p:nvSpPr>
                  <p:cNvPr id="206884" name="Line 89"/>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5" name="Line 90"/>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6" name="Line 91"/>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7" name="Line 92"/>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8" name="Line 93"/>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9" name="Line 94"/>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90" name="Line 95"/>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91" name="Line 96"/>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206866" name="Group 97"/>
                <p:cNvGrpSpPr>
                  <a:grpSpLocks/>
                </p:cNvGrpSpPr>
                <p:nvPr/>
              </p:nvGrpSpPr>
              <p:grpSpPr bwMode="auto">
                <a:xfrm>
                  <a:off x="3312" y="816"/>
                  <a:ext cx="1728" cy="843"/>
                  <a:chOff x="3744" y="3072"/>
                  <a:chExt cx="1344" cy="288"/>
                </a:xfrm>
              </p:grpSpPr>
              <p:sp>
                <p:nvSpPr>
                  <p:cNvPr id="206876" name="Line 98"/>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7" name="Line 99"/>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8" name="Line 100"/>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9" name="Line 101"/>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0" name="Line 102"/>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1" name="Line 103"/>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2" name="Line 104"/>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83" name="Line 105"/>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6868" name="Arc 107"/>
                <p:cNvSpPr>
                  <a:spLocks/>
                </p:cNvSpPr>
                <p:nvPr/>
              </p:nvSpPr>
              <p:spPr bwMode="auto">
                <a:xfrm>
                  <a:off x="3097" y="1670"/>
                  <a:ext cx="2154" cy="490"/>
                </a:xfrm>
                <a:custGeom>
                  <a:avLst/>
                  <a:gdLst>
                    <a:gd name="T0" fmla="*/ 0 w 43200"/>
                    <a:gd name="T1" fmla="*/ 0 h 22065"/>
                    <a:gd name="T2" fmla="*/ 0 w 43200"/>
                    <a:gd name="T3" fmla="*/ 0 h 22065"/>
                    <a:gd name="T4" fmla="*/ 0 w 43200"/>
                    <a:gd name="T5" fmla="*/ 0 h 22065"/>
                    <a:gd name="T6" fmla="*/ 0 60000 65536"/>
                    <a:gd name="T7" fmla="*/ 0 60000 65536"/>
                    <a:gd name="T8" fmla="*/ 0 60000 65536"/>
                    <a:gd name="T9" fmla="*/ 0 w 43200"/>
                    <a:gd name="T10" fmla="*/ 0 h 22065"/>
                    <a:gd name="T11" fmla="*/ 43200 w 43200"/>
                    <a:gd name="T12" fmla="*/ 22065 h 22065"/>
                  </a:gdLst>
                  <a:ahLst/>
                  <a:cxnLst>
                    <a:cxn ang="T6">
                      <a:pos x="T0" y="T1"/>
                    </a:cxn>
                    <a:cxn ang="T7">
                      <a:pos x="T2" y="T3"/>
                    </a:cxn>
                    <a:cxn ang="T8">
                      <a:pos x="T4" y="T5"/>
                    </a:cxn>
                  </a:cxnLst>
                  <a:rect l="T9" t="T10" r="T11" b="T12"/>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lnTo>
                        <a:pt x="43194"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206870" name="Line 109"/>
                <p:cNvSpPr>
                  <a:spLocks noChangeShapeType="1"/>
                </p:cNvSpPr>
                <p:nvPr/>
              </p:nvSpPr>
              <p:spPr bwMode="auto">
                <a:xfrm flipH="1">
                  <a:off x="4176" y="2064"/>
                  <a:ext cx="480" cy="0"/>
                </a:xfrm>
                <a:prstGeom prst="line">
                  <a:avLst/>
                </a:prstGeom>
                <a:noFill/>
                <a:ln w="28575">
                  <a:solidFill>
                    <a:srgbClr val="FF00FF"/>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nvGrpSpPr>
                <p:cNvPr id="206871" name="Group 110"/>
                <p:cNvGrpSpPr>
                  <a:grpSpLocks/>
                </p:cNvGrpSpPr>
                <p:nvPr/>
              </p:nvGrpSpPr>
              <p:grpSpPr bwMode="auto">
                <a:xfrm>
                  <a:off x="3120" y="720"/>
                  <a:ext cx="2075" cy="1735"/>
                  <a:chOff x="384" y="720"/>
                  <a:chExt cx="2075" cy="1735"/>
                </a:xfrm>
              </p:grpSpPr>
              <p:sp>
                <p:nvSpPr>
                  <p:cNvPr id="206873" name="Rectangle 111"/>
                  <p:cNvSpPr>
                    <a:spLocks noChangeArrowheads="1"/>
                  </p:cNvSpPr>
                  <p:nvPr/>
                </p:nvSpPr>
                <p:spPr bwMode="auto">
                  <a:xfrm>
                    <a:off x="384" y="2160"/>
                    <a:ext cx="2075" cy="295"/>
                  </a:xfrm>
                  <a:prstGeom prst="rect">
                    <a:avLst/>
                  </a:prstGeom>
                  <a:solidFill>
                    <a:srgbClr val="B8FCFC">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206874" name="Line 112"/>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75" name="Line 113"/>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206872" name="Line 114"/>
                <p:cNvSpPr>
                  <a:spLocks noChangeShapeType="1"/>
                </p:cNvSpPr>
                <p:nvPr/>
              </p:nvSpPr>
              <p:spPr bwMode="auto">
                <a:xfrm>
                  <a:off x="3094" y="1680"/>
                  <a:ext cx="21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206858" name="Group 115"/>
              <p:cNvGrpSpPr>
                <a:grpSpLocks/>
              </p:cNvGrpSpPr>
              <p:nvPr/>
            </p:nvGrpSpPr>
            <p:grpSpPr bwMode="auto">
              <a:xfrm>
                <a:off x="3740" y="2523"/>
                <a:ext cx="923" cy="1344"/>
                <a:chOff x="3740" y="2523"/>
                <a:chExt cx="923" cy="1344"/>
              </a:xfrm>
            </p:grpSpPr>
            <p:sp>
              <p:nvSpPr>
                <p:cNvPr id="206859" name="Line 116"/>
                <p:cNvSpPr>
                  <a:spLocks noChangeShapeType="1"/>
                </p:cNvSpPr>
                <p:nvPr/>
              </p:nvSpPr>
              <p:spPr bwMode="auto">
                <a:xfrm>
                  <a:off x="3740"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60" name="Line 117"/>
                <p:cNvSpPr>
                  <a:spLocks noChangeShapeType="1"/>
                </p:cNvSpPr>
                <p:nvPr/>
              </p:nvSpPr>
              <p:spPr bwMode="auto">
                <a:xfrm>
                  <a:off x="4663"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206861" name="Line 118"/>
                <p:cNvSpPr>
                  <a:spLocks noChangeShapeType="1"/>
                </p:cNvSpPr>
                <p:nvPr/>
              </p:nvSpPr>
              <p:spPr bwMode="auto">
                <a:xfrm>
                  <a:off x="3744" y="3744"/>
                  <a:ext cx="912" cy="27"/>
                </a:xfrm>
                <a:prstGeom prst="line">
                  <a:avLst/>
                </a:prstGeom>
                <a:noFill/>
                <a:ln w="19050">
                  <a:solidFill>
                    <a:srgbClr val="FF0000"/>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62" name="矩形 61"/>
                <p:cNvSpPr/>
                <p:nvPr/>
              </p:nvSpPr>
              <p:spPr>
                <a:xfrm>
                  <a:off x="9964213" y="3310997"/>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2" name="矩形 61"/>
                <p:cNvSpPr>
                  <a:spLocks noRot="1" noChangeAspect="1" noMove="1" noResize="1" noEditPoints="1" noAdjustHandles="1" noChangeArrowheads="1" noChangeShapeType="1" noTextEdit="1"/>
                </p:cNvSpPr>
                <p:nvPr/>
              </p:nvSpPr>
              <p:spPr>
                <a:xfrm>
                  <a:off x="9964213" y="3310997"/>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矩形 62"/>
                <p:cNvSpPr/>
                <p:nvPr/>
              </p:nvSpPr>
              <p:spPr>
                <a:xfrm>
                  <a:off x="9971059" y="2348976"/>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63" name="矩形 62"/>
                <p:cNvSpPr>
                  <a:spLocks noRot="1" noChangeAspect="1" noMove="1" noResize="1" noEditPoints="1" noAdjustHandles="1" noChangeArrowheads="1" noChangeShapeType="1" noTextEdit="1"/>
                </p:cNvSpPr>
                <p:nvPr/>
              </p:nvSpPr>
              <p:spPr>
                <a:xfrm>
                  <a:off x="9971059" y="2348976"/>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8" name="矩形 67"/>
                <p:cNvSpPr/>
                <p:nvPr/>
              </p:nvSpPr>
              <p:spPr>
                <a:xfrm>
                  <a:off x="9628362" y="5795652"/>
                  <a:ext cx="6622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68" name="矩形 67"/>
                <p:cNvSpPr>
                  <a:spLocks noRot="1" noChangeAspect="1" noMove="1" noResize="1" noEditPoints="1" noAdjustHandles="1" noChangeArrowheads="1" noChangeShapeType="1" noTextEdit="1"/>
                </p:cNvSpPr>
                <p:nvPr/>
              </p:nvSpPr>
              <p:spPr>
                <a:xfrm>
                  <a:off x="9628362" y="5795652"/>
                  <a:ext cx="662233"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90944498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6856"/>
                                        </p:tgtEl>
                                        <p:attrNameLst>
                                          <p:attrName>style.visibility</p:attrName>
                                        </p:attrNameLst>
                                      </p:cBhvr>
                                      <p:to>
                                        <p:strVal val="visible"/>
                                      </p:to>
                                    </p:set>
                                    <p:animEffect transition="in" filter="wipe(left)">
                                      <p:cBhvr>
                                        <p:cTn id="7" dur="500"/>
                                        <p:tgtEl>
                                          <p:spTgt spid="20685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4281"/>
                                        </p:tgtEl>
                                        <p:attrNameLst>
                                          <p:attrName>style.visibility</p:attrName>
                                        </p:attrNameLst>
                                      </p:cBhvr>
                                      <p:to>
                                        <p:strVal val="visible"/>
                                      </p:to>
                                    </p:set>
                                    <p:animEffect transition="in" filter="wipe(left)">
                                      <p:cBhvr>
                                        <p:cTn id="12" dur="500"/>
                                        <p:tgtEl>
                                          <p:spTgt spid="54281"/>
                                        </p:tgtEl>
                                      </p:cBhvr>
                                    </p:animEffect>
                                  </p:childTnLst>
                                </p:cTn>
                              </p:par>
                            </p:childTnLst>
                          </p:cTn>
                        </p:par>
                        <p:par>
                          <p:cTn id="13" fill="hold">
                            <p:stCondLst>
                              <p:cond delay="500"/>
                            </p:stCondLst>
                            <p:childTnLst>
                              <p:par>
                                <p:cTn id="14" presetID="22" presetClass="entr" presetSubtype="8" fill="hold" grpId="0" nodeType="afterEffect">
                                  <p:stCondLst>
                                    <p:cond delay="0"/>
                                  </p:stCondLst>
                                  <p:childTnLst>
                                    <p:set>
                                      <p:cBhvr>
                                        <p:cTn id="15" dur="1" fill="hold">
                                          <p:stCondLst>
                                            <p:cond delay="0"/>
                                          </p:stCondLst>
                                        </p:cTn>
                                        <p:tgtEl>
                                          <p:spTgt spid="54280"/>
                                        </p:tgtEl>
                                        <p:attrNameLst>
                                          <p:attrName>style.visibility</p:attrName>
                                        </p:attrNameLst>
                                      </p:cBhvr>
                                      <p:to>
                                        <p:strVal val="visible"/>
                                      </p:to>
                                    </p:set>
                                    <p:animEffect transition="in" filter="wipe(left)">
                                      <p:cBhvr>
                                        <p:cTn id="16" dur="500"/>
                                        <p:tgtEl>
                                          <p:spTgt spid="54280"/>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06909"/>
                                        </p:tgtEl>
                                        <p:attrNameLst>
                                          <p:attrName>style.visibility</p:attrName>
                                        </p:attrNameLst>
                                      </p:cBhvr>
                                      <p:to>
                                        <p:strVal val="visible"/>
                                      </p:to>
                                    </p:set>
                                    <p:animEffect transition="in" filter="wipe(left)">
                                      <p:cBhvr>
                                        <p:cTn id="26" dur="500"/>
                                        <p:tgtEl>
                                          <p:spTgt spid="206909"/>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animEffect transition="in" filter="wipe(left)">
                                      <p:cBhvr>
                                        <p:cTn id="31" dur="500"/>
                                        <p:tgtEl>
                                          <p:spTgt spid="6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66"/>
                                        </p:tgtEl>
                                        <p:attrNameLst>
                                          <p:attrName>style.visibility</p:attrName>
                                        </p:attrNameLst>
                                      </p:cBhvr>
                                      <p:to>
                                        <p:strVal val="visible"/>
                                      </p:to>
                                    </p:set>
                                    <p:animEffect transition="in" filter="wipe(left)">
                                      <p:cBhvr>
                                        <p:cTn id="36" dur="500"/>
                                        <p:tgtEl>
                                          <p:spTgt spid="6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54283"/>
                                        </p:tgtEl>
                                        <p:attrNameLst>
                                          <p:attrName>style.visibility</p:attrName>
                                        </p:attrNameLst>
                                      </p:cBhvr>
                                      <p:to>
                                        <p:strVal val="visible"/>
                                      </p:to>
                                    </p:set>
                                    <p:animEffect transition="in" filter="wipe(left)">
                                      <p:cBhvr>
                                        <p:cTn id="41" dur="500"/>
                                        <p:tgtEl>
                                          <p:spTgt spid="54283"/>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wipe(left)">
                                      <p:cBhvr>
                                        <p:cTn id="4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280" grpId="0"/>
      <p:bldP spid="206909" grpId="0" animBg="1"/>
      <p:bldP spid="54283" grpId="0" animBg="1"/>
      <p:bldP spid="206856" grpId="0"/>
      <p:bldP spid="65" grpId="0"/>
      <p:bldP spid="66" grpId="0"/>
      <p:bldP spid="67"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7"/>
          <p:cNvGrpSpPr>
            <a:grpSpLocks/>
          </p:cNvGrpSpPr>
          <p:nvPr/>
        </p:nvGrpSpPr>
        <p:grpSpPr bwMode="auto">
          <a:xfrm>
            <a:off x="2830035" y="836613"/>
            <a:ext cx="2616200" cy="519113"/>
            <a:chOff x="657" y="527"/>
            <a:chExt cx="1648" cy="327"/>
          </a:xfrm>
        </p:grpSpPr>
        <p:pic>
          <p:nvPicPr>
            <p:cNvPr id="208991" name="Picture 4"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618"/>
              <a:ext cx="13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92" name="Rectangle 5"/>
            <p:cNvSpPr>
              <a:spLocks noChangeArrowheads="1"/>
            </p:cNvSpPr>
            <p:nvPr/>
          </p:nvSpPr>
          <p:spPr bwMode="auto">
            <a:xfrm>
              <a:off x="839" y="527"/>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测量光波波长</a:t>
              </a:r>
            </a:p>
          </p:txBody>
        </p:sp>
      </p:grpSp>
      <p:grpSp>
        <p:nvGrpSpPr>
          <p:cNvPr id="3" name="Group 98"/>
          <p:cNvGrpSpPr>
            <a:grpSpLocks/>
          </p:cNvGrpSpPr>
          <p:nvPr/>
        </p:nvGrpSpPr>
        <p:grpSpPr bwMode="auto">
          <a:xfrm>
            <a:off x="2830035" y="2838451"/>
            <a:ext cx="2616200" cy="519113"/>
            <a:chOff x="657" y="1706"/>
            <a:chExt cx="1648" cy="327"/>
          </a:xfrm>
        </p:grpSpPr>
        <p:pic>
          <p:nvPicPr>
            <p:cNvPr id="208989" name="Picture 6" descr="BD14866_"/>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 y="1797"/>
              <a:ext cx="131" cy="1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8990" name="Rectangle 7"/>
            <p:cNvSpPr>
              <a:spLocks noChangeArrowheads="1"/>
            </p:cNvSpPr>
            <p:nvPr/>
          </p:nvSpPr>
          <p:spPr bwMode="auto">
            <a:xfrm>
              <a:off x="839" y="1706"/>
              <a:ext cx="1466"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r>
                <a:rPr kumimoji="0" lang="zh-CN" altLang="en-US" sz="2800" dirty="0">
                  <a:solidFill>
                    <a:srgbClr val="0000FF"/>
                  </a:solidFill>
                  <a:latin typeface="+mn-lt"/>
                  <a:ea typeface="+mn-ea"/>
                </a:rPr>
                <a:t>检测透镜质量</a:t>
              </a:r>
            </a:p>
          </p:txBody>
        </p:sp>
      </p:grpSp>
      <p:sp>
        <p:nvSpPr>
          <p:cNvPr id="55306" name="AutoShape 61"/>
          <p:cNvSpPr>
            <a:spLocks noChangeArrowheads="1"/>
          </p:cNvSpPr>
          <p:nvPr/>
        </p:nvSpPr>
        <p:spPr bwMode="auto">
          <a:xfrm>
            <a:off x="6225003" y="1890714"/>
            <a:ext cx="792163" cy="288925"/>
          </a:xfrm>
          <a:prstGeom prst="rightArrow">
            <a:avLst>
              <a:gd name="adj1" fmla="val 50000"/>
              <a:gd name="adj2" fmla="val 68544"/>
            </a:avLst>
          </a:prstGeom>
          <a:solidFill>
            <a:srgbClr val="FF993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grpSp>
        <p:nvGrpSpPr>
          <p:cNvPr id="12" name="Group 77"/>
          <p:cNvGrpSpPr>
            <a:grpSpLocks/>
          </p:cNvGrpSpPr>
          <p:nvPr/>
        </p:nvGrpSpPr>
        <p:grpSpPr bwMode="auto">
          <a:xfrm>
            <a:off x="8501811" y="4833158"/>
            <a:ext cx="2895600" cy="1363610"/>
            <a:chOff x="3408" y="3024"/>
            <a:chExt cx="2112" cy="1014"/>
          </a:xfrm>
        </p:grpSpPr>
        <p:grpSp>
          <p:nvGrpSpPr>
            <p:cNvPr id="208906" name="Group 78"/>
            <p:cNvGrpSpPr>
              <a:grpSpLocks/>
            </p:cNvGrpSpPr>
            <p:nvPr/>
          </p:nvGrpSpPr>
          <p:grpSpPr bwMode="auto">
            <a:xfrm>
              <a:off x="3408" y="3360"/>
              <a:ext cx="2112" cy="624"/>
              <a:chOff x="3360" y="3264"/>
              <a:chExt cx="2112" cy="624"/>
            </a:xfrm>
          </p:grpSpPr>
          <p:sp>
            <p:nvSpPr>
              <p:cNvPr id="208922" name="Rectangle 79"/>
              <p:cNvSpPr>
                <a:spLocks noChangeArrowheads="1"/>
              </p:cNvSpPr>
              <p:nvPr/>
            </p:nvSpPr>
            <p:spPr bwMode="auto">
              <a:xfrm>
                <a:off x="3552" y="3368"/>
                <a:ext cx="1720" cy="520"/>
              </a:xfrm>
              <a:prstGeom prst="rect">
                <a:avLst/>
              </a:prstGeom>
              <a:solidFill>
                <a:srgbClr val="66CCFF"/>
              </a:solidFill>
              <a:ln w="1905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23" name="Arc 80"/>
              <p:cNvSpPr>
                <a:spLocks/>
              </p:cNvSpPr>
              <p:nvPr/>
            </p:nvSpPr>
            <p:spPr bwMode="auto">
              <a:xfrm>
                <a:off x="3360" y="3264"/>
                <a:ext cx="2112" cy="289"/>
              </a:xfrm>
              <a:custGeom>
                <a:avLst/>
                <a:gdLst>
                  <a:gd name="T0" fmla="*/ 0 w 43200"/>
                  <a:gd name="T1" fmla="*/ 0 h 27030"/>
                  <a:gd name="T2" fmla="*/ 0 w 43200"/>
                  <a:gd name="T3" fmla="*/ 0 h 27030"/>
                  <a:gd name="T4" fmla="*/ 0 w 43200"/>
                  <a:gd name="T5" fmla="*/ 0 h 27030"/>
                  <a:gd name="T6" fmla="*/ 0 60000 65536"/>
                  <a:gd name="T7" fmla="*/ 0 60000 65536"/>
                  <a:gd name="T8" fmla="*/ 0 60000 65536"/>
                  <a:gd name="T9" fmla="*/ 0 w 43200"/>
                  <a:gd name="T10" fmla="*/ 0 h 27030"/>
                  <a:gd name="T11" fmla="*/ 43200 w 43200"/>
                  <a:gd name="T12" fmla="*/ 27030 h 27030"/>
                </a:gdLst>
                <a:ahLst/>
                <a:cxnLst>
                  <a:cxn ang="T6">
                    <a:pos x="T0" y="T1"/>
                  </a:cxn>
                  <a:cxn ang="T7">
                    <a:pos x="T2" y="T3"/>
                  </a:cxn>
                  <a:cxn ang="T8">
                    <a:pos x="T4" y="T5"/>
                  </a:cxn>
                </a:cxnLst>
                <a:rect l="T9" t="T10" r="T11" b="T12"/>
                <a:pathLst>
                  <a:path w="43200" h="27030" fill="none"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path>
                  <a:path w="43200" h="27030" stroke="0" extrusionOk="0">
                    <a:moveTo>
                      <a:pt x="42506" y="-1"/>
                    </a:moveTo>
                    <a:cubicBezTo>
                      <a:pt x="42966" y="1773"/>
                      <a:pt x="43200" y="3597"/>
                      <a:pt x="43200" y="5430"/>
                    </a:cubicBezTo>
                    <a:cubicBezTo>
                      <a:pt x="43200" y="17359"/>
                      <a:pt x="33529" y="27030"/>
                      <a:pt x="21600" y="27030"/>
                    </a:cubicBezTo>
                    <a:cubicBezTo>
                      <a:pt x="9670" y="27030"/>
                      <a:pt x="0" y="17359"/>
                      <a:pt x="0" y="5430"/>
                    </a:cubicBezTo>
                    <a:cubicBezTo>
                      <a:pt x="-1" y="4971"/>
                      <a:pt x="14" y="4514"/>
                      <a:pt x="43" y="4056"/>
                    </a:cubicBezTo>
                    <a:lnTo>
                      <a:pt x="21600" y="5430"/>
                    </a:lnTo>
                    <a:lnTo>
                      <a:pt x="42506" y="-1"/>
                    </a:lnTo>
                    <a:close/>
                  </a:path>
                </a:pathLst>
              </a:custGeom>
              <a:solidFill>
                <a:schemeClr val="bg1"/>
              </a:solidFill>
              <a:ln>
                <a:noFill/>
              </a:ln>
              <a:extLst>
                <a:ext uri="{91240B29-F687-4F45-9708-019B960494DF}">
                  <a14:hiddenLine xmlns:a14="http://schemas.microsoft.com/office/drawing/2010/main" w="9525" cap="rnd">
                    <a:solidFill>
                      <a:srgbClr val="000000"/>
                    </a:solidFill>
                    <a:round/>
                    <a:headEnd type="none" w="sm" len="lg"/>
                    <a:tailEnd type="none" w="sm" len="lg"/>
                  </a14:hiddenLine>
                </a:ext>
              </a:extLst>
            </p:spPr>
            <p:txBody>
              <a:bodyPr wrap="none" anchor="ctr"/>
              <a:lstStyle/>
              <a:p>
                <a:endParaRPr lang="zh-CN" altLang="en-US" sz="2800">
                  <a:solidFill>
                    <a:srgbClr val="0000FF"/>
                  </a:solidFill>
                  <a:latin typeface="+mn-lt"/>
                  <a:ea typeface="+mn-ea"/>
                </a:endParaRPr>
              </a:p>
            </p:txBody>
          </p:sp>
          <p:sp>
            <p:nvSpPr>
              <p:cNvPr id="208924" name="Arc 81"/>
              <p:cNvSpPr>
                <a:spLocks/>
              </p:cNvSpPr>
              <p:nvPr/>
            </p:nvSpPr>
            <p:spPr bwMode="auto">
              <a:xfrm>
                <a:off x="3543" y="3360"/>
                <a:ext cx="1745" cy="192"/>
              </a:xfrm>
              <a:custGeom>
                <a:avLst/>
                <a:gdLst>
                  <a:gd name="T0" fmla="*/ 0 w 38235"/>
                  <a:gd name="T1" fmla="*/ 0 h 21600"/>
                  <a:gd name="T2" fmla="*/ 0 w 38235"/>
                  <a:gd name="T3" fmla="*/ 0 h 21600"/>
                  <a:gd name="T4" fmla="*/ 0 w 38235"/>
                  <a:gd name="T5" fmla="*/ 0 h 21600"/>
                  <a:gd name="T6" fmla="*/ 0 60000 65536"/>
                  <a:gd name="T7" fmla="*/ 0 60000 65536"/>
                  <a:gd name="T8" fmla="*/ 0 60000 65536"/>
                  <a:gd name="T9" fmla="*/ 0 w 38235"/>
                  <a:gd name="T10" fmla="*/ 0 h 21600"/>
                  <a:gd name="T11" fmla="*/ 38235 w 38235"/>
                  <a:gd name="T12" fmla="*/ 21600 h 21600"/>
                </a:gdLst>
                <a:ahLst/>
                <a:cxnLst>
                  <a:cxn ang="T6">
                    <a:pos x="T0" y="T1"/>
                  </a:cxn>
                  <a:cxn ang="T7">
                    <a:pos x="T2" y="T3"/>
                  </a:cxn>
                  <a:cxn ang="T8">
                    <a:pos x="T4" y="T5"/>
                  </a:cxn>
                </a:cxnLst>
                <a:rect l="T9" t="T10" r="T11" b="T12"/>
                <a:pathLst>
                  <a:path w="38235" h="21600" fill="none" extrusionOk="0">
                    <a:moveTo>
                      <a:pt x="38234" y="10503"/>
                    </a:moveTo>
                    <a:cubicBezTo>
                      <a:pt x="34423" y="17353"/>
                      <a:pt x="27199" y="21599"/>
                      <a:pt x="19361" y="21600"/>
                    </a:cubicBezTo>
                    <a:cubicBezTo>
                      <a:pt x="11146" y="21600"/>
                      <a:pt x="3642" y="16940"/>
                      <a:pt x="0" y="9576"/>
                    </a:cubicBezTo>
                  </a:path>
                  <a:path w="38235" h="21600" stroke="0" extrusionOk="0">
                    <a:moveTo>
                      <a:pt x="38234" y="10503"/>
                    </a:moveTo>
                    <a:cubicBezTo>
                      <a:pt x="34423" y="17353"/>
                      <a:pt x="27199" y="21599"/>
                      <a:pt x="19361" y="21600"/>
                    </a:cubicBezTo>
                    <a:cubicBezTo>
                      <a:pt x="11146" y="21600"/>
                      <a:pt x="3642" y="16940"/>
                      <a:pt x="0" y="9576"/>
                    </a:cubicBezTo>
                    <a:lnTo>
                      <a:pt x="19361" y="0"/>
                    </a:lnTo>
                    <a:lnTo>
                      <a:pt x="38234" y="10503"/>
                    </a:lnTo>
                    <a:close/>
                  </a:path>
                </a:pathLst>
              </a:custGeom>
              <a:noFill/>
              <a:ln w="19050" cap="rnd">
                <a:solidFill>
                  <a:schemeClr val="tx1"/>
                </a:solidFill>
                <a:round/>
                <a:headEnd type="none" w="sm" len="lg"/>
                <a:tailEnd type="none" w="sm" len="lg"/>
              </a:ln>
              <a:extLst>
                <a:ext uri="{909E8E84-426E-40DD-AFC4-6F175D3DCCD1}">
                  <a14:hiddenFill xmlns:a14="http://schemas.microsoft.com/office/drawing/2010/main">
                    <a:solidFill>
                      <a:srgbClr val="FFFFFF"/>
                    </a:solidFill>
                  </a14:hiddenFill>
                </a:ext>
              </a:extLst>
            </p:spPr>
            <p:txBody>
              <a:bodyPr wrap="none" anchor="ctr"/>
              <a:lstStyle/>
              <a:p>
                <a:endParaRPr lang="zh-CN" altLang="en-US" sz="2800">
                  <a:solidFill>
                    <a:srgbClr val="0000FF"/>
                  </a:solidFill>
                  <a:latin typeface="+mn-lt"/>
                  <a:ea typeface="+mn-ea"/>
                </a:endParaRPr>
              </a:p>
            </p:txBody>
          </p:sp>
        </p:grpSp>
        <p:sp>
          <p:nvSpPr>
            <p:cNvPr id="208907" name="Line 82"/>
            <p:cNvSpPr>
              <a:spLocks noChangeShapeType="1"/>
            </p:cNvSpPr>
            <p:nvPr/>
          </p:nvSpPr>
          <p:spPr bwMode="auto">
            <a:xfrm>
              <a:off x="3792" y="3312"/>
              <a:ext cx="0"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08" name="Line 83"/>
            <p:cNvSpPr>
              <a:spLocks noChangeShapeType="1"/>
            </p:cNvSpPr>
            <p:nvPr/>
          </p:nvSpPr>
          <p:spPr bwMode="auto">
            <a:xfrm>
              <a:off x="4128"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09" name="Line 84"/>
            <p:cNvSpPr>
              <a:spLocks noChangeShapeType="1"/>
            </p:cNvSpPr>
            <p:nvPr/>
          </p:nvSpPr>
          <p:spPr bwMode="auto">
            <a:xfrm>
              <a:off x="5136" y="3312"/>
              <a:ext cx="0" cy="288"/>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0" name="Line 85"/>
            <p:cNvSpPr>
              <a:spLocks noChangeShapeType="1"/>
            </p:cNvSpPr>
            <p:nvPr/>
          </p:nvSpPr>
          <p:spPr bwMode="auto">
            <a:xfrm>
              <a:off x="4464"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1" name="Line 86"/>
            <p:cNvSpPr>
              <a:spLocks noChangeShapeType="1"/>
            </p:cNvSpPr>
            <p:nvPr/>
          </p:nvSpPr>
          <p:spPr bwMode="auto">
            <a:xfrm>
              <a:off x="4800" y="3312"/>
              <a:ext cx="0" cy="336"/>
            </a:xfrm>
            <a:prstGeom prst="line">
              <a:avLst/>
            </a:prstGeom>
            <a:noFill/>
            <a:ln w="19050">
              <a:solidFill>
                <a:srgbClr val="FF00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2" name="Arc 87"/>
            <p:cNvSpPr>
              <a:spLocks/>
            </p:cNvSpPr>
            <p:nvPr/>
          </p:nvSpPr>
          <p:spPr bwMode="auto">
            <a:xfrm>
              <a:off x="3600" y="3312"/>
              <a:ext cx="1752" cy="336"/>
            </a:xfrm>
            <a:custGeom>
              <a:avLst/>
              <a:gdLst>
                <a:gd name="T0" fmla="*/ 0 w 42336"/>
                <a:gd name="T1" fmla="*/ 0 h 21600"/>
                <a:gd name="T2" fmla="*/ 0 w 42336"/>
                <a:gd name="T3" fmla="*/ 0 h 21600"/>
                <a:gd name="T4" fmla="*/ 0 w 42336"/>
                <a:gd name="T5" fmla="*/ 0 h 21600"/>
                <a:gd name="T6" fmla="*/ 0 60000 65536"/>
                <a:gd name="T7" fmla="*/ 0 60000 65536"/>
                <a:gd name="T8" fmla="*/ 0 60000 65536"/>
                <a:gd name="T9" fmla="*/ 0 w 42336"/>
                <a:gd name="T10" fmla="*/ 0 h 21600"/>
                <a:gd name="T11" fmla="*/ 42336 w 42336"/>
                <a:gd name="T12" fmla="*/ 21600 h 21600"/>
              </a:gdLst>
              <a:ahLst/>
              <a:cxnLst>
                <a:cxn ang="T6">
                  <a:pos x="T0" y="T1"/>
                </a:cxn>
                <a:cxn ang="T7">
                  <a:pos x="T2" y="T3"/>
                </a:cxn>
                <a:cxn ang="T8">
                  <a:pos x="T4" y="T5"/>
                </a:cxn>
              </a:cxnLst>
              <a:rect l="T9" t="T10" r="T11" b="T12"/>
              <a:pathLst>
                <a:path w="42336" h="21600" fill="none" extrusionOk="0">
                  <a:moveTo>
                    <a:pt x="42336" y="3860"/>
                  </a:moveTo>
                  <a:cubicBezTo>
                    <a:pt x="40470" y="14132"/>
                    <a:pt x="31524" y="21599"/>
                    <a:pt x="21084" y="21600"/>
                  </a:cubicBezTo>
                  <a:cubicBezTo>
                    <a:pt x="10962" y="21600"/>
                    <a:pt x="2197" y="14571"/>
                    <a:pt x="-1" y="4691"/>
                  </a:cubicBezTo>
                </a:path>
                <a:path w="42336" h="21600" stroke="0" extrusionOk="0">
                  <a:moveTo>
                    <a:pt x="42336" y="3860"/>
                  </a:moveTo>
                  <a:cubicBezTo>
                    <a:pt x="40470" y="14132"/>
                    <a:pt x="31524" y="21599"/>
                    <a:pt x="21084" y="21600"/>
                  </a:cubicBezTo>
                  <a:cubicBezTo>
                    <a:pt x="10962" y="21600"/>
                    <a:pt x="2197" y="14571"/>
                    <a:pt x="-1" y="4691"/>
                  </a:cubicBezTo>
                  <a:lnTo>
                    <a:pt x="21084" y="0"/>
                  </a:lnTo>
                  <a:lnTo>
                    <a:pt x="42336" y="3860"/>
                  </a:lnTo>
                  <a:close/>
                </a:path>
              </a:pathLst>
            </a:custGeom>
            <a:solidFill>
              <a:srgbClr val="66FFFF">
                <a:alpha val="50195"/>
              </a:srgbClr>
            </a:solidFill>
            <a:ln w="12700" cap="rnd">
              <a:solidFill>
                <a:srgbClr val="CC00CC"/>
              </a:solidFill>
              <a:round/>
              <a:headEnd type="none" w="sm" len="lg"/>
              <a:tailEnd type="none" w="sm" len="lg"/>
            </a:ln>
          </p:spPr>
          <p:txBody>
            <a:bodyPr wrap="none" anchor="ctr"/>
            <a:lstStyle/>
            <a:p>
              <a:endParaRPr lang="zh-CN" altLang="en-US" sz="2800">
                <a:solidFill>
                  <a:srgbClr val="0000FF"/>
                </a:solidFill>
                <a:latin typeface="+mn-lt"/>
                <a:ea typeface="+mn-ea"/>
              </a:endParaRPr>
            </a:p>
          </p:txBody>
        </p:sp>
        <p:sp>
          <p:nvSpPr>
            <p:cNvPr id="208913" name="Rectangle 88"/>
            <p:cNvSpPr>
              <a:spLocks noChangeArrowheads="1"/>
            </p:cNvSpPr>
            <p:nvPr/>
          </p:nvSpPr>
          <p:spPr bwMode="auto">
            <a:xfrm>
              <a:off x="3607" y="3312"/>
              <a:ext cx="1745" cy="103"/>
            </a:xfrm>
            <a:prstGeom prst="rect">
              <a:avLst/>
            </a:prstGeom>
            <a:solidFill>
              <a:srgbClr val="66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14" name="Freeform 89"/>
            <p:cNvSpPr>
              <a:spLocks/>
            </p:cNvSpPr>
            <p:nvPr/>
          </p:nvSpPr>
          <p:spPr bwMode="auto">
            <a:xfrm>
              <a:off x="3607" y="3312"/>
              <a:ext cx="1746" cy="104"/>
            </a:xfrm>
            <a:custGeom>
              <a:avLst/>
              <a:gdLst>
                <a:gd name="T0" fmla="*/ 0 w 1746"/>
                <a:gd name="T1" fmla="*/ 51 h 104"/>
                <a:gd name="T2" fmla="*/ 0 w 1746"/>
                <a:gd name="T3" fmla="*/ 0 h 104"/>
                <a:gd name="T4" fmla="*/ 1745 w 1746"/>
                <a:gd name="T5" fmla="*/ 0 h 104"/>
                <a:gd name="T6" fmla="*/ 1745 w 1746"/>
                <a:gd name="T7" fmla="*/ 103 h 104"/>
                <a:gd name="T8" fmla="*/ 0 60000 65536"/>
                <a:gd name="T9" fmla="*/ 0 60000 65536"/>
                <a:gd name="T10" fmla="*/ 0 60000 65536"/>
                <a:gd name="T11" fmla="*/ 0 60000 65536"/>
                <a:gd name="T12" fmla="*/ 0 w 1746"/>
                <a:gd name="T13" fmla="*/ 0 h 104"/>
                <a:gd name="T14" fmla="*/ 1746 w 1746"/>
                <a:gd name="T15" fmla="*/ 104 h 104"/>
              </a:gdLst>
              <a:ahLst/>
              <a:cxnLst>
                <a:cxn ang="T8">
                  <a:pos x="T0" y="T1"/>
                </a:cxn>
                <a:cxn ang="T9">
                  <a:pos x="T2" y="T3"/>
                </a:cxn>
                <a:cxn ang="T10">
                  <a:pos x="T4" y="T5"/>
                </a:cxn>
                <a:cxn ang="T11">
                  <a:pos x="T6" y="T7"/>
                </a:cxn>
              </a:cxnLst>
              <a:rect l="T12" t="T13" r="T14" b="T15"/>
              <a:pathLst>
                <a:path w="1746" h="104">
                  <a:moveTo>
                    <a:pt x="0" y="51"/>
                  </a:moveTo>
                  <a:lnTo>
                    <a:pt x="0" y="0"/>
                  </a:lnTo>
                  <a:lnTo>
                    <a:pt x="1745" y="0"/>
                  </a:lnTo>
                  <a:lnTo>
                    <a:pt x="1745" y="103"/>
                  </a:lnTo>
                </a:path>
              </a:pathLst>
            </a:custGeom>
            <a:noFill/>
            <a:ln w="12700" cap="rnd" cmpd="sng">
              <a:solidFill>
                <a:srgbClr val="FF0000"/>
              </a:solidFill>
              <a:prstDash val="solid"/>
              <a:round/>
              <a:headEnd type="none" w="sm" len="lg"/>
              <a:tailEnd type="none" w="sm" len="lg"/>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410714" name="Rectangle 90"/>
            <p:cNvSpPr>
              <a:spLocks noChangeArrowheads="1"/>
            </p:cNvSpPr>
            <p:nvPr/>
          </p:nvSpPr>
          <p:spPr bwMode="auto">
            <a:xfrm>
              <a:off x="4128" y="3321"/>
              <a:ext cx="1152" cy="390"/>
            </a:xfrm>
            <a:prstGeom prst="rect">
              <a:avLst/>
            </a:prstGeom>
            <a:noFill/>
            <a:ln w="9525">
              <a:noFill/>
              <a:miter lim="800000"/>
              <a:headEnd/>
              <a:tailEnd/>
            </a:ln>
            <a:effectLst/>
          </p:spPr>
          <p:txBody>
            <a:bodyPr lIns="92075" tIns="46038" rIns="92075" bIns="46038">
              <a:spAutoFit/>
            </a:bodyPr>
            <a:lstStyle/>
            <a:p>
              <a:pPr>
                <a:defRPr/>
              </a:pPr>
              <a:r>
                <a:rPr lang="zh-CN" altLang="en-US" sz="2800">
                  <a:solidFill>
                    <a:srgbClr val="0000FF"/>
                  </a:solidFill>
                  <a:effectLst>
                    <a:outerShdw blurRad="38100" dist="38100" dir="2700000" algn="tl">
                      <a:srgbClr val="C0C0C0"/>
                    </a:outerShdw>
                  </a:effectLst>
                  <a:latin typeface="+mn-lt"/>
                  <a:ea typeface="+mn-ea"/>
                </a:rPr>
                <a:t>工 件</a:t>
              </a:r>
            </a:p>
          </p:txBody>
        </p:sp>
        <p:sp>
          <p:nvSpPr>
            <p:cNvPr id="410715" name="Rectangle 91"/>
            <p:cNvSpPr>
              <a:spLocks noChangeArrowheads="1"/>
            </p:cNvSpPr>
            <p:nvPr/>
          </p:nvSpPr>
          <p:spPr bwMode="auto">
            <a:xfrm>
              <a:off x="3983" y="3648"/>
              <a:ext cx="1342" cy="390"/>
            </a:xfrm>
            <a:prstGeom prst="rect">
              <a:avLst/>
            </a:prstGeom>
            <a:noFill/>
            <a:ln w="9525">
              <a:noFill/>
              <a:miter lim="800000"/>
              <a:headEnd/>
              <a:tailEnd/>
            </a:ln>
            <a:effectLst/>
          </p:spPr>
          <p:txBody>
            <a:bodyPr lIns="92075" tIns="46038" rIns="92075" bIns="46038">
              <a:spAutoFit/>
            </a:bodyPr>
            <a:lstStyle/>
            <a:p>
              <a:pPr>
                <a:defRPr/>
              </a:pPr>
              <a:r>
                <a:rPr lang="zh-CN" altLang="en-US" sz="2800">
                  <a:solidFill>
                    <a:srgbClr val="0000FF"/>
                  </a:solidFill>
                  <a:effectLst>
                    <a:outerShdw blurRad="38100" dist="38100" dir="2700000" algn="tl">
                      <a:srgbClr val="C0C0C0"/>
                    </a:outerShdw>
                  </a:effectLst>
                  <a:latin typeface="+mn-lt"/>
                  <a:ea typeface="+mn-ea"/>
                </a:rPr>
                <a:t>标 准 件</a:t>
              </a:r>
            </a:p>
          </p:txBody>
        </p:sp>
        <p:sp>
          <p:nvSpPr>
            <p:cNvPr id="208917" name="Line 92"/>
            <p:cNvSpPr>
              <a:spLocks noChangeShapeType="1"/>
            </p:cNvSpPr>
            <p:nvPr/>
          </p:nvSpPr>
          <p:spPr bwMode="auto">
            <a:xfrm>
              <a:off x="3792"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8" name="Line 93"/>
            <p:cNvSpPr>
              <a:spLocks noChangeShapeType="1"/>
            </p:cNvSpPr>
            <p:nvPr/>
          </p:nvSpPr>
          <p:spPr bwMode="auto">
            <a:xfrm>
              <a:off x="4128"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19" name="Line 94"/>
            <p:cNvSpPr>
              <a:spLocks noChangeShapeType="1"/>
            </p:cNvSpPr>
            <p:nvPr/>
          </p:nvSpPr>
          <p:spPr bwMode="auto">
            <a:xfrm>
              <a:off x="5136"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20" name="Line 95"/>
            <p:cNvSpPr>
              <a:spLocks noChangeShapeType="1"/>
            </p:cNvSpPr>
            <p:nvPr/>
          </p:nvSpPr>
          <p:spPr bwMode="auto">
            <a:xfrm>
              <a:off x="4464"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sp>
          <p:nvSpPr>
            <p:cNvPr id="208921" name="Line 96"/>
            <p:cNvSpPr>
              <a:spLocks noChangeShapeType="1"/>
            </p:cNvSpPr>
            <p:nvPr/>
          </p:nvSpPr>
          <p:spPr bwMode="auto">
            <a:xfrm>
              <a:off x="4800" y="3024"/>
              <a:ext cx="0" cy="288"/>
            </a:xfrm>
            <a:prstGeom prst="line">
              <a:avLst/>
            </a:prstGeom>
            <a:noFill/>
            <a:ln w="19050">
              <a:solidFill>
                <a:srgbClr val="FF00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7" name="矩形 96"/>
              <p:cNvSpPr/>
              <p:nvPr/>
            </p:nvSpPr>
            <p:spPr>
              <a:xfrm>
                <a:off x="3037998" y="1512237"/>
                <a:ext cx="2528321"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oMath>
                  </m:oMathPara>
                </a14:m>
                <a:endParaRPr lang="zh-CN" altLang="en-US" sz="2800" dirty="0">
                  <a:solidFill>
                    <a:srgbClr val="0000FF"/>
                  </a:solidFill>
                </a:endParaRPr>
              </a:p>
            </p:txBody>
          </p:sp>
        </mc:Choice>
        <mc:Fallback xmlns="">
          <p:sp>
            <p:nvSpPr>
              <p:cNvPr id="97" name="矩形 96"/>
              <p:cNvSpPr>
                <a:spLocks noRot="1" noChangeAspect="1" noMove="1" noResize="1" noEditPoints="1" noAdjustHandles="1" noChangeArrowheads="1" noChangeShapeType="1" noTextEdit="1"/>
              </p:cNvSpPr>
              <p:nvPr/>
            </p:nvSpPr>
            <p:spPr>
              <a:xfrm>
                <a:off x="3037998" y="1512237"/>
                <a:ext cx="2528321" cy="9681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7072153" y="1777050"/>
                <a:ext cx="434348" cy="52322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4" name="矩形 3"/>
              <p:cNvSpPr>
                <a:spLocks noRot="1" noChangeAspect="1" noMove="1" noResize="1" noEditPoints="1" noAdjustHandles="1" noChangeArrowheads="1" noChangeShapeType="1" noTextEdit="1"/>
              </p:cNvSpPr>
              <p:nvPr/>
            </p:nvSpPr>
            <p:spPr>
              <a:xfrm>
                <a:off x="7072153" y="1777050"/>
                <a:ext cx="434348" cy="523220"/>
              </a:xfrm>
              <a:prstGeom prst="rect">
                <a:avLst/>
              </a:prstGeom>
              <a:blipFill>
                <a:blip r:embed="rId6"/>
                <a:stretch>
                  <a:fillRect/>
                </a:stretch>
              </a:blipFill>
            </p:spPr>
            <p:txBody>
              <a:bodyPr/>
              <a:lstStyle/>
              <a:p>
                <a:r>
                  <a:rPr lang="zh-CN" altLang="en-US">
                    <a:noFill/>
                  </a:rPr>
                  <a:t> </a:t>
                </a:r>
              </a:p>
            </p:txBody>
          </p:sp>
        </mc:Fallback>
      </mc:AlternateContent>
      <p:grpSp>
        <p:nvGrpSpPr>
          <p:cNvPr id="6" name="组合 5"/>
          <p:cNvGrpSpPr/>
          <p:nvPr/>
        </p:nvGrpSpPr>
        <p:grpSpPr>
          <a:xfrm>
            <a:off x="3946941" y="3700087"/>
            <a:ext cx="3243263" cy="2454170"/>
            <a:chOff x="3946941" y="3700087"/>
            <a:chExt cx="3243263" cy="2454170"/>
          </a:xfrm>
        </p:grpSpPr>
        <p:grpSp>
          <p:nvGrpSpPr>
            <p:cNvPr id="11" name="Group 62"/>
            <p:cNvGrpSpPr>
              <a:grpSpLocks/>
            </p:cNvGrpSpPr>
            <p:nvPr/>
          </p:nvGrpSpPr>
          <p:grpSpPr bwMode="auto">
            <a:xfrm>
              <a:off x="3946941" y="3790469"/>
              <a:ext cx="3243263" cy="2363788"/>
              <a:chOff x="4244" y="1714"/>
              <a:chExt cx="2043" cy="1489"/>
            </a:xfrm>
          </p:grpSpPr>
          <p:sp>
            <p:nvSpPr>
              <p:cNvPr id="208925" name="Line 63"/>
              <p:cNvSpPr>
                <a:spLocks noChangeShapeType="1"/>
              </p:cNvSpPr>
              <p:nvPr/>
            </p:nvSpPr>
            <p:spPr bwMode="auto">
              <a:xfrm>
                <a:off x="4709"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6" name="Line 64"/>
              <p:cNvSpPr>
                <a:spLocks noChangeShapeType="1"/>
              </p:cNvSpPr>
              <p:nvPr/>
            </p:nvSpPr>
            <p:spPr bwMode="auto">
              <a:xfrm>
                <a:off x="4397" y="1714"/>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7" name="Line 65"/>
              <p:cNvSpPr>
                <a:spLocks noChangeShapeType="1"/>
              </p:cNvSpPr>
              <p:nvPr/>
            </p:nvSpPr>
            <p:spPr bwMode="auto">
              <a:xfrm>
                <a:off x="5005" y="1722"/>
                <a:ext cx="0" cy="273"/>
              </a:xfrm>
              <a:prstGeom prst="line">
                <a:avLst/>
              </a:prstGeom>
              <a:noFill/>
              <a:ln w="19050">
                <a:solidFill>
                  <a:srgbClr val="9900CC"/>
                </a:solidFill>
                <a:round/>
                <a:headEnd type="none" w="med" len="sm"/>
                <a:tailEnd type="triangl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8" name="Line 66"/>
              <p:cNvSpPr>
                <a:spLocks noChangeShapeType="1"/>
              </p:cNvSpPr>
              <p:nvPr/>
            </p:nvSpPr>
            <p:spPr bwMode="auto">
              <a:xfrm>
                <a:off x="4335" y="2307"/>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29" name="Line 67"/>
              <p:cNvSpPr>
                <a:spLocks noChangeShapeType="1"/>
              </p:cNvSpPr>
              <p:nvPr/>
            </p:nvSpPr>
            <p:spPr bwMode="auto">
              <a:xfrm>
                <a:off x="5099" y="2305"/>
                <a:ext cx="0" cy="616"/>
              </a:xfrm>
              <a:prstGeom prst="line">
                <a:avLst/>
              </a:prstGeom>
              <a:noFill/>
              <a:ln w="6350">
                <a:solidFill>
                  <a:schemeClr val="accent2"/>
                </a:solidFill>
                <a:round/>
                <a:headEnd type="none" w="med" len="sm"/>
                <a:tailEnd type="none" w="med" len="sm"/>
              </a:ln>
              <a:extLst>
                <a:ext uri="{909E8E84-426E-40DD-AFC4-6F175D3DCCD1}">
                  <a14:hiddenFill xmlns:a14="http://schemas.microsoft.com/office/drawing/2010/main">
                    <a:noFill/>
                  </a14:hiddenFill>
                </a:ext>
              </a:extLst>
            </p:spPr>
            <p:txBody>
              <a:bodyPr/>
              <a:lstStyle/>
              <a:p>
                <a:endParaRPr lang="zh-CN" altLang="en-US" sz="2800">
                  <a:solidFill>
                    <a:srgbClr val="0000FF"/>
                  </a:solidFill>
                  <a:latin typeface="+mn-lt"/>
                  <a:ea typeface="+mn-ea"/>
                </a:endParaRPr>
              </a:p>
            </p:txBody>
          </p:sp>
          <p:sp>
            <p:nvSpPr>
              <p:cNvPr id="208930" name="Oval 68"/>
              <p:cNvSpPr>
                <a:spLocks noChangeArrowheads="1"/>
              </p:cNvSpPr>
              <p:nvPr/>
            </p:nvSpPr>
            <p:spPr bwMode="auto">
              <a:xfrm>
                <a:off x="4347" y="2483"/>
                <a:ext cx="752" cy="720"/>
              </a:xfrm>
              <a:prstGeom prst="ellipse">
                <a:avLst/>
              </a:prstGeom>
              <a:noFill/>
              <a:ln w="19050">
                <a:solidFill>
                  <a:srgbClr val="800000"/>
                </a:solidFill>
                <a:prstDash val="dash"/>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31" name="Rectangle 69"/>
              <p:cNvSpPr>
                <a:spLocks noChangeArrowheads="1"/>
              </p:cNvSpPr>
              <p:nvPr/>
            </p:nvSpPr>
            <p:spPr bwMode="auto">
              <a:xfrm>
                <a:off x="5186" y="1846"/>
                <a:ext cx="725" cy="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样板</a:t>
                </a:r>
              </a:p>
            </p:txBody>
          </p:sp>
          <p:sp>
            <p:nvSpPr>
              <p:cNvPr id="208932" name="Rectangle 70"/>
              <p:cNvSpPr>
                <a:spLocks noChangeArrowheads="1"/>
              </p:cNvSpPr>
              <p:nvPr/>
            </p:nvSpPr>
            <p:spPr bwMode="auto">
              <a:xfrm>
                <a:off x="5188" y="2194"/>
                <a:ext cx="1099" cy="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待测透镜</a:t>
                </a:r>
              </a:p>
            </p:txBody>
          </p:sp>
          <p:sp>
            <p:nvSpPr>
              <p:cNvPr id="208933" name="Rectangle 71"/>
              <p:cNvSpPr>
                <a:spLocks noChangeArrowheads="1"/>
              </p:cNvSpPr>
              <p:nvPr/>
            </p:nvSpPr>
            <p:spPr bwMode="auto">
              <a:xfrm>
                <a:off x="5188" y="2707"/>
                <a:ext cx="541" cy="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12700" tIns="12700" rIns="12700" bIns="12700"/>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0"/>
                  </a:spcBef>
                  <a:buFontTx/>
                  <a:buNone/>
                </a:pPr>
                <a:r>
                  <a:rPr kumimoji="0" lang="zh-CN" altLang="en-US" sz="2800" dirty="0">
                    <a:solidFill>
                      <a:srgbClr val="0000FF"/>
                    </a:solidFill>
                    <a:latin typeface="+mn-lt"/>
                    <a:ea typeface="+mn-ea"/>
                  </a:rPr>
                  <a:t>条纹</a:t>
                </a:r>
              </a:p>
            </p:txBody>
          </p:sp>
          <p:pic>
            <p:nvPicPr>
              <p:cNvPr id="208935" name="Picture 7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4" y="2003"/>
                <a:ext cx="912" cy="375"/>
              </a:xfrm>
              <a:prstGeom prst="rect">
                <a:avLst/>
              </a:prstGeom>
              <a:solidFill>
                <a:schemeClr val="tx1"/>
              </a:solidFill>
              <a:ln w="9525">
                <a:solidFill>
                  <a:schemeClr val="accent2"/>
                </a:solidFill>
                <a:miter lim="800000"/>
                <a:headEnd/>
                <a:tailEnd/>
              </a:ln>
            </p:spPr>
          </p:pic>
          <p:sp>
            <p:nvSpPr>
              <p:cNvPr id="208936" name="Oval 74"/>
              <p:cNvSpPr>
                <a:spLocks noChangeArrowheads="1"/>
              </p:cNvSpPr>
              <p:nvPr/>
            </p:nvSpPr>
            <p:spPr bwMode="auto">
              <a:xfrm>
                <a:off x="4639" y="2727"/>
                <a:ext cx="144" cy="144"/>
              </a:xfrm>
              <a:prstGeom prst="ellipse">
                <a:avLst/>
              </a:prstGeom>
              <a:gradFill rotWithShape="1">
                <a:gsLst>
                  <a:gs pos="0">
                    <a:srgbClr val="765E00"/>
                  </a:gs>
                  <a:gs pos="100000">
                    <a:srgbClr val="FFCC00"/>
                  </a:gs>
                </a:gsLst>
                <a:path path="shape">
                  <a:fillToRect l="50000" t="50000" r="50000" b="50000"/>
                </a:path>
              </a:gradFill>
              <a:ln w="9525">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buFontTx/>
                  <a:buNone/>
                </a:pPr>
                <a:endParaRPr kumimoji="0" lang="zh-CN" altLang="en-US" sz="2800">
                  <a:solidFill>
                    <a:srgbClr val="0000FF"/>
                  </a:solidFill>
                  <a:latin typeface="+mn-lt"/>
                  <a:ea typeface="+mn-ea"/>
                </a:endParaRPr>
              </a:p>
            </p:txBody>
          </p:sp>
          <p:sp>
            <p:nvSpPr>
              <p:cNvPr id="208937" name="Freeform 75"/>
              <p:cNvSpPr>
                <a:spLocks/>
              </p:cNvSpPr>
              <p:nvPr/>
            </p:nvSpPr>
            <p:spPr bwMode="auto">
              <a:xfrm>
                <a:off x="4577" y="2673"/>
                <a:ext cx="338" cy="354"/>
              </a:xfrm>
              <a:custGeom>
                <a:avLst/>
                <a:gdLst>
                  <a:gd name="T0" fmla="*/ 0 w 338"/>
                  <a:gd name="T1" fmla="*/ 51 h 354"/>
                  <a:gd name="T2" fmla="*/ 92 w 338"/>
                  <a:gd name="T3" fmla="*/ 7 h 354"/>
                  <a:gd name="T4" fmla="*/ 212 w 338"/>
                  <a:gd name="T5" fmla="*/ 9 h 354"/>
                  <a:gd name="T6" fmla="*/ 320 w 338"/>
                  <a:gd name="T7" fmla="*/ 55 h 354"/>
                  <a:gd name="T8" fmla="*/ 320 w 338"/>
                  <a:gd name="T9" fmla="*/ 175 h 354"/>
                  <a:gd name="T10" fmla="*/ 296 w 338"/>
                  <a:gd name="T11" fmla="*/ 305 h 354"/>
                  <a:gd name="T12" fmla="*/ 169 w 338"/>
                  <a:gd name="T13" fmla="*/ 347 h 354"/>
                  <a:gd name="T14" fmla="*/ 42 w 338"/>
                  <a:gd name="T15" fmla="*/ 262 h 354"/>
                  <a:gd name="T16" fmla="*/ 8 w 338"/>
                  <a:gd name="T17" fmla="*/ 151 h 354"/>
                  <a:gd name="T18" fmla="*/ 0 w 338"/>
                  <a:gd name="T19" fmla="*/ 51 h 35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8"/>
                  <a:gd name="T31" fmla="*/ 0 h 354"/>
                  <a:gd name="T32" fmla="*/ 338 w 338"/>
                  <a:gd name="T33" fmla="*/ 354 h 35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8" h="354">
                    <a:moveTo>
                      <a:pt x="0" y="51"/>
                    </a:moveTo>
                    <a:cubicBezTo>
                      <a:pt x="8" y="23"/>
                      <a:pt x="57" y="14"/>
                      <a:pt x="92" y="7"/>
                    </a:cubicBezTo>
                    <a:cubicBezTo>
                      <a:pt x="127" y="0"/>
                      <a:pt x="174" y="1"/>
                      <a:pt x="212" y="9"/>
                    </a:cubicBezTo>
                    <a:cubicBezTo>
                      <a:pt x="250" y="17"/>
                      <a:pt x="302" y="27"/>
                      <a:pt x="320" y="55"/>
                    </a:cubicBezTo>
                    <a:cubicBezTo>
                      <a:pt x="338" y="83"/>
                      <a:pt x="324" y="133"/>
                      <a:pt x="320" y="175"/>
                    </a:cubicBezTo>
                    <a:cubicBezTo>
                      <a:pt x="316" y="217"/>
                      <a:pt x="321" y="276"/>
                      <a:pt x="296" y="305"/>
                    </a:cubicBezTo>
                    <a:cubicBezTo>
                      <a:pt x="271" y="334"/>
                      <a:pt x="212" y="354"/>
                      <a:pt x="169" y="347"/>
                    </a:cubicBezTo>
                    <a:cubicBezTo>
                      <a:pt x="127" y="340"/>
                      <a:pt x="69" y="295"/>
                      <a:pt x="42" y="262"/>
                    </a:cubicBezTo>
                    <a:cubicBezTo>
                      <a:pt x="15" y="229"/>
                      <a:pt x="15" y="186"/>
                      <a:pt x="8" y="151"/>
                    </a:cubicBezTo>
                    <a:cubicBezTo>
                      <a:pt x="1" y="116"/>
                      <a:pt x="2" y="72"/>
                      <a:pt x="0" y="51"/>
                    </a:cubicBezTo>
                    <a:close/>
                  </a:path>
                </a:pathLst>
              </a:custGeom>
              <a:noFill/>
              <a:ln w="57150" cmpd="sng">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sp>
            <p:nvSpPr>
              <p:cNvPr id="208938" name="Freeform 76"/>
              <p:cNvSpPr>
                <a:spLocks/>
              </p:cNvSpPr>
              <p:nvPr/>
            </p:nvSpPr>
            <p:spPr bwMode="auto">
              <a:xfrm>
                <a:off x="4425" y="2580"/>
                <a:ext cx="626" cy="527"/>
              </a:xfrm>
              <a:custGeom>
                <a:avLst/>
                <a:gdLst>
                  <a:gd name="T0" fmla="*/ 230 w 626"/>
                  <a:gd name="T1" fmla="*/ 0 h 527"/>
                  <a:gd name="T2" fmla="*/ 444 w 626"/>
                  <a:gd name="T3" fmla="*/ 18 h 527"/>
                  <a:gd name="T4" fmla="*/ 548 w 626"/>
                  <a:gd name="T5" fmla="*/ 100 h 527"/>
                  <a:gd name="T6" fmla="*/ 559 w 626"/>
                  <a:gd name="T7" fmla="*/ 354 h 527"/>
                  <a:gd name="T8" fmla="*/ 548 w 626"/>
                  <a:gd name="T9" fmla="*/ 460 h 527"/>
                  <a:gd name="T10" fmla="*/ 267 w 626"/>
                  <a:gd name="T11" fmla="*/ 527 h 527"/>
                  <a:gd name="T12" fmla="*/ 174 w 626"/>
                  <a:gd name="T13" fmla="*/ 469 h 527"/>
                  <a:gd name="T14" fmla="*/ 112 w 626"/>
                  <a:gd name="T15" fmla="*/ 431 h 527"/>
                  <a:gd name="T16" fmla="*/ 91 w 626"/>
                  <a:gd name="T17" fmla="*/ 402 h 527"/>
                  <a:gd name="T18" fmla="*/ 60 w 626"/>
                  <a:gd name="T19" fmla="*/ 373 h 527"/>
                  <a:gd name="T20" fmla="*/ 8 w 626"/>
                  <a:gd name="T21" fmla="*/ 239 h 527"/>
                  <a:gd name="T22" fmla="*/ 70 w 626"/>
                  <a:gd name="T23" fmla="*/ 85 h 527"/>
                  <a:gd name="T24" fmla="*/ 185 w 626"/>
                  <a:gd name="T25" fmla="*/ 24 h 527"/>
                  <a:gd name="T26" fmla="*/ 230 w 626"/>
                  <a:gd name="T27" fmla="*/ 0 h 52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26"/>
                  <a:gd name="T43" fmla="*/ 0 h 527"/>
                  <a:gd name="T44" fmla="*/ 626 w 626"/>
                  <a:gd name="T45" fmla="*/ 527 h 52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26" h="527">
                    <a:moveTo>
                      <a:pt x="230" y="0"/>
                    </a:moveTo>
                    <a:cubicBezTo>
                      <a:pt x="344" y="6"/>
                      <a:pt x="329" y="7"/>
                      <a:pt x="444" y="18"/>
                    </a:cubicBezTo>
                    <a:cubicBezTo>
                      <a:pt x="511" y="24"/>
                      <a:pt x="535" y="60"/>
                      <a:pt x="548" y="100"/>
                    </a:cubicBezTo>
                    <a:cubicBezTo>
                      <a:pt x="558" y="197"/>
                      <a:pt x="626" y="220"/>
                      <a:pt x="559" y="354"/>
                    </a:cubicBezTo>
                    <a:cubicBezTo>
                      <a:pt x="556" y="389"/>
                      <a:pt x="559" y="426"/>
                      <a:pt x="548" y="460"/>
                    </a:cubicBezTo>
                    <a:cubicBezTo>
                      <a:pt x="529" y="522"/>
                      <a:pt x="289" y="525"/>
                      <a:pt x="267" y="527"/>
                    </a:cubicBezTo>
                    <a:cubicBezTo>
                      <a:pt x="224" y="513"/>
                      <a:pt x="209" y="494"/>
                      <a:pt x="174" y="469"/>
                    </a:cubicBezTo>
                    <a:cubicBezTo>
                      <a:pt x="154" y="455"/>
                      <a:pt x="112" y="431"/>
                      <a:pt x="112" y="431"/>
                    </a:cubicBezTo>
                    <a:cubicBezTo>
                      <a:pt x="104" y="422"/>
                      <a:pt x="98" y="411"/>
                      <a:pt x="91" y="402"/>
                    </a:cubicBezTo>
                    <a:cubicBezTo>
                      <a:pt x="81" y="392"/>
                      <a:pt x="68" y="384"/>
                      <a:pt x="60" y="373"/>
                    </a:cubicBezTo>
                    <a:cubicBezTo>
                      <a:pt x="31" y="334"/>
                      <a:pt x="23" y="283"/>
                      <a:pt x="8" y="239"/>
                    </a:cubicBezTo>
                    <a:cubicBezTo>
                      <a:pt x="15" y="150"/>
                      <a:pt x="0" y="128"/>
                      <a:pt x="70" y="85"/>
                    </a:cubicBezTo>
                    <a:cubicBezTo>
                      <a:pt x="98" y="49"/>
                      <a:pt x="158" y="38"/>
                      <a:pt x="185" y="24"/>
                    </a:cubicBezTo>
                    <a:cubicBezTo>
                      <a:pt x="212" y="10"/>
                      <a:pt x="197" y="15"/>
                      <a:pt x="230" y="0"/>
                    </a:cubicBezTo>
                    <a:close/>
                  </a:path>
                </a:pathLst>
              </a:custGeom>
              <a:noFill/>
              <a:ln w="57150" cmpd="sng">
                <a:solidFill>
                  <a:srgbClr val="9900CC"/>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800">
                  <a:solidFill>
                    <a:srgbClr val="0000FF"/>
                  </a:solidFill>
                  <a:latin typeface="+mn-lt"/>
                  <a:ea typeface="+mn-ea"/>
                </a:endParaRPr>
              </a:p>
            </p:txBody>
          </p:sp>
        </p:grpSp>
        <mc:AlternateContent xmlns:mc="http://schemas.openxmlformats.org/markup-compatibility/2006" xmlns:a14="http://schemas.microsoft.com/office/drawing/2010/main">
          <mc:Choice Requires="a14">
            <p:sp>
              <p:nvSpPr>
                <p:cNvPr id="99" name="矩形 98"/>
                <p:cNvSpPr/>
                <p:nvPr/>
              </p:nvSpPr>
              <p:spPr>
                <a:xfrm>
                  <a:off x="4213377" y="3700087"/>
                  <a:ext cx="4587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oMath>
                    </m:oMathPara>
                  </a14:m>
                  <a:endParaRPr lang="zh-CN" altLang="en-US" sz="2800" dirty="0"/>
                </a:p>
              </p:txBody>
            </p:sp>
          </mc:Choice>
          <mc:Fallback xmlns="">
            <p:sp>
              <p:nvSpPr>
                <p:cNvPr id="99" name="矩形 98"/>
                <p:cNvSpPr>
                  <a:spLocks noRot="1" noChangeAspect="1" noMove="1" noResize="1" noEditPoints="1" noAdjustHandles="1" noChangeArrowheads="1" noChangeShapeType="1" noTextEdit="1"/>
                </p:cNvSpPr>
                <p:nvPr/>
              </p:nvSpPr>
              <p:spPr>
                <a:xfrm>
                  <a:off x="4213377" y="3700087"/>
                  <a:ext cx="458779" cy="523220"/>
                </a:xfrm>
                <a:prstGeom prst="rect">
                  <a:avLst/>
                </a:prstGeom>
                <a:blipFill>
                  <a:blip r:embed="rId8"/>
                  <a:stretch>
                    <a:fillRect/>
                  </a:stretch>
                </a:blipFill>
              </p:spPr>
              <p:txBody>
                <a:bodyPr/>
                <a:lstStyle/>
                <a:p>
                  <a:r>
                    <a:rPr lang="zh-CN" altLang="en-US">
                      <a:noFill/>
                    </a:rPr>
                    <a:t> </a:t>
                  </a:r>
                </a:p>
              </p:txBody>
            </p:sp>
          </mc:Fallback>
        </mc:AlternateContent>
      </p:grpSp>
      <p:grpSp>
        <p:nvGrpSpPr>
          <p:cNvPr id="5" name="组合 4"/>
          <p:cNvGrpSpPr/>
          <p:nvPr/>
        </p:nvGrpSpPr>
        <p:grpSpPr>
          <a:xfrm>
            <a:off x="8400240" y="377747"/>
            <a:ext cx="3240087" cy="4441651"/>
            <a:chOff x="8400240" y="377747"/>
            <a:chExt cx="3240087" cy="4441651"/>
          </a:xfrm>
        </p:grpSpPr>
        <p:grpSp>
          <p:nvGrpSpPr>
            <p:cNvPr id="100" name="Group 69"/>
            <p:cNvGrpSpPr>
              <a:grpSpLocks/>
            </p:cNvGrpSpPr>
            <p:nvPr/>
          </p:nvGrpSpPr>
          <p:grpSpPr bwMode="auto">
            <a:xfrm>
              <a:off x="8400240" y="377747"/>
              <a:ext cx="3240087" cy="4319588"/>
              <a:chOff x="2976" y="576"/>
              <a:chExt cx="2448" cy="3408"/>
            </a:xfrm>
          </p:grpSpPr>
          <p:grpSp>
            <p:nvGrpSpPr>
              <p:cNvPr id="101" name="Group 70"/>
              <p:cNvGrpSpPr>
                <a:grpSpLocks/>
              </p:cNvGrpSpPr>
              <p:nvPr/>
            </p:nvGrpSpPr>
            <p:grpSpPr bwMode="auto">
              <a:xfrm>
                <a:off x="2976" y="576"/>
                <a:ext cx="2448" cy="3408"/>
                <a:chOff x="2976" y="576"/>
                <a:chExt cx="2448" cy="3408"/>
              </a:xfrm>
            </p:grpSpPr>
            <p:sp>
              <p:nvSpPr>
                <p:cNvPr id="106" name="Rectangle 71"/>
                <p:cNvSpPr>
                  <a:spLocks noChangeArrowheads="1"/>
                </p:cNvSpPr>
                <p:nvPr/>
              </p:nvSpPr>
              <p:spPr bwMode="auto">
                <a:xfrm>
                  <a:off x="2976" y="576"/>
                  <a:ext cx="2448" cy="3408"/>
                </a:xfrm>
                <a:prstGeom prst="rect">
                  <a:avLst/>
                </a:prstGeom>
                <a:solidFill>
                  <a:schemeClr val="bg1"/>
                </a:solidFill>
                <a:ln w="9525">
                  <a:solidFill>
                    <a:srgbClr val="006666"/>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nvGrpSpPr>
                <p:cNvPr id="107" name="Group 72"/>
                <p:cNvGrpSpPr>
                  <a:grpSpLocks/>
                </p:cNvGrpSpPr>
                <p:nvPr/>
              </p:nvGrpSpPr>
              <p:grpSpPr bwMode="auto">
                <a:xfrm>
                  <a:off x="3600" y="2523"/>
                  <a:ext cx="1200" cy="1152"/>
                  <a:chOff x="864" y="2523"/>
                  <a:chExt cx="1200" cy="1152"/>
                </a:xfrm>
              </p:grpSpPr>
              <p:sp>
                <p:nvSpPr>
                  <p:cNvPr id="133" name="Oval 73"/>
                  <p:cNvSpPr>
                    <a:spLocks noChangeArrowheads="1"/>
                  </p:cNvSpPr>
                  <p:nvPr/>
                </p:nvSpPr>
                <p:spPr bwMode="auto">
                  <a:xfrm>
                    <a:off x="864" y="2523"/>
                    <a:ext cx="1200" cy="1152"/>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4" name="Oval 74"/>
                  <p:cNvSpPr>
                    <a:spLocks noChangeArrowheads="1"/>
                  </p:cNvSpPr>
                  <p:nvPr/>
                </p:nvSpPr>
                <p:spPr bwMode="auto">
                  <a:xfrm>
                    <a:off x="891" y="2549"/>
                    <a:ext cx="1146" cy="110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5" name="Oval 75"/>
                  <p:cNvSpPr>
                    <a:spLocks noChangeArrowheads="1"/>
                  </p:cNvSpPr>
                  <p:nvPr/>
                </p:nvSpPr>
                <p:spPr bwMode="auto">
                  <a:xfrm>
                    <a:off x="918" y="2575"/>
                    <a:ext cx="1092" cy="104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6" name="Oval 76"/>
                  <p:cNvSpPr>
                    <a:spLocks noChangeArrowheads="1"/>
                  </p:cNvSpPr>
                  <p:nvPr/>
                </p:nvSpPr>
                <p:spPr bwMode="auto">
                  <a:xfrm>
                    <a:off x="945" y="2601"/>
                    <a:ext cx="1038" cy="996"/>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7" name="Oval 77"/>
                  <p:cNvSpPr>
                    <a:spLocks noChangeArrowheads="1"/>
                  </p:cNvSpPr>
                  <p:nvPr/>
                </p:nvSpPr>
                <p:spPr bwMode="auto">
                  <a:xfrm>
                    <a:off x="972" y="2627"/>
                    <a:ext cx="984" cy="94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8" name="Oval 78"/>
                  <p:cNvSpPr>
                    <a:spLocks noChangeArrowheads="1"/>
                  </p:cNvSpPr>
                  <p:nvPr/>
                </p:nvSpPr>
                <p:spPr bwMode="auto">
                  <a:xfrm>
                    <a:off x="1000" y="2653"/>
                    <a:ext cx="928" cy="892"/>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39" name="Oval 79"/>
                  <p:cNvSpPr>
                    <a:spLocks noChangeArrowheads="1"/>
                  </p:cNvSpPr>
                  <p:nvPr/>
                </p:nvSpPr>
                <p:spPr bwMode="auto">
                  <a:xfrm>
                    <a:off x="1028" y="2681"/>
                    <a:ext cx="872" cy="836"/>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0" name="Oval 80"/>
                  <p:cNvSpPr>
                    <a:spLocks noChangeArrowheads="1"/>
                  </p:cNvSpPr>
                  <p:nvPr/>
                </p:nvSpPr>
                <p:spPr bwMode="auto">
                  <a:xfrm>
                    <a:off x="1083" y="2733"/>
                    <a:ext cx="762" cy="732"/>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1" name="Oval 81"/>
                  <p:cNvSpPr>
                    <a:spLocks noChangeArrowheads="1"/>
                  </p:cNvSpPr>
                  <p:nvPr/>
                </p:nvSpPr>
                <p:spPr bwMode="auto">
                  <a:xfrm>
                    <a:off x="1056" y="2707"/>
                    <a:ext cx="816" cy="78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2" name="Oval 82"/>
                  <p:cNvSpPr>
                    <a:spLocks noChangeArrowheads="1"/>
                  </p:cNvSpPr>
                  <p:nvPr/>
                </p:nvSpPr>
                <p:spPr bwMode="auto">
                  <a:xfrm>
                    <a:off x="1095" y="2745"/>
                    <a:ext cx="738" cy="708"/>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3" name="Oval 83"/>
                  <p:cNvSpPr>
                    <a:spLocks noChangeArrowheads="1"/>
                  </p:cNvSpPr>
                  <p:nvPr/>
                </p:nvSpPr>
                <p:spPr bwMode="auto">
                  <a:xfrm>
                    <a:off x="1137" y="2785"/>
                    <a:ext cx="654" cy="6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4" name="Oval 84"/>
                  <p:cNvSpPr>
                    <a:spLocks noChangeArrowheads="1"/>
                  </p:cNvSpPr>
                  <p:nvPr/>
                </p:nvSpPr>
                <p:spPr bwMode="auto">
                  <a:xfrm>
                    <a:off x="1191" y="2837"/>
                    <a:ext cx="546" cy="524"/>
                  </a:xfrm>
                  <a:prstGeom prst="ellipse">
                    <a:avLst/>
                  </a:prstGeom>
                  <a:solidFill>
                    <a:srgbClr val="FFCC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5" name="Oval 85"/>
                  <p:cNvSpPr>
                    <a:spLocks noChangeArrowheads="1"/>
                  </p:cNvSpPr>
                  <p:nvPr/>
                </p:nvSpPr>
                <p:spPr bwMode="auto">
                  <a:xfrm>
                    <a:off x="1233" y="2877"/>
                    <a:ext cx="462" cy="44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6" name="Oval 86"/>
                  <p:cNvSpPr>
                    <a:spLocks noChangeArrowheads="1"/>
                  </p:cNvSpPr>
                  <p:nvPr/>
                </p:nvSpPr>
                <p:spPr bwMode="auto">
                  <a:xfrm>
                    <a:off x="1291" y="2932"/>
                    <a:ext cx="346" cy="334"/>
                  </a:xfrm>
                  <a:prstGeom prst="ellipse">
                    <a:avLst/>
                  </a:prstGeom>
                  <a:solidFill>
                    <a:srgbClr val="FFCC00"/>
                  </a:solidFill>
                  <a:ln w="12700">
                    <a:solidFill>
                      <a:srgbClr val="FFCC00"/>
                    </a:solidFill>
                    <a:round/>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47" name="Oval 87"/>
                  <p:cNvSpPr>
                    <a:spLocks noChangeArrowheads="1"/>
                  </p:cNvSpPr>
                  <p:nvPr/>
                </p:nvSpPr>
                <p:spPr bwMode="auto">
                  <a:xfrm>
                    <a:off x="1356" y="2995"/>
                    <a:ext cx="216" cy="20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grpSp>
            <p:grpSp>
              <p:nvGrpSpPr>
                <p:cNvPr id="108" name="Group 88"/>
                <p:cNvGrpSpPr>
                  <a:grpSpLocks/>
                </p:cNvGrpSpPr>
                <p:nvPr/>
              </p:nvGrpSpPr>
              <p:grpSpPr bwMode="auto">
                <a:xfrm>
                  <a:off x="3312" y="1659"/>
                  <a:ext cx="1728" cy="528"/>
                  <a:chOff x="3744" y="3072"/>
                  <a:chExt cx="1344" cy="288"/>
                </a:xfrm>
              </p:grpSpPr>
              <p:sp>
                <p:nvSpPr>
                  <p:cNvPr id="125" name="Line 89"/>
                  <p:cNvSpPr>
                    <a:spLocks noChangeShapeType="1"/>
                  </p:cNvSpPr>
                  <p:nvPr/>
                </p:nvSpPr>
                <p:spPr bwMode="auto">
                  <a:xfrm>
                    <a:off x="374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6" name="Line 90"/>
                  <p:cNvSpPr>
                    <a:spLocks noChangeShapeType="1"/>
                  </p:cNvSpPr>
                  <p:nvPr/>
                </p:nvSpPr>
                <p:spPr bwMode="auto">
                  <a:xfrm>
                    <a:off x="393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7" name="Line 91"/>
                  <p:cNvSpPr>
                    <a:spLocks noChangeShapeType="1"/>
                  </p:cNvSpPr>
                  <p:nvPr/>
                </p:nvSpPr>
                <p:spPr bwMode="auto">
                  <a:xfrm>
                    <a:off x="412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8" name="Line 92"/>
                  <p:cNvSpPr>
                    <a:spLocks noChangeShapeType="1"/>
                  </p:cNvSpPr>
                  <p:nvPr/>
                </p:nvSpPr>
                <p:spPr bwMode="auto">
                  <a:xfrm>
                    <a:off x="5088"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9" name="Line 93"/>
                  <p:cNvSpPr>
                    <a:spLocks noChangeShapeType="1"/>
                  </p:cNvSpPr>
                  <p:nvPr/>
                </p:nvSpPr>
                <p:spPr bwMode="auto">
                  <a:xfrm>
                    <a:off x="4320"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0" name="Line 94"/>
                  <p:cNvSpPr>
                    <a:spLocks noChangeShapeType="1"/>
                  </p:cNvSpPr>
                  <p:nvPr/>
                </p:nvSpPr>
                <p:spPr bwMode="auto">
                  <a:xfrm>
                    <a:off x="4512"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1" name="Line 95"/>
                  <p:cNvSpPr>
                    <a:spLocks noChangeShapeType="1"/>
                  </p:cNvSpPr>
                  <p:nvPr/>
                </p:nvSpPr>
                <p:spPr bwMode="auto">
                  <a:xfrm>
                    <a:off x="4704"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32" name="Line 96"/>
                  <p:cNvSpPr>
                    <a:spLocks noChangeShapeType="1"/>
                  </p:cNvSpPr>
                  <p:nvPr/>
                </p:nvSpPr>
                <p:spPr bwMode="auto">
                  <a:xfrm>
                    <a:off x="4896" y="3072"/>
                    <a:ext cx="0" cy="288"/>
                  </a:xfrm>
                  <a:prstGeom prst="line">
                    <a:avLst/>
                  </a:prstGeom>
                  <a:noFill/>
                  <a:ln w="28575">
                    <a:solidFill>
                      <a:srgbClr val="FF6600"/>
                    </a:solidFill>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p:nvGrpSpPr>
                <p:cNvPr id="109" name="Group 97"/>
                <p:cNvGrpSpPr>
                  <a:grpSpLocks/>
                </p:cNvGrpSpPr>
                <p:nvPr/>
              </p:nvGrpSpPr>
              <p:grpSpPr bwMode="auto">
                <a:xfrm>
                  <a:off x="3312" y="816"/>
                  <a:ext cx="1728" cy="843"/>
                  <a:chOff x="3744" y="3072"/>
                  <a:chExt cx="1344" cy="288"/>
                </a:xfrm>
              </p:grpSpPr>
              <p:sp>
                <p:nvSpPr>
                  <p:cNvPr id="117" name="Line 98"/>
                  <p:cNvSpPr>
                    <a:spLocks noChangeShapeType="1"/>
                  </p:cNvSpPr>
                  <p:nvPr/>
                </p:nvSpPr>
                <p:spPr bwMode="auto">
                  <a:xfrm>
                    <a:off x="374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8" name="Line 99"/>
                  <p:cNvSpPr>
                    <a:spLocks noChangeShapeType="1"/>
                  </p:cNvSpPr>
                  <p:nvPr/>
                </p:nvSpPr>
                <p:spPr bwMode="auto">
                  <a:xfrm>
                    <a:off x="393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9" name="Line 100"/>
                  <p:cNvSpPr>
                    <a:spLocks noChangeShapeType="1"/>
                  </p:cNvSpPr>
                  <p:nvPr/>
                </p:nvSpPr>
                <p:spPr bwMode="auto">
                  <a:xfrm>
                    <a:off x="412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0" name="Line 101"/>
                  <p:cNvSpPr>
                    <a:spLocks noChangeShapeType="1"/>
                  </p:cNvSpPr>
                  <p:nvPr/>
                </p:nvSpPr>
                <p:spPr bwMode="auto">
                  <a:xfrm>
                    <a:off x="5088"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1" name="Line 102"/>
                  <p:cNvSpPr>
                    <a:spLocks noChangeShapeType="1"/>
                  </p:cNvSpPr>
                  <p:nvPr/>
                </p:nvSpPr>
                <p:spPr bwMode="auto">
                  <a:xfrm>
                    <a:off x="4320"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2" name="Line 103"/>
                  <p:cNvSpPr>
                    <a:spLocks noChangeShapeType="1"/>
                  </p:cNvSpPr>
                  <p:nvPr/>
                </p:nvSpPr>
                <p:spPr bwMode="auto">
                  <a:xfrm>
                    <a:off x="4512"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3" name="Line 104"/>
                  <p:cNvSpPr>
                    <a:spLocks noChangeShapeType="1"/>
                  </p:cNvSpPr>
                  <p:nvPr/>
                </p:nvSpPr>
                <p:spPr bwMode="auto">
                  <a:xfrm>
                    <a:off x="4704"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24" name="Line 105"/>
                  <p:cNvSpPr>
                    <a:spLocks noChangeShapeType="1"/>
                  </p:cNvSpPr>
                  <p:nvPr/>
                </p:nvSpPr>
                <p:spPr bwMode="auto">
                  <a:xfrm>
                    <a:off x="4896" y="3072"/>
                    <a:ext cx="0" cy="288"/>
                  </a:xfrm>
                  <a:prstGeom prst="line">
                    <a:avLst/>
                  </a:prstGeom>
                  <a:noFill/>
                  <a:ln w="28575">
                    <a:solidFill>
                      <a:srgbClr val="FF6600"/>
                    </a:solidFill>
                    <a:round/>
                    <a:headEnd type="non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10" name="Arc 107"/>
                <p:cNvSpPr>
                  <a:spLocks/>
                </p:cNvSpPr>
                <p:nvPr/>
              </p:nvSpPr>
              <p:spPr bwMode="auto">
                <a:xfrm>
                  <a:off x="3097" y="1670"/>
                  <a:ext cx="2154" cy="490"/>
                </a:xfrm>
                <a:custGeom>
                  <a:avLst/>
                  <a:gdLst>
                    <a:gd name="T0" fmla="*/ 0 w 43200"/>
                    <a:gd name="T1" fmla="*/ 0 h 22065"/>
                    <a:gd name="T2" fmla="*/ 0 w 43200"/>
                    <a:gd name="T3" fmla="*/ 0 h 22065"/>
                    <a:gd name="T4" fmla="*/ 0 w 43200"/>
                    <a:gd name="T5" fmla="*/ 0 h 22065"/>
                    <a:gd name="T6" fmla="*/ 0 60000 65536"/>
                    <a:gd name="T7" fmla="*/ 0 60000 65536"/>
                    <a:gd name="T8" fmla="*/ 0 60000 65536"/>
                    <a:gd name="T9" fmla="*/ 0 w 43200"/>
                    <a:gd name="T10" fmla="*/ 0 h 22065"/>
                    <a:gd name="T11" fmla="*/ 43200 w 43200"/>
                    <a:gd name="T12" fmla="*/ 22065 h 22065"/>
                  </a:gdLst>
                  <a:ahLst/>
                  <a:cxnLst>
                    <a:cxn ang="T6">
                      <a:pos x="T0" y="T1"/>
                    </a:cxn>
                    <a:cxn ang="T7">
                      <a:pos x="T2" y="T3"/>
                    </a:cxn>
                    <a:cxn ang="T8">
                      <a:pos x="T4" y="T5"/>
                    </a:cxn>
                  </a:cxnLst>
                  <a:rect l="T9" t="T10" r="T11" b="T12"/>
                  <a:pathLst>
                    <a:path w="43200" h="22065" fill="none" extrusionOk="0">
                      <a:moveTo>
                        <a:pt x="43194" y="0"/>
                      </a:moveTo>
                      <a:cubicBezTo>
                        <a:pt x="43198" y="154"/>
                        <a:pt x="43200" y="309"/>
                        <a:pt x="43200" y="465"/>
                      </a:cubicBezTo>
                      <a:cubicBezTo>
                        <a:pt x="43200" y="12394"/>
                        <a:pt x="33529" y="22065"/>
                        <a:pt x="21600" y="22065"/>
                      </a:cubicBezTo>
                      <a:cubicBezTo>
                        <a:pt x="9705" y="22065"/>
                        <a:pt x="48" y="12447"/>
                        <a:pt x="0" y="552"/>
                      </a:cubicBezTo>
                    </a:path>
                    <a:path w="43200" h="22065" stroke="0" extrusionOk="0">
                      <a:moveTo>
                        <a:pt x="43194" y="0"/>
                      </a:moveTo>
                      <a:cubicBezTo>
                        <a:pt x="43198" y="154"/>
                        <a:pt x="43200" y="309"/>
                        <a:pt x="43200" y="465"/>
                      </a:cubicBezTo>
                      <a:cubicBezTo>
                        <a:pt x="43200" y="12394"/>
                        <a:pt x="33529" y="22065"/>
                        <a:pt x="21600" y="22065"/>
                      </a:cubicBezTo>
                      <a:cubicBezTo>
                        <a:pt x="9705" y="22065"/>
                        <a:pt x="48" y="12447"/>
                        <a:pt x="0" y="552"/>
                      </a:cubicBezTo>
                      <a:lnTo>
                        <a:pt x="21600" y="465"/>
                      </a:lnTo>
                      <a:lnTo>
                        <a:pt x="43194" y="0"/>
                      </a:lnTo>
                      <a:close/>
                    </a:path>
                  </a:pathLst>
                </a:custGeom>
                <a:solidFill>
                  <a:srgbClr val="66FFFF">
                    <a:alpha val="50195"/>
                  </a:srgbClr>
                </a:solidFill>
                <a:ln w="12700" cap="rnd">
                  <a:solidFill>
                    <a:schemeClr val="tx1"/>
                  </a:solidFill>
                  <a:round/>
                  <a:headEnd type="none" w="sm" len="lg"/>
                  <a:tailEnd type="none" w="sm" len="lg"/>
                </a:ln>
              </p:spPr>
              <p:txBody>
                <a:bodyPr wrap="none" anchor="ctr"/>
                <a:lstStyle/>
                <a:p>
                  <a:pPr algn="just"/>
                  <a:endParaRPr lang="zh-CN" altLang="en-US" sz="2800">
                    <a:solidFill>
                      <a:srgbClr val="0000FF"/>
                    </a:solidFill>
                    <a:latin typeface="+mn-lt"/>
                    <a:ea typeface="+mn-ea"/>
                  </a:endParaRPr>
                </a:p>
              </p:txBody>
            </p:sp>
            <p:sp>
              <p:nvSpPr>
                <p:cNvPr id="111" name="Line 109"/>
                <p:cNvSpPr>
                  <a:spLocks noChangeShapeType="1"/>
                </p:cNvSpPr>
                <p:nvPr/>
              </p:nvSpPr>
              <p:spPr bwMode="auto">
                <a:xfrm flipH="1">
                  <a:off x="4176" y="2064"/>
                  <a:ext cx="480" cy="0"/>
                </a:xfrm>
                <a:prstGeom prst="line">
                  <a:avLst/>
                </a:prstGeom>
                <a:noFill/>
                <a:ln w="28575">
                  <a:solidFill>
                    <a:srgbClr val="FF00FF"/>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spAutoFit/>
                </a:bodyPr>
                <a:lstStyle/>
                <a:p>
                  <a:pPr algn="just"/>
                  <a:endParaRPr lang="zh-CN" altLang="en-US" sz="2800">
                    <a:solidFill>
                      <a:srgbClr val="0000FF"/>
                    </a:solidFill>
                    <a:latin typeface="+mn-lt"/>
                    <a:ea typeface="+mn-ea"/>
                  </a:endParaRPr>
                </a:p>
              </p:txBody>
            </p:sp>
            <p:grpSp>
              <p:nvGrpSpPr>
                <p:cNvPr id="112" name="Group 110"/>
                <p:cNvGrpSpPr>
                  <a:grpSpLocks/>
                </p:cNvGrpSpPr>
                <p:nvPr/>
              </p:nvGrpSpPr>
              <p:grpSpPr bwMode="auto">
                <a:xfrm>
                  <a:off x="3120" y="720"/>
                  <a:ext cx="2075" cy="1735"/>
                  <a:chOff x="384" y="720"/>
                  <a:chExt cx="2075" cy="1735"/>
                </a:xfrm>
              </p:grpSpPr>
              <p:sp>
                <p:nvSpPr>
                  <p:cNvPr id="114" name="Rectangle 111"/>
                  <p:cNvSpPr>
                    <a:spLocks noChangeArrowheads="1"/>
                  </p:cNvSpPr>
                  <p:nvPr/>
                </p:nvSpPr>
                <p:spPr bwMode="auto">
                  <a:xfrm>
                    <a:off x="384" y="2160"/>
                    <a:ext cx="2075" cy="295"/>
                  </a:xfrm>
                  <a:prstGeom prst="rect">
                    <a:avLst/>
                  </a:prstGeom>
                  <a:solidFill>
                    <a:srgbClr val="B8FCFC">
                      <a:alpha val="50195"/>
                    </a:srgbClr>
                  </a:solidFill>
                  <a:ln w="12700">
                    <a:solidFill>
                      <a:schemeClr val="tx1"/>
                    </a:solidFill>
                    <a:miter lim="800000"/>
                    <a:headEnd/>
                    <a:tailEnd/>
                  </a:ln>
                </p:spPr>
                <p:txBody>
                  <a:bodyPr wrap="none" anchor="ctr"/>
                  <a:lstStyle>
                    <a:lvl1pPr>
                      <a:spcBef>
                        <a:spcPct val="20000"/>
                      </a:spcBef>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FontTx/>
                      <a:buNone/>
                    </a:pPr>
                    <a:endParaRPr kumimoji="0" lang="zh-CN" altLang="en-US" sz="2800">
                      <a:solidFill>
                        <a:srgbClr val="0000FF"/>
                      </a:solidFill>
                      <a:latin typeface="+mn-lt"/>
                      <a:ea typeface="+mn-ea"/>
                    </a:endParaRPr>
                  </a:p>
                </p:txBody>
              </p:sp>
              <p:sp>
                <p:nvSpPr>
                  <p:cNvPr id="115" name="Line 112"/>
                  <p:cNvSpPr>
                    <a:spLocks noChangeShapeType="1"/>
                  </p:cNvSpPr>
                  <p:nvPr/>
                </p:nvSpPr>
                <p:spPr bwMode="auto">
                  <a:xfrm flipH="1" flipV="1">
                    <a:off x="1440" y="720"/>
                    <a:ext cx="0" cy="1440"/>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16" name="Line 113"/>
                  <p:cNvSpPr>
                    <a:spLocks noChangeShapeType="1"/>
                  </p:cNvSpPr>
                  <p:nvPr/>
                </p:nvSpPr>
                <p:spPr bwMode="auto">
                  <a:xfrm>
                    <a:off x="1440" y="720"/>
                    <a:ext cx="480" cy="1371"/>
                  </a:xfrm>
                  <a:prstGeom prst="line">
                    <a:avLst/>
                  </a:prstGeom>
                  <a:noFill/>
                  <a:ln w="19050">
                    <a:solidFill>
                      <a:srgbClr val="0000FF"/>
                    </a:solidFill>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sp>
              <p:nvSpPr>
                <p:cNvPr id="113" name="Line 114"/>
                <p:cNvSpPr>
                  <a:spLocks noChangeShapeType="1"/>
                </p:cNvSpPr>
                <p:nvPr/>
              </p:nvSpPr>
              <p:spPr bwMode="auto">
                <a:xfrm>
                  <a:off x="3094" y="1680"/>
                  <a:ext cx="2160" cy="0"/>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lstStyle/>
                <a:p>
                  <a:pPr algn="just"/>
                  <a:endParaRPr lang="zh-CN" altLang="en-US" sz="2800">
                    <a:solidFill>
                      <a:srgbClr val="0000FF"/>
                    </a:solidFill>
                    <a:latin typeface="+mn-lt"/>
                    <a:ea typeface="+mn-ea"/>
                  </a:endParaRPr>
                </a:p>
              </p:txBody>
            </p:sp>
          </p:grpSp>
          <p:grpSp>
            <p:nvGrpSpPr>
              <p:cNvPr id="102" name="Group 115"/>
              <p:cNvGrpSpPr>
                <a:grpSpLocks/>
              </p:cNvGrpSpPr>
              <p:nvPr/>
            </p:nvGrpSpPr>
            <p:grpSpPr bwMode="auto">
              <a:xfrm>
                <a:off x="3740" y="2523"/>
                <a:ext cx="923" cy="1344"/>
                <a:chOff x="3740" y="2523"/>
                <a:chExt cx="923" cy="1344"/>
              </a:xfrm>
            </p:grpSpPr>
            <p:sp>
              <p:nvSpPr>
                <p:cNvPr id="103" name="Line 116"/>
                <p:cNvSpPr>
                  <a:spLocks noChangeShapeType="1"/>
                </p:cNvSpPr>
                <p:nvPr/>
              </p:nvSpPr>
              <p:spPr bwMode="auto">
                <a:xfrm>
                  <a:off x="3740"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04" name="Line 117"/>
                <p:cNvSpPr>
                  <a:spLocks noChangeShapeType="1"/>
                </p:cNvSpPr>
                <p:nvPr/>
              </p:nvSpPr>
              <p:spPr bwMode="auto">
                <a:xfrm>
                  <a:off x="4663" y="2523"/>
                  <a:ext cx="0" cy="1344"/>
                </a:xfrm>
                <a:prstGeom prst="line">
                  <a:avLst/>
                </a:prstGeom>
                <a:noFill/>
                <a:ln w="28575">
                  <a:solidFill>
                    <a:srgbClr val="000000"/>
                  </a:solidFill>
                  <a:prstDash val="dash"/>
                  <a:round/>
                  <a:headEnd type="none" w="sm" len="lg"/>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105" name="Line 118"/>
                <p:cNvSpPr>
                  <a:spLocks noChangeShapeType="1"/>
                </p:cNvSpPr>
                <p:nvPr/>
              </p:nvSpPr>
              <p:spPr bwMode="auto">
                <a:xfrm>
                  <a:off x="3744" y="3744"/>
                  <a:ext cx="912" cy="27"/>
                </a:xfrm>
                <a:prstGeom prst="line">
                  <a:avLst/>
                </a:prstGeom>
                <a:noFill/>
                <a:ln w="19050">
                  <a:solidFill>
                    <a:srgbClr val="FF0000"/>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grpSp>
        </p:grpSp>
        <mc:AlternateContent xmlns:mc="http://schemas.openxmlformats.org/markup-compatibility/2006" xmlns:a14="http://schemas.microsoft.com/office/drawing/2010/main">
          <mc:Choice Requires="a14">
            <p:sp>
              <p:nvSpPr>
                <p:cNvPr id="148" name="矩形 147"/>
                <p:cNvSpPr/>
                <p:nvPr/>
              </p:nvSpPr>
              <p:spPr>
                <a:xfrm>
                  <a:off x="10088858" y="1811523"/>
                  <a:ext cx="46346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148" name="矩形 147"/>
                <p:cNvSpPr>
                  <a:spLocks noRot="1" noChangeAspect="1" noMove="1" noResize="1" noEditPoints="1" noAdjustHandles="1" noChangeArrowheads="1" noChangeShapeType="1" noTextEdit="1"/>
                </p:cNvSpPr>
                <p:nvPr/>
              </p:nvSpPr>
              <p:spPr>
                <a:xfrm>
                  <a:off x="10088858" y="1811523"/>
                  <a:ext cx="463460"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9" name="矩形 148"/>
                <p:cNvSpPr/>
                <p:nvPr/>
              </p:nvSpPr>
              <p:spPr>
                <a:xfrm>
                  <a:off x="10095704" y="849502"/>
                  <a:ext cx="523797"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endParaRPr>
                </a:p>
              </p:txBody>
            </p:sp>
          </mc:Choice>
          <mc:Fallback xmlns="">
            <p:sp>
              <p:nvSpPr>
                <p:cNvPr id="149" name="矩形 148"/>
                <p:cNvSpPr>
                  <a:spLocks noRot="1" noChangeAspect="1" noMove="1" noResize="1" noEditPoints="1" noAdjustHandles="1" noChangeArrowheads="1" noChangeShapeType="1" noTextEdit="1"/>
                </p:cNvSpPr>
                <p:nvPr/>
              </p:nvSpPr>
              <p:spPr>
                <a:xfrm>
                  <a:off x="10095704" y="849502"/>
                  <a:ext cx="523797"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0" name="矩形 149"/>
                <p:cNvSpPr/>
                <p:nvPr/>
              </p:nvSpPr>
              <p:spPr>
                <a:xfrm>
                  <a:off x="9753007" y="4296178"/>
                  <a:ext cx="66223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endParaRPr>
                </a:p>
              </p:txBody>
            </p:sp>
          </mc:Choice>
          <mc:Fallback xmlns="">
            <p:sp>
              <p:nvSpPr>
                <p:cNvPr id="150" name="矩形 149"/>
                <p:cNvSpPr>
                  <a:spLocks noRot="1" noChangeAspect="1" noMove="1" noResize="1" noEditPoints="1" noAdjustHandles="1" noChangeArrowheads="1" noChangeShapeType="1" noTextEdit="1"/>
                </p:cNvSpPr>
                <p:nvPr/>
              </p:nvSpPr>
              <p:spPr>
                <a:xfrm>
                  <a:off x="9753007" y="4296178"/>
                  <a:ext cx="662233" cy="523220"/>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820022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7"/>
                                        </p:tgtEl>
                                        <p:attrNameLst>
                                          <p:attrName>style.visibility</p:attrName>
                                        </p:attrNameLst>
                                      </p:cBhvr>
                                      <p:to>
                                        <p:strVal val="visible"/>
                                      </p:to>
                                    </p:set>
                                    <p:animEffect transition="in" filter="wipe(left)">
                                      <p:cBhvr>
                                        <p:cTn id="17" dur="500"/>
                                        <p:tgtEl>
                                          <p:spTgt spid="9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5306"/>
                                        </p:tgtEl>
                                        <p:attrNameLst>
                                          <p:attrName>style.visibility</p:attrName>
                                        </p:attrNameLst>
                                      </p:cBhvr>
                                      <p:to>
                                        <p:strVal val="visible"/>
                                      </p:to>
                                    </p:set>
                                    <p:animEffect transition="in" filter="wipe(left)">
                                      <p:cBhvr>
                                        <p:cTn id="22" dur="500"/>
                                        <p:tgtEl>
                                          <p:spTgt spid="5530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wipe(left)">
                                      <p:cBhvr>
                                        <p:cTn id="32" dur="500"/>
                                        <p:tgtEl>
                                          <p:spTgt spid="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ipe(left)">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left)">
                                      <p:cBhvr>
                                        <p:cTn id="4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306" grpId="0" animBg="1"/>
      <p:bldP spid="97" grpId="0"/>
      <p:bldP spid="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10946" name="Text Box 2"/>
              <p:cNvSpPr txBox="1">
                <a:spLocks noChangeArrowheads="1"/>
              </p:cNvSpPr>
              <p:nvPr/>
            </p:nvSpPr>
            <p:spPr bwMode="auto">
              <a:xfrm>
                <a:off x="2113549" y="447133"/>
                <a:ext cx="9335239"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0"/>
                  </a:spcBef>
                  <a:buClrTx/>
                  <a:buFontTx/>
                  <a:buNone/>
                </a:pPr>
                <a:r>
                  <a:rPr kumimoji="0" lang="zh-CN" altLang="en-US" sz="2800" dirty="0">
                    <a:solidFill>
                      <a:srgbClr val="0000FF"/>
                    </a:solidFill>
                    <a:latin typeface="+mn-lt"/>
                    <a:ea typeface="+mn-ea"/>
                  </a:rPr>
                  <a:t>例：用氦氖激光器发出的波长为633</a:t>
                </a:r>
                <a:r>
                  <a:rPr kumimoji="0" lang="en-US" altLang="zh-CN" sz="2800" dirty="0">
                    <a:solidFill>
                      <a:srgbClr val="0000FF"/>
                    </a:solidFill>
                    <a:latin typeface="+mn-lt"/>
                    <a:ea typeface="+mn-ea"/>
                  </a:rPr>
                  <a:t>nm</a:t>
                </a:r>
                <a:r>
                  <a:rPr kumimoji="0" lang="zh-CN" altLang="en-US" sz="2800" dirty="0">
                    <a:solidFill>
                      <a:srgbClr val="0000FF"/>
                    </a:solidFill>
                    <a:latin typeface="+mn-lt"/>
                    <a:ea typeface="+mn-ea"/>
                  </a:rPr>
                  <a:t>的单色光做牛顿环实验，测得第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zh-CN" altLang="en-US" sz="2800" dirty="0">
                    <a:solidFill>
                      <a:srgbClr val="0000FF"/>
                    </a:solidFill>
                    <a:latin typeface="+mn-lt"/>
                    <a:ea typeface="+mn-ea"/>
                  </a:rPr>
                  <a:t>个暗环的半径为5.63</a:t>
                </a:r>
                <a:r>
                  <a:rPr kumimoji="0" lang="en-US" altLang="zh-CN" sz="2800" dirty="0">
                    <a:solidFill>
                      <a:srgbClr val="0000FF"/>
                    </a:solidFill>
                    <a:latin typeface="+mn-lt"/>
                    <a:ea typeface="+mn-ea"/>
                  </a:rPr>
                  <a:t>mm</a:t>
                </a:r>
                <a:r>
                  <a:rPr kumimoji="0" lang="zh-CN" altLang="en-US" sz="2800" dirty="0">
                    <a:solidFill>
                      <a:srgbClr val="0000FF"/>
                    </a:solidFill>
                    <a:latin typeface="+mn-lt"/>
                    <a:ea typeface="+mn-ea"/>
                  </a:rPr>
                  <a:t>，第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kumimoji="0" lang="en-US" altLang="zh-CN" sz="2800" i="1" dirty="0">
                    <a:solidFill>
                      <a:srgbClr val="0000FF"/>
                    </a:solidFill>
                    <a:latin typeface="+mn-lt"/>
                    <a:ea typeface="+mn-ea"/>
                  </a:rPr>
                  <a:t>+</a:t>
                </a:r>
                <a:r>
                  <a:rPr kumimoji="0" lang="en-US" altLang="zh-CN" sz="2800" dirty="0">
                    <a:solidFill>
                      <a:srgbClr val="0000FF"/>
                    </a:solidFill>
                    <a:latin typeface="+mn-lt"/>
                    <a:ea typeface="+mn-ea"/>
                  </a:rPr>
                  <a:t>5</a:t>
                </a:r>
                <a:r>
                  <a:rPr kumimoji="0" lang="zh-CN" altLang="en-US" sz="2800" dirty="0">
                    <a:solidFill>
                      <a:srgbClr val="0000FF"/>
                    </a:solidFill>
                    <a:latin typeface="+mn-lt"/>
                    <a:ea typeface="+mn-ea"/>
                  </a:rPr>
                  <a:t>暗环的半径为7.96</a:t>
                </a:r>
                <a:r>
                  <a:rPr kumimoji="0" lang="en-US" altLang="zh-CN" sz="2800" dirty="0">
                    <a:solidFill>
                      <a:srgbClr val="0000FF"/>
                    </a:solidFill>
                    <a:latin typeface="+mn-lt"/>
                    <a:ea typeface="+mn-ea"/>
                  </a:rPr>
                  <a:t>mm，</a:t>
                </a:r>
                <a:r>
                  <a:rPr kumimoji="0" lang="zh-CN" altLang="en-US" sz="2800" dirty="0">
                    <a:solidFill>
                      <a:srgbClr val="0000FF"/>
                    </a:solidFill>
                    <a:latin typeface="+mn-lt"/>
                    <a:ea typeface="+mn-ea"/>
                  </a:rPr>
                  <a:t>求平凸透镜的曲率半径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kumimoji="0" lang="zh-CN" altLang="en-US" sz="2800" dirty="0">
                    <a:solidFill>
                      <a:srgbClr val="0000FF"/>
                    </a:solidFill>
                    <a:latin typeface="+mn-lt"/>
                    <a:ea typeface="+mn-ea"/>
                  </a:rPr>
                  <a:t>。</a:t>
                </a:r>
                <a:endParaRPr kumimoji="0" lang="en-US" altLang="zh-CN" sz="2800" dirty="0">
                  <a:solidFill>
                    <a:srgbClr val="0000FF"/>
                  </a:solidFill>
                  <a:latin typeface="+mn-lt"/>
                  <a:ea typeface="+mn-ea"/>
                </a:endParaRPr>
              </a:p>
            </p:txBody>
          </p:sp>
        </mc:Choice>
        <mc:Fallback xmlns="">
          <p:sp>
            <p:nvSpPr>
              <p:cNvPr id="210946" name="Text Box 2"/>
              <p:cNvSpPr txBox="1">
                <a:spLocks noRot="1" noChangeAspect="1" noMove="1" noResize="1" noEditPoints="1" noAdjustHandles="1" noChangeArrowheads="1" noChangeShapeType="1" noTextEdit="1"/>
              </p:cNvSpPr>
              <p:nvPr/>
            </p:nvSpPr>
            <p:spPr bwMode="auto">
              <a:xfrm>
                <a:off x="2113549" y="447133"/>
                <a:ext cx="9335239" cy="1772793"/>
              </a:xfrm>
              <a:prstGeom prst="rect">
                <a:avLst/>
              </a:prstGeom>
              <a:blipFill>
                <a:blip r:embed="rId3"/>
                <a:stretch>
                  <a:fillRect l="-1372" r="-1306"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0947" name="Text Box 4"/>
          <p:cNvSpPr txBox="1">
            <a:spLocks noChangeArrowheads="1"/>
          </p:cNvSpPr>
          <p:nvPr/>
        </p:nvSpPr>
        <p:spPr bwMode="auto">
          <a:xfrm>
            <a:off x="2113549" y="2504532"/>
            <a:ext cx="119538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spcBef>
                <a:spcPct val="0"/>
              </a:spcBef>
              <a:buClrTx/>
              <a:buFontTx/>
              <a:buNone/>
            </a:pPr>
            <a:r>
              <a:rPr kumimoji="0" lang="zh-CN" altLang="en-US" sz="2800" dirty="0">
                <a:solidFill>
                  <a:srgbClr val="0000FF"/>
                </a:solidFill>
                <a:latin typeface="+mn-lt"/>
                <a:ea typeface="+mn-ea"/>
              </a:rPr>
              <a:t>解：</a:t>
            </a:r>
          </a:p>
        </p:txBody>
      </p:sp>
      <mc:AlternateContent xmlns:mc="http://schemas.openxmlformats.org/markup-compatibility/2006" xmlns:a14="http://schemas.microsoft.com/office/drawing/2010/main">
        <mc:Choice Requires="a14">
          <p:sp>
            <p:nvSpPr>
              <p:cNvPr id="8" name="矩形 7"/>
              <p:cNvSpPr/>
              <p:nvPr/>
            </p:nvSpPr>
            <p:spPr>
              <a:xfrm>
                <a:off x="4793946" y="2504532"/>
                <a:ext cx="1903213" cy="5827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𝑘𝑅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793946" y="2504532"/>
                <a:ext cx="1903213" cy="582724"/>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82698" y="4376991"/>
                <a:ext cx="3973139" cy="96815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𝑅</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𝑚</m:t>
                              </m:r>
                            </m:sub>
                            <m:sup>
                              <m:r>
                                <a:rPr lang="en-US" altLang="zh-CN" sz="2800" i="1">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𝑟</m:t>
                              </m:r>
                            </m:e>
                            <m:sub>
                              <m:r>
                                <a:rPr lang="en-US" altLang="zh-CN" sz="2800" i="1">
                                  <a:solidFill>
                                    <a:srgbClr val="0000FF"/>
                                  </a:solidFill>
                                  <a:latin typeface="Cambria Math" panose="02040503050406030204" pitchFamily="18" charset="0"/>
                                  <a:ea typeface="Cambria Math" panose="02040503050406030204" pitchFamily="18" charset="0"/>
                                </a:rPr>
                                <m:t>𝑘</m:t>
                              </m:r>
                            </m:sub>
                            <m:sup>
                              <m:r>
                                <a:rPr lang="en-US" altLang="zh-CN" sz="2800" i="1">
                                  <a:solidFill>
                                    <a:srgbClr val="0000FF"/>
                                  </a:solidFill>
                                  <a:latin typeface="Cambria Math" panose="02040503050406030204" pitchFamily="18" charset="0"/>
                                  <a:ea typeface="Cambria Math" panose="02040503050406030204" pitchFamily="18" charset="0"/>
                                </a:rPr>
                                <m:t>2</m:t>
                              </m:r>
                            </m:sup>
                          </m:sSubSup>
                        </m:num>
                        <m:den>
                          <m:r>
                            <a:rPr lang="en-US" altLang="zh-CN" sz="2800" b="0" i="1" smtClean="0">
                              <a:solidFill>
                                <a:srgbClr val="0000FF"/>
                              </a:solidFill>
                              <a:latin typeface="Cambria Math" panose="02040503050406030204" pitchFamily="18" charset="0"/>
                              <a:ea typeface="Cambria Math" panose="02040503050406030204" pitchFamily="18" charset="0"/>
                            </a:rPr>
                            <m:t>𝑚</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=10.0</m:t>
                      </m:r>
                      <m:r>
                        <a:rPr lang="en-US" altLang="zh-CN" sz="2800" b="0" i="1" smtClean="0">
                          <a:solidFill>
                            <a:srgbClr val="0000FF"/>
                          </a:solidFill>
                          <a:latin typeface="Cambria Math" panose="02040503050406030204" pitchFamily="18" charset="0"/>
                          <a:ea typeface="Cambria Math" panose="02040503050406030204" pitchFamily="18" charset="0"/>
                        </a:rPr>
                        <m:t>𝑚</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782698" y="4376991"/>
                <a:ext cx="3973139" cy="96815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4782698" y="3369472"/>
                <a:ext cx="3211648"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𝑟</m:t>
                          </m:r>
                        </m:e>
                        <m:sub>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+5</m:t>
                          </m:r>
                        </m:sub>
                      </m:sSub>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+5</m:t>
                              </m:r>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4782698" y="3369472"/>
                <a:ext cx="3211648" cy="61414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955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10946"/>
                                        </p:tgtEl>
                                        <p:attrNameLst>
                                          <p:attrName>style.visibility</p:attrName>
                                        </p:attrNameLst>
                                      </p:cBhvr>
                                      <p:to>
                                        <p:strVal val="visible"/>
                                      </p:to>
                                    </p:set>
                                    <p:animEffect transition="in" filter="wipe(left)">
                                      <p:cBhvr>
                                        <p:cTn id="7" dur="500"/>
                                        <p:tgtEl>
                                          <p:spTgt spid="21094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10947"/>
                                        </p:tgtEl>
                                        <p:attrNameLst>
                                          <p:attrName>style.visibility</p:attrName>
                                        </p:attrNameLst>
                                      </p:cBhvr>
                                      <p:to>
                                        <p:strVal val="visible"/>
                                      </p:to>
                                    </p:set>
                                    <p:animEffect transition="in" filter="wipe(left)">
                                      <p:cBhvr>
                                        <p:cTn id="12" dur="500"/>
                                        <p:tgtEl>
                                          <p:spTgt spid="2109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left)">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0946" grpId="0"/>
      <p:bldP spid="210947" grpId="0"/>
      <p:bldP spid="8" grpId="0"/>
      <p:bldP spid="9" grpId="0"/>
      <p:bldP spid="10"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05474" name="Rectangle 2"/>
              <p:cNvSpPr>
                <a:spLocks noChangeArrowheads="1"/>
              </p:cNvSpPr>
              <p:nvPr/>
            </p:nvSpPr>
            <p:spPr bwMode="auto">
              <a:xfrm>
                <a:off x="711778" y="480003"/>
                <a:ext cx="8944840" cy="345325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例</a:t>
                </a:r>
                <a:r>
                  <a:rPr lang="en-US" altLang="zh-CN" sz="2800" dirty="0">
                    <a:solidFill>
                      <a:srgbClr val="0000FF"/>
                    </a:solidFill>
                    <a:latin typeface="+mn-lt"/>
                    <a:ea typeface="+mn-ea"/>
                  </a:rPr>
                  <a:t>12.6</a:t>
                </a:r>
                <a:r>
                  <a:rPr lang="zh-CN" altLang="en-US" sz="2800" dirty="0">
                    <a:solidFill>
                      <a:srgbClr val="0000FF"/>
                    </a:solidFill>
                    <a:latin typeface="+mn-lt"/>
                    <a:ea typeface="+mn-ea"/>
                  </a:rPr>
                  <a:t>：以氪灯作光源（波长</a:t>
                </a:r>
                <a14:m>
                  <m:oMath xmlns:m="http://schemas.openxmlformats.org/officeDocument/2006/math">
                    <m:r>
                      <m:rPr>
                        <m:sty m:val="p"/>
                      </m:rPr>
                      <a:rPr lang="el-GR" altLang="zh-CN" sz="2800" i="1">
                        <a:solidFill>
                          <a:srgbClr val="0000FF"/>
                        </a:solidFill>
                        <a:latin typeface="Cambria Math" panose="02040503050406030204" pitchFamily="18" charset="0"/>
                        <a:ea typeface="Cambria Math" panose="02040503050406030204" pitchFamily="18" charset="0"/>
                      </a:rPr>
                      <m:t>λ</m:t>
                    </m:r>
                    <m:r>
                      <a:rPr lang="en-US" altLang="zh-CN" sz="2800" b="0" i="1" smtClean="0">
                        <a:solidFill>
                          <a:srgbClr val="0000FF"/>
                        </a:solidFill>
                        <a:latin typeface="Cambria Math" panose="02040503050406030204" pitchFamily="18" charset="0"/>
                        <a:ea typeface="Cambria Math" panose="02040503050406030204" pitchFamily="18" charset="0"/>
                      </a:rPr>
                      <m:t>=605.8</m:t>
                    </m:r>
                    <m:r>
                      <a:rPr lang="en-US" altLang="zh-CN" sz="2800" b="0" i="1" smtClean="0">
                        <a:solidFill>
                          <a:srgbClr val="0000FF"/>
                        </a:solidFill>
                        <a:latin typeface="Cambria Math" panose="02040503050406030204" pitchFamily="18" charset="0"/>
                        <a:ea typeface="Cambria Math" panose="02040503050406030204" pitchFamily="18" charset="0"/>
                      </a:rPr>
                      <m:t>𝑛𝑚</m:t>
                    </m:r>
                  </m:oMath>
                </a14:m>
                <a:r>
                  <a:rPr lang="zh-CN" altLang="en-US" sz="2800" dirty="0">
                    <a:solidFill>
                      <a:srgbClr val="0000FF"/>
                    </a:solidFill>
                    <a:latin typeface="+mn-lt"/>
                    <a:ea typeface="+mn-ea"/>
                    <a:sym typeface="Symbol" panose="05050102010706020507" pitchFamily="18" charset="2"/>
                  </a:rPr>
                  <a:t>）进行牛顿环实验，透镜的曲率半径为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5</m:t>
                    </m:r>
                    <m:r>
                      <a:rPr lang="en-US" altLang="zh-CN" sz="2800" i="1">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sym typeface="Symbol" panose="05050102010706020507" pitchFamily="18" charset="2"/>
                  </a:rPr>
                  <a:t>，而透镜的直径为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3.0</m:t>
                    </m:r>
                    <m:r>
                      <a:rPr lang="en-US" altLang="zh-CN" sz="2800" b="0" i="1" smtClean="0">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sym typeface="Symbol" panose="05050102010706020507" pitchFamily="18" charset="2"/>
                  </a:rPr>
                  <a:t>，问：</a:t>
                </a:r>
              </a:p>
              <a:p>
                <a:pPr algn="just">
                  <a:lnSpc>
                    <a:spcPct val="130000"/>
                  </a:lnSpc>
                </a:pPr>
                <a:r>
                  <a:rPr lang="zh-CN" altLang="en-US" sz="2800" dirty="0">
                    <a:solidFill>
                      <a:srgbClr val="0000FF"/>
                    </a:solidFill>
                    <a:latin typeface="+mn-lt"/>
                    <a:ea typeface="+mn-ea"/>
                  </a:rPr>
                  <a:t>（</a:t>
                </a:r>
                <a:r>
                  <a:rPr lang="en-US" altLang="zh-CN" sz="2800" dirty="0">
                    <a:solidFill>
                      <a:srgbClr val="0000FF"/>
                    </a:solidFill>
                    <a:latin typeface="+mn-lt"/>
                    <a:ea typeface="+mn-ea"/>
                  </a:rPr>
                  <a:t>1</a:t>
                </a:r>
                <a:r>
                  <a:rPr lang="zh-CN" altLang="en-US" sz="2800" dirty="0">
                    <a:solidFill>
                      <a:srgbClr val="0000FF"/>
                    </a:solidFill>
                    <a:latin typeface="+mn-lt"/>
                    <a:ea typeface="+mn-ea"/>
                  </a:rPr>
                  <a:t>）可以看到到少条干涉明纹；</a:t>
                </a:r>
              </a:p>
              <a:p>
                <a:pPr algn="just">
                  <a:lnSpc>
                    <a:spcPct val="130000"/>
                  </a:lnSpc>
                </a:pPr>
                <a:r>
                  <a:rPr lang="zh-CN" altLang="en-US" sz="2800" dirty="0">
                    <a:solidFill>
                      <a:srgbClr val="0000FF"/>
                    </a:solidFill>
                    <a:latin typeface="+mn-lt"/>
                    <a:ea typeface="+mn-ea"/>
                  </a:rPr>
                  <a:t>（</a:t>
                </a:r>
                <a:r>
                  <a:rPr lang="en-US" altLang="zh-CN" sz="2800" dirty="0">
                    <a:solidFill>
                      <a:srgbClr val="0000FF"/>
                    </a:solidFill>
                    <a:latin typeface="+mn-lt"/>
                    <a:ea typeface="+mn-ea"/>
                  </a:rPr>
                  <a:t>2</a:t>
                </a:r>
                <a:r>
                  <a:rPr lang="zh-CN" altLang="en-US" sz="2800" dirty="0">
                    <a:solidFill>
                      <a:srgbClr val="0000FF"/>
                    </a:solidFill>
                    <a:latin typeface="+mn-lt"/>
                    <a:ea typeface="+mn-ea"/>
                  </a:rPr>
                  <a:t>）若将这一装置浸没在水（</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=1.33</m:t>
                    </m:r>
                  </m:oMath>
                </a14:m>
                <a:r>
                  <a:rPr lang="zh-CN" altLang="en-US" sz="2800" dirty="0">
                    <a:solidFill>
                      <a:srgbClr val="0000FF"/>
                    </a:solidFill>
                    <a:latin typeface="+mn-lt"/>
                    <a:ea typeface="+mn-ea"/>
                  </a:rPr>
                  <a:t>）中，又将看到多少条明纹。</a:t>
                </a:r>
              </a:p>
            </p:txBody>
          </p:sp>
        </mc:Choice>
        <mc:Fallback xmlns="">
          <p:sp>
            <p:nvSpPr>
              <p:cNvPr id="105474" name="Rectangle 2"/>
              <p:cNvSpPr>
                <a:spLocks noRot="1" noChangeAspect="1" noMove="1" noResize="1" noEditPoints="1" noAdjustHandles="1" noChangeArrowheads="1" noChangeShapeType="1" noTextEdit="1"/>
              </p:cNvSpPr>
              <p:nvPr/>
            </p:nvSpPr>
            <p:spPr bwMode="auto">
              <a:xfrm>
                <a:off x="711778" y="480003"/>
                <a:ext cx="8944840" cy="3453253"/>
              </a:xfrm>
              <a:prstGeom prst="rect">
                <a:avLst/>
              </a:prstGeom>
              <a:blipFill>
                <a:blip r:embed="rId2"/>
                <a:stretch>
                  <a:fillRect l="-1431" r="-5317" b="-247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5475" name="Rectangle 53"/>
              <p:cNvSpPr>
                <a:spLocks noChangeArrowheads="1"/>
              </p:cNvSpPr>
              <p:nvPr/>
            </p:nvSpPr>
            <p:spPr bwMode="auto">
              <a:xfrm>
                <a:off x="711778" y="3933256"/>
                <a:ext cx="811847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解：（</a:t>
                </a:r>
                <a:r>
                  <a:rPr lang="en-US" altLang="zh-CN" sz="2800" dirty="0">
                    <a:solidFill>
                      <a:srgbClr val="0000FF"/>
                    </a:solidFill>
                    <a:latin typeface="+mn-lt"/>
                    <a:ea typeface="+mn-ea"/>
                  </a:rPr>
                  <a:t>1</a:t>
                </a:r>
                <a:r>
                  <a:rPr lang="zh-CN" altLang="en-US" sz="2800" dirty="0">
                    <a:solidFill>
                      <a:srgbClr val="0000FF"/>
                    </a:solidFill>
                    <a:latin typeface="+mn-lt"/>
                    <a:ea typeface="+mn-ea"/>
                  </a:rPr>
                  <a:t>）由题意可知，透镜的直径</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3.0</m:t>
                    </m:r>
                    <m:r>
                      <a:rPr lang="en-US" altLang="zh-CN" sz="2800" i="1">
                        <a:solidFill>
                          <a:srgbClr val="0000FF"/>
                        </a:solidFill>
                        <a:latin typeface="Cambria Math" panose="02040503050406030204" pitchFamily="18" charset="0"/>
                        <a:ea typeface="Cambria Math" panose="02040503050406030204" pitchFamily="18" charset="0"/>
                      </a:rPr>
                      <m:t>𝑐𝑚</m:t>
                    </m:r>
                  </m:oMath>
                </a14:m>
                <a:r>
                  <a:rPr lang="zh-CN" altLang="en-US" sz="2800" dirty="0">
                    <a:solidFill>
                      <a:srgbClr val="0000FF"/>
                    </a:solidFill>
                    <a:latin typeface="+mn-lt"/>
                    <a:ea typeface="+mn-ea"/>
                  </a:rPr>
                  <a:t>就是所能看到的最外层明环的直径，设最外层明环是第</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latin typeface="+mn-lt"/>
                    <a:ea typeface="+mn-ea"/>
                  </a:rPr>
                  <a:t>级，由明环公式</a:t>
                </a:r>
              </a:p>
            </p:txBody>
          </p:sp>
        </mc:Choice>
        <mc:Fallback xmlns="">
          <p:sp>
            <p:nvSpPr>
              <p:cNvPr id="105475" name="Rectangle 53"/>
              <p:cNvSpPr>
                <a:spLocks noRot="1" noChangeAspect="1" noMove="1" noResize="1" noEditPoints="1" noAdjustHandles="1" noChangeArrowheads="1" noChangeShapeType="1" noTextEdit="1"/>
              </p:cNvSpPr>
              <p:nvPr/>
            </p:nvSpPr>
            <p:spPr bwMode="auto">
              <a:xfrm>
                <a:off x="711778" y="3933256"/>
                <a:ext cx="8118475" cy="1772793"/>
              </a:xfrm>
              <a:prstGeom prst="rect">
                <a:avLst/>
              </a:prstGeom>
              <a:blipFill>
                <a:blip r:embed="rId3"/>
                <a:stretch>
                  <a:fillRect l="-1577" r="-5931"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3312827" y="5319425"/>
                <a:ext cx="2916376"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𝑟</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e>
                          </m:d>
                          <m:r>
                            <a:rPr lang="en-US" altLang="zh-CN" sz="2800" b="0" i="1" smtClean="0">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e>
                      </m:rad>
                    </m:oMath>
                  </m:oMathPara>
                </a14:m>
                <a:endParaRPr lang="zh-CN" altLang="en-US" sz="2800" dirty="0">
                  <a:solidFill>
                    <a:srgbClr val="0000FF"/>
                  </a:solidFill>
                </a:endParaRPr>
              </a:p>
            </p:txBody>
          </p:sp>
        </mc:Choice>
        <mc:Fallback xmlns="">
          <p:sp>
            <p:nvSpPr>
              <p:cNvPr id="6" name="矩形 5"/>
              <p:cNvSpPr>
                <a:spLocks noRot="1" noChangeAspect="1" noMove="1" noResize="1" noEditPoints="1" noAdjustHandles="1" noChangeArrowheads="1" noChangeShapeType="1" noTextEdit="1"/>
              </p:cNvSpPr>
              <p:nvPr/>
            </p:nvSpPr>
            <p:spPr>
              <a:xfrm>
                <a:off x="3312827" y="5319425"/>
                <a:ext cx="2916376" cy="136537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4370093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475"/>
                                        </p:tgtEl>
                                        <p:attrNameLst>
                                          <p:attrName>style.visibility</p:attrName>
                                        </p:attrNameLst>
                                      </p:cBhvr>
                                      <p:to>
                                        <p:strVal val="visible"/>
                                      </p:to>
                                    </p:set>
                                    <p:animEffect transition="in" filter="wipe(left)">
                                      <p:cBhvr>
                                        <p:cTn id="7" dur="500"/>
                                        <p:tgtEl>
                                          <p:spTgt spid="10547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left)">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475" grpId="0"/>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843" name="Text Box 99"/>
          <p:cNvSpPr txBox="1">
            <a:spLocks noChangeArrowheads="1"/>
          </p:cNvSpPr>
          <p:nvPr/>
        </p:nvSpPr>
        <p:spPr bwMode="auto">
          <a:xfrm>
            <a:off x="817707" y="769505"/>
            <a:ext cx="4724400" cy="652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可得</a:t>
            </a:r>
          </a:p>
        </p:txBody>
      </p:sp>
      <mc:AlternateContent xmlns:mc="http://schemas.openxmlformats.org/markup-compatibility/2006" xmlns:a14="http://schemas.microsoft.com/office/drawing/2010/main">
        <mc:Choice Requires="a14">
          <p:sp>
            <p:nvSpPr>
              <p:cNvPr id="3" name="Text Box 99"/>
              <p:cNvSpPr txBox="1">
                <a:spLocks noChangeArrowheads="1"/>
              </p:cNvSpPr>
              <p:nvPr/>
            </p:nvSpPr>
            <p:spPr bwMode="auto">
              <a:xfrm>
                <a:off x="817708" y="2160156"/>
                <a:ext cx="7959725"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所以，可看到</a:t>
                </a:r>
                <a14:m>
                  <m:oMath xmlns:m="http://schemas.openxmlformats.org/officeDocument/2006/math">
                    <m:r>
                      <a:rPr lang="en-US" altLang="zh-CN" i="1">
                        <a:latin typeface="Cambria Math" panose="02040503050406030204" pitchFamily="18" charset="0"/>
                        <a:ea typeface="Cambria Math" panose="02040503050406030204" pitchFamily="18" charset="0"/>
                      </a:rPr>
                      <m:t>57</m:t>
                    </m:r>
                  </m:oMath>
                </a14:m>
                <a:r>
                  <a:rPr lang="zh-CN" altLang="en-US" dirty="0"/>
                  <a:t>条干涉明纹</a:t>
                </a:r>
              </a:p>
            </p:txBody>
          </p:sp>
        </mc:Choice>
        <mc:Fallback xmlns="">
          <p:sp>
            <p:nvSpPr>
              <p:cNvPr id="3" name="Text Box 99"/>
              <p:cNvSpPr txBox="1">
                <a:spLocks noRot="1" noChangeAspect="1" noMove="1" noResize="1" noEditPoints="1" noAdjustHandles="1" noChangeArrowheads="1" noChangeShapeType="1" noTextEdit="1"/>
              </p:cNvSpPr>
              <p:nvPr/>
            </p:nvSpPr>
            <p:spPr bwMode="auto">
              <a:xfrm>
                <a:off x="817708" y="2160156"/>
                <a:ext cx="7959725" cy="652486"/>
              </a:xfrm>
              <a:prstGeom prst="rect">
                <a:avLst/>
              </a:prstGeom>
              <a:blipFill>
                <a:blip r:embed="rId3"/>
                <a:stretch>
                  <a:fillRect l="-383"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Text Box 99"/>
              <p:cNvSpPr txBox="1">
                <a:spLocks noChangeArrowheads="1"/>
              </p:cNvSpPr>
              <p:nvPr/>
            </p:nvSpPr>
            <p:spPr bwMode="auto">
              <a:xfrm>
                <a:off x="957408" y="2811031"/>
                <a:ext cx="8050213" cy="121264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a:lnSpc>
                    <a:spcPct val="130000"/>
                  </a:lnSpc>
                  <a:defRPr sz="2800">
                    <a:solidFill>
                      <a:srgbClr val="0000FF"/>
                    </a:solidFill>
                    <a:latin typeface="+mn-lt"/>
                    <a:ea typeface="+mn-ea"/>
                  </a:defRPr>
                </a:lvl1pPr>
              </a:lstStyle>
              <a:p>
                <a:r>
                  <a:rPr lang="en-US" altLang="zh-CN" dirty="0"/>
                  <a:t> </a:t>
                </a:r>
                <a:r>
                  <a:rPr lang="zh-CN" altLang="en-US" dirty="0"/>
                  <a:t>（</a:t>
                </a:r>
                <a:r>
                  <a:rPr lang="en-US" altLang="zh-CN" dirty="0"/>
                  <a:t>2</a:t>
                </a:r>
                <a:r>
                  <a:rPr lang="zh-CN" altLang="en-US" dirty="0"/>
                  <a:t>）将该装置浸没在水中，此时两玻璃表面之间形成一环装水膜，它的折射率</a:t>
                </a:r>
                <a14:m>
                  <m:oMath xmlns:m="http://schemas.openxmlformats.org/officeDocument/2006/math">
                    <m:r>
                      <a:rPr lang="en-US" altLang="zh-CN" i="1">
                        <a:latin typeface="Cambria Math" panose="02040503050406030204" pitchFamily="18" charset="0"/>
                        <a:ea typeface="Cambria Math" panose="02040503050406030204" pitchFamily="18" charset="0"/>
                      </a:rPr>
                      <m:t>𝑛</m:t>
                    </m:r>
                    <m:r>
                      <a:rPr lang="en-US" altLang="zh-CN" i="1">
                        <a:latin typeface="Cambria Math" panose="02040503050406030204" pitchFamily="18" charset="0"/>
                        <a:ea typeface="Cambria Math" panose="02040503050406030204" pitchFamily="18" charset="0"/>
                      </a:rPr>
                      <m:t>=1.33</m:t>
                    </m:r>
                  </m:oMath>
                </a14:m>
                <a:r>
                  <a:rPr lang="zh-CN" altLang="en-US" dirty="0"/>
                  <a:t>，这时</a:t>
                </a:r>
              </a:p>
            </p:txBody>
          </p:sp>
        </mc:Choice>
        <mc:Fallback xmlns="">
          <p:sp>
            <p:nvSpPr>
              <p:cNvPr id="4" name="Text Box 99"/>
              <p:cNvSpPr txBox="1">
                <a:spLocks noRot="1" noChangeAspect="1" noMove="1" noResize="1" noEditPoints="1" noAdjustHandles="1" noChangeArrowheads="1" noChangeShapeType="1" noTextEdit="1"/>
              </p:cNvSpPr>
              <p:nvPr/>
            </p:nvSpPr>
            <p:spPr bwMode="auto">
              <a:xfrm>
                <a:off x="957408" y="2811031"/>
                <a:ext cx="8050213" cy="1212640"/>
              </a:xfrm>
              <a:prstGeom prst="rect">
                <a:avLst/>
              </a:prstGeom>
              <a:blipFill>
                <a:blip r:embed="rId4"/>
                <a:stretch>
                  <a:fillRect l="-1514" r="-1514" b="-854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2806267" y="1043164"/>
                <a:ext cx="1990545"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2806267" y="1043164"/>
                <a:ext cx="1990545" cy="956929"/>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4796812" y="1299613"/>
                <a:ext cx="132157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=57.6</m:t>
                      </m:r>
                    </m:oMath>
                  </m:oMathPara>
                </a14:m>
                <a:endParaRPr lang="zh-CN" altLang="en-US" sz="2800" dirty="0">
                  <a:solidFill>
                    <a:srgbClr val="0000FF"/>
                  </a:solidFill>
                </a:endParaRPr>
              </a:p>
            </p:txBody>
          </p:sp>
        </mc:Choice>
        <mc:Fallback xmlns="">
          <p:sp>
            <p:nvSpPr>
              <p:cNvPr id="9" name="矩形 8"/>
              <p:cNvSpPr>
                <a:spLocks noRot="1" noChangeAspect="1" noMove="1" noResize="1" noEditPoints="1" noAdjustHandles="1" noChangeArrowheads="1" noChangeShapeType="1" noTextEdit="1"/>
              </p:cNvSpPr>
              <p:nvPr/>
            </p:nvSpPr>
            <p:spPr>
              <a:xfrm>
                <a:off x="4796812" y="1299613"/>
                <a:ext cx="132157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1350877" y="4234259"/>
                <a:ext cx="2201564" cy="102970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𝜆</m:t>
                              </m:r>
                            </m:e>
                            <m:sub>
                              <m:r>
                                <a:rPr lang="en-US" altLang="zh-CN" sz="2800" i="1">
                                  <a:solidFill>
                                    <a:srgbClr val="0000FF"/>
                                  </a:solidFill>
                                  <a:latin typeface="Cambria Math" panose="02040503050406030204" pitchFamily="18" charset="0"/>
                                </a:rPr>
                                <m:t>𝑛</m:t>
                              </m:r>
                            </m:sub>
                          </m:sSub>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350877" y="4234259"/>
                <a:ext cx="2201564" cy="102970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5457601" y="4513483"/>
                <a:ext cx="132158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=76.3</m:t>
                      </m:r>
                    </m:oMath>
                  </m:oMathPara>
                </a14:m>
                <a:endParaRPr lang="zh-CN" altLang="en-US" sz="2800" dirty="0">
                  <a:solidFill>
                    <a:srgbClr val="0000FF"/>
                  </a:solidFill>
                </a:endParaRPr>
              </a:p>
            </p:txBody>
          </p:sp>
        </mc:Choice>
        <mc:Fallback xmlns="">
          <p:sp>
            <p:nvSpPr>
              <p:cNvPr id="11" name="矩形 10"/>
              <p:cNvSpPr>
                <a:spLocks noRot="1" noChangeAspect="1" noMove="1" noResize="1" noEditPoints="1" noAdjustHandles="1" noChangeArrowheads="1" noChangeShapeType="1" noTextEdit="1"/>
              </p:cNvSpPr>
              <p:nvPr/>
            </p:nvSpPr>
            <p:spPr>
              <a:xfrm>
                <a:off x="5457601" y="4513483"/>
                <a:ext cx="1321580"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957408" y="5681000"/>
                <a:ext cx="9267247"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pPr>
                <a:r>
                  <a:rPr lang="zh-CN" altLang="en-US" sz="2800" dirty="0">
                    <a:solidFill>
                      <a:srgbClr val="0000FF"/>
                    </a:solidFill>
                    <a:latin typeface="+mn-lt"/>
                    <a:ea typeface="+mn-ea"/>
                  </a:rPr>
                  <a:t>式中，</a:t>
                </a:r>
                <a14:m>
                  <m:oMath xmlns:m="http://schemas.openxmlformats.org/officeDocument/2006/math">
                    <m:sSub>
                      <m:sSubPr>
                        <m:ctrlPr>
                          <a:rPr lang="en-US" altLang="zh-CN" sz="2800" i="1" smtClean="0">
                            <a:solidFill>
                              <a:srgbClr val="0000FF"/>
                            </a:solidFill>
                            <a:latin typeface="Cambria Math"/>
                            <a:ea typeface="+mn-ea"/>
                          </a:rPr>
                        </m:ctrlPr>
                      </m:sSubPr>
                      <m:e>
                        <m:r>
                          <a:rPr lang="zh-CN" altLang="en-US" sz="2800" i="1" smtClean="0">
                            <a:solidFill>
                              <a:srgbClr val="0000FF"/>
                            </a:solidFill>
                            <a:latin typeface="Cambria Math" panose="02040503050406030204" pitchFamily="18" charset="0"/>
                            <a:ea typeface="+mn-ea"/>
                          </a:rPr>
                          <m:t>𝜆</m:t>
                        </m:r>
                      </m:e>
                      <m:sub>
                        <m:r>
                          <a:rPr lang="en-US" altLang="zh-CN" sz="2800" b="0" i="1" smtClean="0">
                            <a:solidFill>
                              <a:srgbClr val="0000FF"/>
                            </a:solidFill>
                            <a:latin typeface="Cambria Math" panose="02040503050406030204" pitchFamily="18" charset="0"/>
                            <a:ea typeface="+mn-ea"/>
                          </a:rPr>
                          <m:t>𝑛</m:t>
                        </m:r>
                      </m:sub>
                    </m:sSub>
                  </m:oMath>
                </a14:m>
                <a:r>
                  <a:rPr lang="zh-CN" altLang="en-US" sz="2800" dirty="0">
                    <a:solidFill>
                      <a:srgbClr val="0000FF"/>
                    </a:solidFill>
                    <a:latin typeface="+mn-lt"/>
                    <a:ea typeface="+mn-ea"/>
                    <a:sym typeface="Symbol" panose="05050102010706020507" pitchFamily="18" charset="2"/>
                  </a:rPr>
                  <a:t>是光在水中的波长，即可看到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76</m:t>
                    </m:r>
                  </m:oMath>
                </a14:m>
                <a:r>
                  <a:rPr lang="zh-CN" altLang="en-US" sz="2800" dirty="0">
                    <a:solidFill>
                      <a:srgbClr val="0000FF"/>
                    </a:solidFill>
                    <a:latin typeface="+mn-lt"/>
                    <a:ea typeface="+mn-ea"/>
                    <a:sym typeface="Symbol" panose="05050102010706020507" pitchFamily="18" charset="2"/>
                  </a:rPr>
                  <a:t>条干涉明纹。</a:t>
                </a:r>
                <a:endParaRPr lang="zh-CN" altLang="en-US" sz="2800" dirty="0">
                  <a:solidFill>
                    <a:srgbClr val="0000FF"/>
                  </a:solidFill>
                  <a:latin typeface="+mn-lt"/>
                  <a:ea typeface="+mn-ea"/>
                </a:endParaRPr>
              </a:p>
            </p:txBody>
          </p:sp>
        </mc:Choice>
        <mc:Fallback xmlns="">
          <p:sp>
            <p:nvSpPr>
              <p:cNvPr id="2" name="矩形 1"/>
              <p:cNvSpPr>
                <a:spLocks noRot="1" noChangeAspect="1" noMove="1" noResize="1" noEditPoints="1" noAdjustHandles="1" noChangeArrowheads="1" noChangeShapeType="1" noTextEdit="1"/>
              </p:cNvSpPr>
              <p:nvPr/>
            </p:nvSpPr>
            <p:spPr>
              <a:xfrm>
                <a:off x="957408" y="5681000"/>
                <a:ext cx="9267247" cy="652486"/>
              </a:xfrm>
              <a:prstGeom prst="rect">
                <a:avLst/>
              </a:prstGeom>
              <a:blipFill>
                <a:blip r:embed="rId11"/>
                <a:stretch>
                  <a:fillRect l="-1316"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3503348" y="4234259"/>
                <a:ext cx="1954253" cy="95692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𝑛</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num>
                        <m:den>
                          <m:r>
                            <a:rPr lang="en-US" altLang="zh-CN" sz="2800" i="1">
                              <a:solidFill>
                                <a:srgbClr val="0000FF"/>
                              </a:solidFill>
                              <a:latin typeface="Cambria Math" panose="02040503050406030204" pitchFamily="18" charset="0"/>
                              <a:ea typeface="Cambria Math" panose="02040503050406030204" pitchFamily="18" charset="0"/>
                            </a:rPr>
                            <m:t>𝑅</m:t>
                          </m:r>
                          <m:r>
                            <m:rPr>
                              <m:sty m:val="p"/>
                            </m:rPr>
                            <a:rPr lang="el-GR" altLang="zh-CN" sz="2800" i="1">
                              <a:solidFill>
                                <a:srgbClr val="0000FF"/>
                              </a:solidFill>
                              <a:latin typeface="Cambria Math" panose="02040503050406030204" pitchFamily="18" charset="0"/>
                              <a:ea typeface="Cambria Math" panose="02040503050406030204" pitchFamily="18" charset="0"/>
                            </a:rPr>
                            <m:t>λ</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l-GR"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oMath>
                  </m:oMathPara>
                </a14:m>
                <a:endParaRPr lang="zh-CN" altLang="en-US" sz="2800" dirty="0">
                  <a:solidFill>
                    <a:srgbClr val="0000FF"/>
                  </a:solidFill>
                </a:endParaRPr>
              </a:p>
            </p:txBody>
          </p:sp>
        </mc:Choice>
        <mc:Fallback xmlns="">
          <p:sp>
            <p:nvSpPr>
              <p:cNvPr id="13" name="矩形 12"/>
              <p:cNvSpPr>
                <a:spLocks noRot="1" noChangeAspect="1" noMove="1" noResize="1" noEditPoints="1" noAdjustHandles="1" noChangeArrowheads="1" noChangeShapeType="1" noTextEdit="1"/>
              </p:cNvSpPr>
              <p:nvPr/>
            </p:nvSpPr>
            <p:spPr>
              <a:xfrm>
                <a:off x="3503348" y="4234259"/>
                <a:ext cx="1954253" cy="956929"/>
              </a:xfrm>
              <a:prstGeom prst="rect">
                <a:avLst/>
              </a:prstGeom>
              <a:blipFill>
                <a:blip r:embed="rId1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2454352"/>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43843"/>
                                        </p:tgtEl>
                                        <p:attrNameLst>
                                          <p:attrName>style.visibility</p:attrName>
                                        </p:attrNameLst>
                                      </p:cBhvr>
                                      <p:to>
                                        <p:strVal val="visible"/>
                                      </p:to>
                                    </p:set>
                                    <p:animEffect transition="in" filter="wipe(left)">
                                      <p:cBhvr>
                                        <p:cTn id="7" dur="500"/>
                                        <p:tgtEl>
                                          <p:spTgt spid="54384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left)">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ipe(left)">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animEffect transition="in" filter="wipe(left)">
                                      <p:cBhvr>
                                        <p:cTn id="37" dur="5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left)">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
                                        </p:tgtEl>
                                        <p:attrNameLst>
                                          <p:attrName>style.visibility</p:attrName>
                                        </p:attrNameLst>
                                      </p:cBhvr>
                                      <p:to>
                                        <p:strVal val="visible"/>
                                      </p:to>
                                    </p:set>
                                    <p:animEffect transition="in" filter="wipe(left)">
                                      <p:cBhvr>
                                        <p:cTn id="4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3843" grpId="0"/>
      <p:bldP spid="3" grpId="0"/>
      <p:bldP spid="4" grpId="0"/>
      <p:bldP spid="8" grpId="0"/>
      <p:bldP spid="9" grpId="0"/>
      <p:bldP spid="10" grpId="0"/>
      <p:bldP spid="11" grpId="0"/>
      <p:bldP spid="2"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ext Box 5"/>
          <p:cNvSpPr txBox="1">
            <a:spLocks noChangeArrowheads="1"/>
          </p:cNvSpPr>
          <p:nvPr/>
        </p:nvSpPr>
        <p:spPr bwMode="auto">
          <a:xfrm>
            <a:off x="2208214" y="857251"/>
            <a:ext cx="25304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r>
              <a:rPr lang="zh-CN" altLang="en-US" sz="2800" dirty="0">
                <a:solidFill>
                  <a:srgbClr val="0000FF"/>
                </a:solidFill>
                <a:latin typeface="+mn-lt"/>
                <a:ea typeface="+mn-ea"/>
              </a:rPr>
              <a:t>发光机理：</a:t>
            </a:r>
          </a:p>
        </p:txBody>
      </p:sp>
      <p:grpSp>
        <p:nvGrpSpPr>
          <p:cNvPr id="86019" name="Group 87"/>
          <p:cNvGrpSpPr>
            <a:grpSpLocks/>
          </p:cNvGrpSpPr>
          <p:nvPr/>
        </p:nvGrpSpPr>
        <p:grpSpPr bwMode="auto">
          <a:xfrm>
            <a:off x="2208214" y="1857375"/>
            <a:ext cx="2986088" cy="3455988"/>
            <a:chOff x="476" y="1344"/>
            <a:chExt cx="1881" cy="2177"/>
          </a:xfrm>
        </p:grpSpPr>
        <p:sp>
          <p:nvSpPr>
            <p:cNvPr id="86042" name="AutoShape 86"/>
            <p:cNvSpPr>
              <a:spLocks noChangeArrowheads="1"/>
            </p:cNvSpPr>
            <p:nvPr/>
          </p:nvSpPr>
          <p:spPr bwMode="auto">
            <a:xfrm>
              <a:off x="476" y="1344"/>
              <a:ext cx="1881" cy="2177"/>
            </a:xfrm>
            <a:prstGeom prst="roundRect">
              <a:avLst>
                <a:gd name="adj" fmla="val 16667"/>
              </a:avLst>
            </a:prstGeom>
            <a:solidFill>
              <a:srgbClr val="FFE577"/>
            </a:solidFill>
            <a:ln w="9525">
              <a:solidFill>
                <a:schemeClr val="tx1"/>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43" name="Rectangle 38"/>
            <p:cNvSpPr>
              <a:spLocks noChangeArrowheads="1"/>
            </p:cNvSpPr>
            <p:nvPr/>
          </p:nvSpPr>
          <p:spPr bwMode="auto">
            <a:xfrm>
              <a:off x="567" y="1480"/>
              <a:ext cx="1715" cy="1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lang="zh-CN" altLang="en-US" sz="2800" dirty="0">
                  <a:solidFill>
                    <a:srgbClr val="0000FF"/>
                  </a:solidFill>
                  <a:latin typeface="+mn-lt"/>
                  <a:ea typeface="+mn-ea"/>
                </a:rPr>
                <a:t>光源的最基本发光单元是分子、原子。发光起源于处于激发态的原子或分子在不同能级之间的跃迁。</a:t>
              </a:r>
            </a:p>
          </p:txBody>
        </p:sp>
      </p:grpSp>
      <p:grpSp>
        <p:nvGrpSpPr>
          <p:cNvPr id="86020" name="Group 85"/>
          <p:cNvGrpSpPr>
            <a:grpSpLocks/>
          </p:cNvGrpSpPr>
          <p:nvPr/>
        </p:nvGrpSpPr>
        <p:grpSpPr bwMode="auto">
          <a:xfrm>
            <a:off x="6390970" y="1857375"/>
            <a:ext cx="4425950" cy="3906838"/>
            <a:chOff x="2332" y="1344"/>
            <a:chExt cx="2788" cy="2461"/>
          </a:xfrm>
        </p:grpSpPr>
        <p:sp>
          <p:nvSpPr>
            <p:cNvPr id="86027" name="Rectangle 63"/>
            <p:cNvSpPr>
              <a:spLocks noChangeArrowheads="1"/>
            </p:cNvSpPr>
            <p:nvPr/>
          </p:nvSpPr>
          <p:spPr bwMode="auto">
            <a:xfrm>
              <a:off x="2336" y="1344"/>
              <a:ext cx="2784" cy="2041"/>
            </a:xfrm>
            <a:prstGeom prst="rect">
              <a:avLst/>
            </a:prstGeom>
            <a:solidFill>
              <a:schemeClr val="bg1"/>
            </a:solidFill>
            <a:ln w="9525">
              <a:solidFill>
                <a:schemeClr val="tx2"/>
              </a:solidFill>
              <a:miter lim="800000"/>
              <a:headEnd/>
              <a:tailEnd/>
            </a:ln>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28" name="Line 64"/>
            <p:cNvSpPr>
              <a:spLocks noChangeShapeType="1"/>
            </p:cNvSpPr>
            <p:nvPr/>
          </p:nvSpPr>
          <p:spPr bwMode="auto">
            <a:xfrm>
              <a:off x="2951" y="1632"/>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9" name="Line 65"/>
            <p:cNvSpPr>
              <a:spLocks noChangeShapeType="1"/>
            </p:cNvSpPr>
            <p:nvPr/>
          </p:nvSpPr>
          <p:spPr bwMode="auto">
            <a:xfrm>
              <a:off x="2951" y="1728"/>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0" name="Line 66"/>
            <p:cNvSpPr>
              <a:spLocks noChangeShapeType="1"/>
            </p:cNvSpPr>
            <p:nvPr/>
          </p:nvSpPr>
          <p:spPr bwMode="auto">
            <a:xfrm>
              <a:off x="2951" y="1968"/>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1" name="Line 67"/>
            <p:cNvSpPr>
              <a:spLocks noChangeShapeType="1"/>
            </p:cNvSpPr>
            <p:nvPr/>
          </p:nvSpPr>
          <p:spPr bwMode="auto">
            <a:xfrm>
              <a:off x="2951" y="2352"/>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2" name="Line 68"/>
            <p:cNvSpPr>
              <a:spLocks noChangeShapeType="1"/>
            </p:cNvSpPr>
            <p:nvPr/>
          </p:nvSpPr>
          <p:spPr bwMode="auto">
            <a:xfrm>
              <a:off x="2951" y="3120"/>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3" name="Line 69"/>
            <p:cNvSpPr>
              <a:spLocks noChangeShapeType="1"/>
            </p:cNvSpPr>
            <p:nvPr/>
          </p:nvSpPr>
          <p:spPr bwMode="auto">
            <a:xfrm>
              <a:off x="2951" y="1584"/>
              <a:ext cx="1488" cy="0"/>
            </a:xfrm>
            <a:prstGeom prst="line">
              <a:avLst/>
            </a:prstGeom>
            <a:noFill/>
            <a:ln w="38100">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34" name="Text Box 70"/>
            <p:cNvSpPr txBox="1">
              <a:spLocks noChangeArrowheads="1"/>
            </p:cNvSpPr>
            <p:nvPr/>
          </p:nvSpPr>
          <p:spPr bwMode="auto">
            <a:xfrm>
              <a:off x="2336" y="3475"/>
              <a:ext cx="27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原子能级及发光跃迁</a:t>
              </a:r>
            </a:p>
          </p:txBody>
        </p:sp>
        <p:sp>
          <p:nvSpPr>
            <p:cNvPr id="86035" name="Text Box 71"/>
            <p:cNvSpPr txBox="1">
              <a:spLocks noChangeArrowheads="1"/>
            </p:cNvSpPr>
            <p:nvPr/>
          </p:nvSpPr>
          <p:spPr bwMode="auto">
            <a:xfrm>
              <a:off x="2375" y="2880"/>
              <a:ext cx="1209"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基态</a:t>
              </a:r>
            </a:p>
          </p:txBody>
        </p:sp>
        <p:sp>
          <p:nvSpPr>
            <p:cNvPr id="86036" name="Text Box 72"/>
            <p:cNvSpPr txBox="1">
              <a:spLocks noChangeArrowheads="1"/>
            </p:cNvSpPr>
            <p:nvPr/>
          </p:nvSpPr>
          <p:spPr bwMode="auto">
            <a:xfrm>
              <a:off x="2332" y="1680"/>
              <a:ext cx="388" cy="1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激发态</a:t>
              </a:r>
            </a:p>
          </p:txBody>
        </p:sp>
        <p:sp>
          <p:nvSpPr>
            <p:cNvPr id="86037" name="AutoShape 73"/>
            <p:cNvSpPr>
              <a:spLocks/>
            </p:cNvSpPr>
            <p:nvPr/>
          </p:nvSpPr>
          <p:spPr bwMode="auto">
            <a:xfrm>
              <a:off x="2744" y="1536"/>
              <a:ext cx="120" cy="805"/>
            </a:xfrm>
            <a:prstGeom prst="leftBrace">
              <a:avLst>
                <a:gd name="adj1" fmla="val 55903"/>
                <a:gd name="adj2" fmla="val 50000"/>
              </a:avLst>
            </a:prstGeom>
            <a:noFill/>
            <a:ln w="28575">
              <a:solidFill>
                <a:srgbClr val="FF0000"/>
              </a:solidFill>
              <a:round/>
              <a:headEnd/>
              <a:tailEnd type="none" w="sm" len="lg"/>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buClrTx/>
                <a:buFontTx/>
                <a:buNone/>
              </a:pPr>
              <a:endParaRPr kumimoji="0" lang="zh-CN" altLang="en-US" sz="2800">
                <a:solidFill>
                  <a:srgbClr val="0000FF"/>
                </a:solidFill>
                <a:latin typeface="+mn-lt"/>
                <a:ea typeface="+mn-ea"/>
              </a:endParaRPr>
            </a:p>
          </p:txBody>
        </p:sp>
        <p:sp>
          <p:nvSpPr>
            <p:cNvPr id="86038" name="Line 74"/>
            <p:cNvSpPr>
              <a:spLocks noChangeShapeType="1"/>
            </p:cNvSpPr>
            <p:nvPr/>
          </p:nvSpPr>
          <p:spPr bwMode="auto">
            <a:xfrm>
              <a:off x="2951" y="1536"/>
              <a:ext cx="1488" cy="0"/>
            </a:xfrm>
            <a:prstGeom prst="line">
              <a:avLst/>
            </a:prstGeom>
            <a:noFill/>
            <a:ln w="28575">
              <a:solidFill>
                <a:srgbClr val="0000FF"/>
              </a:solidFill>
              <a:round/>
              <a:headEnd/>
              <a:tailEnd type="non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40" name="Line 77"/>
            <p:cNvSpPr>
              <a:spLocks noChangeShapeType="1"/>
            </p:cNvSpPr>
            <p:nvPr/>
          </p:nvSpPr>
          <p:spPr bwMode="auto">
            <a:xfrm flipV="1">
              <a:off x="3392" y="1649"/>
              <a:ext cx="0" cy="1471"/>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41" name="Text Box 78"/>
            <p:cNvSpPr txBox="1">
              <a:spLocks noChangeArrowheads="1"/>
            </p:cNvSpPr>
            <p:nvPr/>
          </p:nvSpPr>
          <p:spPr bwMode="auto">
            <a:xfrm>
              <a:off x="2816" y="2530"/>
              <a:ext cx="960"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跃迁</a:t>
              </a:r>
            </a:p>
          </p:txBody>
        </p:sp>
      </p:grpSp>
      <p:grpSp>
        <p:nvGrpSpPr>
          <p:cNvPr id="86021" name="Group 79"/>
          <p:cNvGrpSpPr>
            <a:grpSpLocks/>
          </p:cNvGrpSpPr>
          <p:nvPr/>
        </p:nvGrpSpPr>
        <p:grpSpPr bwMode="auto">
          <a:xfrm>
            <a:off x="8340420" y="2341562"/>
            <a:ext cx="3276600" cy="2373312"/>
            <a:chOff x="1488" y="1481"/>
            <a:chExt cx="2064" cy="1495"/>
          </a:xfrm>
        </p:grpSpPr>
        <p:sp>
          <p:nvSpPr>
            <p:cNvPr id="86022" name="Line 80"/>
            <p:cNvSpPr>
              <a:spLocks noChangeShapeType="1"/>
            </p:cNvSpPr>
            <p:nvPr/>
          </p:nvSpPr>
          <p:spPr bwMode="auto">
            <a:xfrm>
              <a:off x="1488" y="1481"/>
              <a:ext cx="0" cy="343"/>
            </a:xfrm>
            <a:prstGeom prst="line">
              <a:avLst/>
            </a:prstGeom>
            <a:noFill/>
            <a:ln w="28575">
              <a:solidFill>
                <a:srgbClr val="FF66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3" name="Line 81"/>
            <p:cNvSpPr>
              <a:spLocks noChangeShapeType="1"/>
            </p:cNvSpPr>
            <p:nvPr/>
          </p:nvSpPr>
          <p:spPr bwMode="auto">
            <a:xfrm>
              <a:off x="1968" y="1481"/>
              <a:ext cx="0" cy="1495"/>
            </a:xfrm>
            <a:prstGeom prst="line">
              <a:avLst/>
            </a:prstGeom>
            <a:noFill/>
            <a:ln w="28575">
              <a:solidFill>
                <a:srgbClr val="CC0099"/>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4" name="Line 82"/>
            <p:cNvSpPr>
              <a:spLocks noChangeShapeType="1"/>
            </p:cNvSpPr>
            <p:nvPr/>
          </p:nvSpPr>
          <p:spPr bwMode="auto">
            <a:xfrm>
              <a:off x="1728" y="1481"/>
              <a:ext cx="0" cy="727"/>
            </a:xfrm>
            <a:prstGeom prst="line">
              <a:avLst/>
            </a:prstGeom>
            <a:noFill/>
            <a:ln w="28575">
              <a:solidFill>
                <a:srgbClr val="009900"/>
              </a:solidFill>
              <a:round/>
              <a:headEnd/>
              <a:tailEnd type="triangle" w="sm" len="lg"/>
            </a:ln>
            <a:extLst>
              <a:ext uri="{909E8E84-426E-40DD-AFC4-6F175D3DCCD1}">
                <a14:hiddenFill xmlns:a14="http://schemas.microsoft.com/office/drawing/2010/main">
                  <a:noFill/>
                </a14:hiddenFill>
              </a:ext>
            </a:extLst>
          </p:spPr>
          <p:txBody>
            <a:bodyPr wrap="none" anchor="ctr"/>
            <a:lstStyle/>
            <a:p>
              <a:pPr algn="just"/>
              <a:endParaRPr lang="zh-CN" altLang="en-US" sz="2800">
                <a:solidFill>
                  <a:srgbClr val="0000FF"/>
                </a:solidFill>
                <a:latin typeface="+mn-lt"/>
                <a:ea typeface="+mn-ea"/>
              </a:endParaRPr>
            </a:p>
          </p:txBody>
        </p:sp>
        <p:sp>
          <p:nvSpPr>
            <p:cNvPr id="86025" name="Freeform 83"/>
            <p:cNvSpPr>
              <a:spLocks/>
            </p:cNvSpPr>
            <p:nvPr/>
          </p:nvSpPr>
          <p:spPr bwMode="auto">
            <a:xfrm>
              <a:off x="2016" y="2357"/>
              <a:ext cx="720" cy="155"/>
            </a:xfrm>
            <a:custGeom>
              <a:avLst/>
              <a:gdLst>
                <a:gd name="T0" fmla="*/ 0 w 672"/>
                <a:gd name="T1" fmla="*/ 7708 h 104"/>
                <a:gd name="T2" fmla="*/ 102 w 672"/>
                <a:gd name="T3" fmla="*/ 0 h 104"/>
                <a:gd name="T4" fmla="*/ 205 w 672"/>
                <a:gd name="T5" fmla="*/ 7708 h 104"/>
                <a:gd name="T6" fmla="*/ 310 w 672"/>
                <a:gd name="T7" fmla="*/ 0 h 104"/>
                <a:gd name="T8" fmla="*/ 411 w 672"/>
                <a:gd name="T9" fmla="*/ 7708 h 104"/>
                <a:gd name="T10" fmla="*/ 513 w 672"/>
                <a:gd name="T11" fmla="*/ 0 h 104"/>
                <a:gd name="T12" fmla="*/ 615 w 672"/>
                <a:gd name="T13" fmla="*/ 7708 h 104"/>
                <a:gd name="T14" fmla="*/ 720 w 672"/>
                <a:gd name="T15" fmla="*/ 0 h 104"/>
                <a:gd name="T16" fmla="*/ 819 w 672"/>
                <a:gd name="T17" fmla="*/ 7708 h 104"/>
                <a:gd name="T18" fmla="*/ 925 w 672"/>
                <a:gd name="T19" fmla="*/ 0 h 104"/>
                <a:gd name="T20" fmla="*/ 1025 w 672"/>
                <a:gd name="T21" fmla="*/ 7708 h 104"/>
                <a:gd name="T22" fmla="*/ 1126 w 672"/>
                <a:gd name="T23" fmla="*/ 3868 h 104"/>
                <a:gd name="T24" fmla="*/ 1335 w 672"/>
                <a:gd name="T25" fmla="*/ 3868 h 104"/>
                <a:gd name="T26" fmla="*/ 1435 w 672"/>
                <a:gd name="T27" fmla="*/ 3868 h 104"/>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672"/>
                <a:gd name="T43" fmla="*/ 0 h 104"/>
                <a:gd name="T44" fmla="*/ 672 w 672"/>
                <a:gd name="T45" fmla="*/ 104 h 104"/>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672" h="104">
                  <a:moveTo>
                    <a:pt x="0" y="96"/>
                  </a:moveTo>
                  <a:cubicBezTo>
                    <a:pt x="16" y="48"/>
                    <a:pt x="32" y="0"/>
                    <a:pt x="48" y="0"/>
                  </a:cubicBezTo>
                  <a:cubicBezTo>
                    <a:pt x="64" y="0"/>
                    <a:pt x="80" y="96"/>
                    <a:pt x="96" y="96"/>
                  </a:cubicBezTo>
                  <a:cubicBezTo>
                    <a:pt x="112" y="96"/>
                    <a:pt x="128" y="0"/>
                    <a:pt x="144" y="0"/>
                  </a:cubicBezTo>
                  <a:cubicBezTo>
                    <a:pt x="160" y="0"/>
                    <a:pt x="176" y="96"/>
                    <a:pt x="192" y="96"/>
                  </a:cubicBezTo>
                  <a:cubicBezTo>
                    <a:pt x="208" y="96"/>
                    <a:pt x="224" y="0"/>
                    <a:pt x="240" y="0"/>
                  </a:cubicBezTo>
                  <a:cubicBezTo>
                    <a:pt x="256" y="0"/>
                    <a:pt x="272" y="96"/>
                    <a:pt x="288" y="96"/>
                  </a:cubicBezTo>
                  <a:cubicBezTo>
                    <a:pt x="304" y="96"/>
                    <a:pt x="320" y="0"/>
                    <a:pt x="336" y="0"/>
                  </a:cubicBezTo>
                  <a:cubicBezTo>
                    <a:pt x="352" y="0"/>
                    <a:pt x="368" y="96"/>
                    <a:pt x="384" y="96"/>
                  </a:cubicBezTo>
                  <a:cubicBezTo>
                    <a:pt x="400" y="96"/>
                    <a:pt x="416" y="0"/>
                    <a:pt x="432" y="0"/>
                  </a:cubicBezTo>
                  <a:cubicBezTo>
                    <a:pt x="448" y="0"/>
                    <a:pt x="464" y="88"/>
                    <a:pt x="480" y="96"/>
                  </a:cubicBezTo>
                  <a:cubicBezTo>
                    <a:pt x="496" y="104"/>
                    <a:pt x="504" y="56"/>
                    <a:pt x="528" y="48"/>
                  </a:cubicBezTo>
                  <a:cubicBezTo>
                    <a:pt x="552" y="40"/>
                    <a:pt x="600" y="48"/>
                    <a:pt x="624" y="48"/>
                  </a:cubicBezTo>
                  <a:cubicBezTo>
                    <a:pt x="648" y="48"/>
                    <a:pt x="660" y="48"/>
                    <a:pt x="672" y="48"/>
                  </a:cubicBezTo>
                </a:path>
              </a:pathLst>
            </a:custGeom>
            <a:noFill/>
            <a:ln w="28575" cmpd="sng">
              <a:solidFill>
                <a:srgbClr val="CC0099"/>
              </a:solidFill>
              <a:round/>
              <a:headEnd type="none" w="med" len="med"/>
              <a:tailEnd type="triangle" w="sm" len="lg"/>
            </a:ln>
            <a:extLst>
              <a:ext uri="{909E8E84-426E-40DD-AFC4-6F175D3DCCD1}">
                <a14:hiddenFill xmlns:a14="http://schemas.microsoft.com/office/drawing/2010/main">
                  <a:solidFill>
                    <a:srgbClr val="FFFFFF"/>
                  </a:solidFill>
                </a14:hiddenFill>
              </a:ext>
            </a:extLst>
          </p:spPr>
          <p:txBody>
            <a:bodyPr wrap="none" anchor="ctr"/>
            <a:lstStyle/>
            <a:p>
              <a:pPr algn="just"/>
              <a:endParaRPr lang="zh-CN" altLang="en-US" sz="2800">
                <a:solidFill>
                  <a:srgbClr val="0000FF"/>
                </a:solidFill>
                <a:latin typeface="+mn-lt"/>
                <a:ea typeface="+mn-ea"/>
              </a:endParaRPr>
            </a:p>
          </p:txBody>
        </p:sp>
        <p:sp>
          <p:nvSpPr>
            <p:cNvPr id="86026" name="Text Box 84"/>
            <p:cNvSpPr txBox="1">
              <a:spLocks noChangeArrowheads="1"/>
            </p:cNvSpPr>
            <p:nvPr/>
          </p:nvSpPr>
          <p:spPr bwMode="auto">
            <a:xfrm>
              <a:off x="1968" y="2564"/>
              <a:ext cx="1584"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bg2"/>
                </a:buClr>
                <a:buFont typeface="Monotype Sorts"/>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lr>
                  <a:schemeClr val="bg2"/>
                </a:buClr>
                <a:buSzPct val="50000"/>
                <a:buFont typeface="Monotype Sorts"/>
                <a:buChar char="l"/>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FontTx/>
                <a:buNone/>
              </a:pPr>
              <a:r>
                <a:rPr kumimoji="0" lang="zh-CN" altLang="en-US" sz="2800">
                  <a:solidFill>
                    <a:srgbClr val="0000FF"/>
                  </a:solidFill>
                  <a:latin typeface="+mn-lt"/>
                  <a:ea typeface="+mn-ea"/>
                </a:rPr>
                <a:t>自发辐射</a:t>
              </a:r>
            </a:p>
          </p:txBody>
        </p:sp>
      </p:grpSp>
      <mc:AlternateContent xmlns:mc="http://schemas.openxmlformats.org/markup-compatibility/2006" xmlns:a14="http://schemas.microsoft.com/office/drawing/2010/main">
        <mc:Choice Requires="a14">
          <p:sp>
            <p:nvSpPr>
              <p:cNvPr id="28" name="矩形 27"/>
              <p:cNvSpPr/>
              <p:nvPr/>
            </p:nvSpPr>
            <p:spPr>
              <a:xfrm>
                <a:off x="9713312" y="2181880"/>
                <a:ext cx="678454"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oMath>
                  </m:oMathPara>
                </a14:m>
                <a:endParaRPr lang="zh-CN" altLang="en-US" sz="2800" dirty="0">
                  <a:solidFill>
                    <a:srgbClr val="0000FF"/>
                  </a:solidFill>
                </a:endParaRPr>
              </a:p>
            </p:txBody>
          </p:sp>
        </mc:Choice>
        <mc:Fallback xmlns="">
          <p:sp>
            <p:nvSpPr>
              <p:cNvPr id="28" name="矩形 27"/>
              <p:cNvSpPr>
                <a:spLocks noRot="1" noChangeAspect="1" noMove="1" noResize="1" noEditPoints="1" noAdjustHandles="1" noChangeArrowheads="1" noChangeShapeType="1" noTextEdit="1"/>
              </p:cNvSpPr>
              <p:nvPr/>
            </p:nvSpPr>
            <p:spPr>
              <a:xfrm>
                <a:off x="9713312" y="2181880"/>
                <a:ext cx="678454" cy="523220"/>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405348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86018"/>
                                        </p:tgtEl>
                                        <p:attrNameLst>
                                          <p:attrName>style.visibility</p:attrName>
                                        </p:attrNameLst>
                                      </p:cBhvr>
                                      <p:to>
                                        <p:strVal val="visible"/>
                                      </p:to>
                                    </p:set>
                                    <p:animEffect transition="in" filter="wipe(left)">
                                      <p:cBhvr>
                                        <p:cTn id="7" dur="500"/>
                                        <p:tgtEl>
                                          <p:spTgt spid="860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6019"/>
                                        </p:tgtEl>
                                        <p:attrNameLst>
                                          <p:attrName>style.visibility</p:attrName>
                                        </p:attrNameLst>
                                      </p:cBhvr>
                                      <p:to>
                                        <p:strVal val="visible"/>
                                      </p:to>
                                    </p:set>
                                    <p:animEffect transition="in" filter="wipe(left)">
                                      <p:cBhvr>
                                        <p:cTn id="12" dur="500"/>
                                        <p:tgtEl>
                                          <p:spTgt spid="8601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86020"/>
                                        </p:tgtEl>
                                        <p:attrNameLst>
                                          <p:attrName>style.visibility</p:attrName>
                                        </p:attrNameLst>
                                      </p:cBhvr>
                                      <p:to>
                                        <p:strVal val="visible"/>
                                      </p:to>
                                    </p:set>
                                    <p:animEffect transition="in" filter="wipe(left)">
                                      <p:cBhvr>
                                        <p:cTn id="17" dur="500"/>
                                        <p:tgtEl>
                                          <p:spTgt spid="8602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86021"/>
                                        </p:tgtEl>
                                        <p:attrNameLst>
                                          <p:attrName>style.visibility</p:attrName>
                                        </p:attrNameLst>
                                      </p:cBhvr>
                                      <p:to>
                                        <p:strVal val="visible"/>
                                      </p:to>
                                    </p:set>
                                    <p:animEffect transition="in" filter="wipe(left)">
                                      <p:cBhvr>
                                        <p:cTn id="27"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28" grpId="0"/>
    </p:bldLst>
  </p:timing>
</p:sld>
</file>

<file path=ppt/theme/theme1.xml><?xml version="1.0" encoding="utf-8"?>
<a:theme xmlns:a="http://schemas.openxmlformats.org/drawingml/2006/main" name="1_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2884</TotalTime>
  <Words>8131</Words>
  <Application>Microsoft Office PowerPoint</Application>
  <PresentationFormat>自定义</PresentationFormat>
  <Paragraphs>994</Paragraphs>
  <Slides>86</Slides>
  <Notes>65</Notes>
  <HiddenSlides>0</HiddenSlides>
  <MMClips>0</MMClips>
  <ScaleCrop>false</ScaleCrop>
  <HeadingPairs>
    <vt:vector size="6" baseType="variant">
      <vt:variant>
        <vt:lpstr>主题</vt:lpstr>
      </vt:variant>
      <vt:variant>
        <vt:i4>1</vt:i4>
      </vt:variant>
      <vt:variant>
        <vt:lpstr>嵌入 OLE 服务器</vt:lpstr>
      </vt:variant>
      <vt:variant>
        <vt:i4>4</vt:i4>
      </vt:variant>
      <vt:variant>
        <vt:lpstr>幻灯片标题</vt:lpstr>
      </vt:variant>
      <vt:variant>
        <vt:i4>86</vt:i4>
      </vt:variant>
    </vt:vector>
  </HeadingPairs>
  <TitlesOfParts>
    <vt:vector size="91" baseType="lpstr">
      <vt:lpstr>1_主题2</vt:lpstr>
      <vt:lpstr>Equation</vt:lpstr>
      <vt:lpstr>Photo Editor 照片</vt:lpstr>
      <vt:lpstr>BMP 图像</vt:lpstr>
      <vt:lpstr>Picture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379</cp:revision>
  <dcterms:created xsi:type="dcterms:W3CDTF">2016-10-12T23:56:00Z</dcterms:created>
  <dcterms:modified xsi:type="dcterms:W3CDTF">2018-09-03T08:16:00Z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